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4" r:id="rId2"/>
    <p:sldId id="299" r:id="rId3"/>
    <p:sldId id="297" r:id="rId4"/>
    <p:sldId id="377" r:id="rId5"/>
    <p:sldId id="339" r:id="rId6"/>
    <p:sldId id="341" r:id="rId7"/>
    <p:sldId id="338" r:id="rId8"/>
    <p:sldId id="369" r:id="rId9"/>
    <p:sldId id="314" r:id="rId10"/>
    <p:sldId id="375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3" autoAdjust="0"/>
    <p:restoredTop sz="58501" autoAdjust="0"/>
  </p:normalViewPr>
  <p:slideViewPr>
    <p:cSldViewPr>
      <p:cViewPr varScale="1">
        <p:scale>
          <a:sx n="72" d="100"/>
          <a:sy n="72" d="100"/>
        </p:scale>
        <p:origin x="8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144" y="29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9C51D-177A-4D03-A08C-01DB1A112F6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BF8BB8-2CA8-4F13-A562-B9DE0D2DB8C0}">
      <dgm:prSet/>
      <dgm:spPr/>
      <dgm:t>
        <a:bodyPr/>
        <a:lstStyle/>
        <a:p>
          <a:r>
            <a:rPr lang="ga-IE" dirty="0"/>
            <a:t>Reduction in Bacteria</a:t>
          </a:r>
          <a:r>
            <a:rPr lang="en-IE" dirty="0"/>
            <a:t> in stream</a:t>
          </a:r>
          <a:r>
            <a:rPr lang="ga-IE" dirty="0"/>
            <a:t>	</a:t>
          </a:r>
          <a:endParaRPr lang="en-US" dirty="0"/>
        </a:p>
      </dgm:t>
    </dgm:pt>
    <dgm:pt modelId="{D96E1AE7-3753-4383-864C-D901EC9A5BE4}" type="parTrans" cxnId="{756579BE-9482-4B8E-B429-40E6FB7A73F9}">
      <dgm:prSet/>
      <dgm:spPr/>
      <dgm:t>
        <a:bodyPr/>
        <a:lstStyle/>
        <a:p>
          <a:endParaRPr lang="en-US"/>
        </a:p>
      </dgm:t>
    </dgm:pt>
    <dgm:pt modelId="{E96ECF2B-ECB1-4984-9FD8-97AF79AB8CE1}" type="sibTrans" cxnId="{756579BE-9482-4B8E-B429-40E6FB7A73F9}">
      <dgm:prSet/>
      <dgm:spPr/>
      <dgm:t>
        <a:bodyPr/>
        <a:lstStyle/>
        <a:p>
          <a:endParaRPr lang="en-US"/>
        </a:p>
      </dgm:t>
    </dgm:pt>
    <dgm:pt modelId="{6C98E446-3C3E-4109-AC58-11AE071919FF}">
      <dgm:prSet/>
      <dgm:spPr/>
      <dgm:t>
        <a:bodyPr/>
        <a:lstStyle/>
        <a:p>
          <a:r>
            <a:rPr lang="ga-IE" dirty="0"/>
            <a:t>Improvement in Ecological quality</a:t>
          </a:r>
          <a:r>
            <a:rPr lang="en-IE" dirty="0"/>
            <a:t> &amp; Biodiversity</a:t>
          </a:r>
          <a:endParaRPr lang="en-US" dirty="0"/>
        </a:p>
      </dgm:t>
    </dgm:pt>
    <dgm:pt modelId="{CD078423-9DEA-44F4-ACF2-D67BEC14E9EA}" type="parTrans" cxnId="{A8625627-A017-48BF-AACC-F18E2113CAEF}">
      <dgm:prSet/>
      <dgm:spPr/>
      <dgm:t>
        <a:bodyPr/>
        <a:lstStyle/>
        <a:p>
          <a:endParaRPr lang="en-US"/>
        </a:p>
      </dgm:t>
    </dgm:pt>
    <dgm:pt modelId="{E8B4EC52-09D3-41CD-82A1-4954B7467108}" type="sibTrans" cxnId="{A8625627-A017-48BF-AACC-F18E2113CAEF}">
      <dgm:prSet/>
      <dgm:spPr/>
      <dgm:t>
        <a:bodyPr/>
        <a:lstStyle/>
        <a:p>
          <a:endParaRPr lang="en-US"/>
        </a:p>
      </dgm:t>
    </dgm:pt>
    <dgm:pt modelId="{00CA1F9E-6D5D-418B-92BB-03AA96C03A66}">
      <dgm:prSet/>
      <dgm:spPr/>
      <dgm:t>
        <a:bodyPr/>
        <a:lstStyle/>
        <a:p>
          <a:r>
            <a:rPr lang="ga-IE" dirty="0"/>
            <a:t>Compliance above Nitrates Directive</a:t>
          </a:r>
          <a:endParaRPr lang="en-US" dirty="0"/>
        </a:p>
      </dgm:t>
    </dgm:pt>
    <dgm:pt modelId="{B979AB8E-CA11-466A-B032-4FA634A5F639}" type="parTrans" cxnId="{80219984-8F12-423B-A9E9-54FB72C21FCF}">
      <dgm:prSet/>
      <dgm:spPr/>
      <dgm:t>
        <a:bodyPr/>
        <a:lstStyle/>
        <a:p>
          <a:endParaRPr lang="en-US"/>
        </a:p>
      </dgm:t>
    </dgm:pt>
    <dgm:pt modelId="{D420C8EF-3142-43AB-840F-67670776C53D}" type="sibTrans" cxnId="{80219984-8F12-423B-A9E9-54FB72C21FCF}">
      <dgm:prSet/>
      <dgm:spPr/>
      <dgm:t>
        <a:bodyPr/>
        <a:lstStyle/>
        <a:p>
          <a:endParaRPr lang="en-US"/>
        </a:p>
      </dgm:t>
    </dgm:pt>
    <dgm:pt modelId="{E503A2A1-A926-488E-AF4A-8BAE2B8A8290}">
      <dgm:prSet/>
      <dgm:spPr/>
      <dgm:t>
        <a:bodyPr/>
        <a:lstStyle/>
        <a:p>
          <a:r>
            <a:rPr lang="en-IE" dirty="0"/>
            <a:t>Improved </a:t>
          </a:r>
          <a:r>
            <a:rPr lang="ga-IE" dirty="0"/>
            <a:t>Efficiencies on catchment farms	</a:t>
          </a:r>
          <a:endParaRPr lang="en-US" dirty="0"/>
        </a:p>
      </dgm:t>
    </dgm:pt>
    <dgm:pt modelId="{1FCA835C-E6F9-443C-AFDC-85C7296CB362}" type="parTrans" cxnId="{40A34A9E-5597-4E0B-9F2E-CA2CD399837B}">
      <dgm:prSet/>
      <dgm:spPr/>
      <dgm:t>
        <a:bodyPr/>
        <a:lstStyle/>
        <a:p>
          <a:endParaRPr lang="en-US"/>
        </a:p>
      </dgm:t>
    </dgm:pt>
    <dgm:pt modelId="{2B0B74C4-1958-46F8-A77F-2F85F2B860E3}" type="sibTrans" cxnId="{40A34A9E-5597-4E0B-9F2E-CA2CD399837B}">
      <dgm:prSet/>
      <dgm:spPr/>
      <dgm:t>
        <a:bodyPr/>
        <a:lstStyle/>
        <a:p>
          <a:endParaRPr lang="en-US"/>
        </a:p>
      </dgm:t>
    </dgm:pt>
    <dgm:pt modelId="{381418FB-0A40-48FA-861F-EB7D20B5AE13}">
      <dgm:prSet/>
      <dgm:spPr/>
      <dgm:t>
        <a:bodyPr/>
        <a:lstStyle/>
        <a:p>
          <a:r>
            <a:rPr lang="ga-IE" dirty="0"/>
            <a:t>Reduction in septic tank failures</a:t>
          </a:r>
          <a:endParaRPr lang="en-US" dirty="0"/>
        </a:p>
      </dgm:t>
    </dgm:pt>
    <dgm:pt modelId="{C959AB09-A9FF-4D9A-92B0-A7C623089A5F}" type="parTrans" cxnId="{8C6283F3-1158-4143-99A4-7607AE4F4EE3}">
      <dgm:prSet/>
      <dgm:spPr/>
      <dgm:t>
        <a:bodyPr/>
        <a:lstStyle/>
        <a:p>
          <a:endParaRPr lang="en-US"/>
        </a:p>
      </dgm:t>
    </dgm:pt>
    <dgm:pt modelId="{3C474A3C-5035-4B70-81EA-06FE3CA755E1}" type="sibTrans" cxnId="{8C6283F3-1158-4143-99A4-7607AE4F4EE3}">
      <dgm:prSet/>
      <dgm:spPr/>
      <dgm:t>
        <a:bodyPr/>
        <a:lstStyle/>
        <a:p>
          <a:endParaRPr lang="en-US"/>
        </a:p>
      </dgm:t>
    </dgm:pt>
    <dgm:pt modelId="{BF793673-E52B-4ED9-B146-A8C3405395FE}">
      <dgm:prSet/>
      <dgm:spPr/>
      <dgm:t>
        <a:bodyPr/>
        <a:lstStyle/>
        <a:p>
          <a:r>
            <a:rPr lang="ga-IE" dirty="0"/>
            <a:t>Local ownership, responsibility and appreciation for local environment</a:t>
          </a:r>
          <a:endParaRPr lang="en-US" dirty="0"/>
        </a:p>
      </dgm:t>
    </dgm:pt>
    <dgm:pt modelId="{5BF71191-7C5B-482B-BD0D-59EB6365BF6A}" type="parTrans" cxnId="{9D23CA0E-90F6-453E-8893-EBA6EE7EC2C3}">
      <dgm:prSet/>
      <dgm:spPr/>
      <dgm:t>
        <a:bodyPr/>
        <a:lstStyle/>
        <a:p>
          <a:endParaRPr lang="en-US"/>
        </a:p>
      </dgm:t>
    </dgm:pt>
    <dgm:pt modelId="{CA14EDB3-E6B4-4CE8-9549-B39490081902}" type="sibTrans" cxnId="{9D23CA0E-90F6-453E-8893-EBA6EE7EC2C3}">
      <dgm:prSet/>
      <dgm:spPr/>
      <dgm:t>
        <a:bodyPr/>
        <a:lstStyle/>
        <a:p>
          <a:endParaRPr lang="en-US"/>
        </a:p>
      </dgm:t>
    </dgm:pt>
    <dgm:pt modelId="{AD756236-5071-42C0-84A1-A72C5337B99D}">
      <dgm:prSet/>
      <dgm:spPr/>
      <dgm:t>
        <a:bodyPr/>
        <a:lstStyle/>
        <a:p>
          <a:r>
            <a:rPr lang="en-US" dirty="0"/>
            <a:t>Co-Benefits for Climate Action</a:t>
          </a:r>
        </a:p>
      </dgm:t>
    </dgm:pt>
    <dgm:pt modelId="{FB63434F-3728-4755-B620-9D2A9F4512E2}" type="parTrans" cxnId="{189F0B43-B53C-4A38-B85E-4FD3B8EA8FCE}">
      <dgm:prSet/>
      <dgm:spPr/>
      <dgm:t>
        <a:bodyPr/>
        <a:lstStyle/>
        <a:p>
          <a:endParaRPr lang="en-IE"/>
        </a:p>
      </dgm:t>
    </dgm:pt>
    <dgm:pt modelId="{370F0632-66F0-4749-A0F1-6F1B2DF24796}" type="sibTrans" cxnId="{189F0B43-B53C-4A38-B85E-4FD3B8EA8FCE}">
      <dgm:prSet/>
      <dgm:spPr/>
      <dgm:t>
        <a:bodyPr/>
        <a:lstStyle/>
        <a:p>
          <a:endParaRPr lang="en-IE"/>
        </a:p>
      </dgm:t>
    </dgm:pt>
    <dgm:pt modelId="{3C9457F8-4E7C-4302-AEE6-2A9C37115D74}" type="pres">
      <dgm:prSet presAssocID="{FBB9C51D-177A-4D03-A08C-01DB1A112F68}" presName="diagram" presStyleCnt="0">
        <dgm:presLayoutVars>
          <dgm:dir/>
          <dgm:resizeHandles val="exact"/>
        </dgm:presLayoutVars>
      </dgm:prSet>
      <dgm:spPr/>
    </dgm:pt>
    <dgm:pt modelId="{EAC12F93-A1CA-40EB-BC50-D5940D44B319}" type="pres">
      <dgm:prSet presAssocID="{B9BF8BB8-2CA8-4F13-A562-B9DE0D2DB8C0}" presName="node" presStyleLbl="node1" presStyleIdx="0" presStyleCnt="7">
        <dgm:presLayoutVars>
          <dgm:bulletEnabled val="1"/>
        </dgm:presLayoutVars>
      </dgm:prSet>
      <dgm:spPr/>
    </dgm:pt>
    <dgm:pt modelId="{6ECB521B-D311-4B60-96E4-21A29401B1D9}" type="pres">
      <dgm:prSet presAssocID="{E96ECF2B-ECB1-4984-9FD8-97AF79AB8CE1}" presName="sibTrans" presStyleCnt="0"/>
      <dgm:spPr/>
    </dgm:pt>
    <dgm:pt modelId="{A431C634-7DC3-468A-B4D7-C297C6C510CE}" type="pres">
      <dgm:prSet presAssocID="{AD756236-5071-42C0-84A1-A72C5337B99D}" presName="node" presStyleLbl="node1" presStyleIdx="1" presStyleCnt="7">
        <dgm:presLayoutVars>
          <dgm:bulletEnabled val="1"/>
        </dgm:presLayoutVars>
      </dgm:prSet>
      <dgm:spPr/>
    </dgm:pt>
    <dgm:pt modelId="{5B0766F6-EA40-4D43-8269-B7A92802ABB5}" type="pres">
      <dgm:prSet presAssocID="{370F0632-66F0-4749-A0F1-6F1B2DF24796}" presName="sibTrans" presStyleCnt="0"/>
      <dgm:spPr/>
    </dgm:pt>
    <dgm:pt modelId="{69440B11-3131-4DF6-A151-FF3F64AC9F3D}" type="pres">
      <dgm:prSet presAssocID="{6C98E446-3C3E-4109-AC58-11AE071919FF}" presName="node" presStyleLbl="node1" presStyleIdx="2" presStyleCnt="7">
        <dgm:presLayoutVars>
          <dgm:bulletEnabled val="1"/>
        </dgm:presLayoutVars>
      </dgm:prSet>
      <dgm:spPr/>
    </dgm:pt>
    <dgm:pt modelId="{A6BBA676-15B2-4749-9017-51EF74D872EA}" type="pres">
      <dgm:prSet presAssocID="{E8B4EC52-09D3-41CD-82A1-4954B7467108}" presName="sibTrans" presStyleCnt="0"/>
      <dgm:spPr/>
    </dgm:pt>
    <dgm:pt modelId="{D2617D00-9D21-4531-ADE1-5F94FEDFBDAB}" type="pres">
      <dgm:prSet presAssocID="{00CA1F9E-6D5D-418B-92BB-03AA96C03A66}" presName="node" presStyleLbl="node1" presStyleIdx="3" presStyleCnt="7">
        <dgm:presLayoutVars>
          <dgm:bulletEnabled val="1"/>
        </dgm:presLayoutVars>
      </dgm:prSet>
      <dgm:spPr/>
    </dgm:pt>
    <dgm:pt modelId="{8A3DB85B-881C-4984-8EBE-1256F54D3112}" type="pres">
      <dgm:prSet presAssocID="{D420C8EF-3142-43AB-840F-67670776C53D}" presName="sibTrans" presStyleCnt="0"/>
      <dgm:spPr/>
    </dgm:pt>
    <dgm:pt modelId="{70ADFEF9-C75D-4609-88BC-D3DE40FFADAA}" type="pres">
      <dgm:prSet presAssocID="{E503A2A1-A926-488E-AF4A-8BAE2B8A8290}" presName="node" presStyleLbl="node1" presStyleIdx="4" presStyleCnt="7">
        <dgm:presLayoutVars>
          <dgm:bulletEnabled val="1"/>
        </dgm:presLayoutVars>
      </dgm:prSet>
      <dgm:spPr/>
    </dgm:pt>
    <dgm:pt modelId="{24B8AB52-C3C5-4FA8-A682-92CE022AAEFD}" type="pres">
      <dgm:prSet presAssocID="{2B0B74C4-1958-46F8-A77F-2F85F2B860E3}" presName="sibTrans" presStyleCnt="0"/>
      <dgm:spPr/>
    </dgm:pt>
    <dgm:pt modelId="{D1C46469-91C0-445D-A42D-315773C5F0A8}" type="pres">
      <dgm:prSet presAssocID="{381418FB-0A40-48FA-861F-EB7D20B5AE13}" presName="node" presStyleLbl="node1" presStyleIdx="5" presStyleCnt="7">
        <dgm:presLayoutVars>
          <dgm:bulletEnabled val="1"/>
        </dgm:presLayoutVars>
      </dgm:prSet>
      <dgm:spPr/>
    </dgm:pt>
    <dgm:pt modelId="{D9C7FD77-062D-4118-BCAB-DA4866FE700F}" type="pres">
      <dgm:prSet presAssocID="{3C474A3C-5035-4B70-81EA-06FE3CA755E1}" presName="sibTrans" presStyleCnt="0"/>
      <dgm:spPr/>
    </dgm:pt>
    <dgm:pt modelId="{8460D143-2935-4B86-86E2-780083D6064B}" type="pres">
      <dgm:prSet presAssocID="{BF793673-E52B-4ED9-B146-A8C3405395FE}" presName="node" presStyleLbl="node1" presStyleIdx="6" presStyleCnt="7">
        <dgm:presLayoutVars>
          <dgm:bulletEnabled val="1"/>
        </dgm:presLayoutVars>
      </dgm:prSet>
      <dgm:spPr/>
    </dgm:pt>
  </dgm:ptLst>
  <dgm:cxnLst>
    <dgm:cxn modelId="{9D23CA0E-90F6-453E-8893-EBA6EE7EC2C3}" srcId="{FBB9C51D-177A-4D03-A08C-01DB1A112F68}" destId="{BF793673-E52B-4ED9-B146-A8C3405395FE}" srcOrd="6" destOrd="0" parTransId="{5BF71191-7C5B-482B-BD0D-59EB6365BF6A}" sibTransId="{CA14EDB3-E6B4-4CE8-9549-B39490081902}"/>
    <dgm:cxn modelId="{0F7D8214-84BE-489C-9034-2B0148DE38F8}" type="presOf" srcId="{B9BF8BB8-2CA8-4F13-A562-B9DE0D2DB8C0}" destId="{EAC12F93-A1CA-40EB-BC50-D5940D44B319}" srcOrd="0" destOrd="0" presId="urn:microsoft.com/office/officeart/2005/8/layout/default"/>
    <dgm:cxn modelId="{065CBA1B-D44C-4C46-BFCB-9EE64D254DA2}" type="presOf" srcId="{381418FB-0A40-48FA-861F-EB7D20B5AE13}" destId="{D1C46469-91C0-445D-A42D-315773C5F0A8}" srcOrd="0" destOrd="0" presId="urn:microsoft.com/office/officeart/2005/8/layout/default"/>
    <dgm:cxn modelId="{CE991A26-45DD-47C7-B669-D1601D476713}" type="presOf" srcId="{FBB9C51D-177A-4D03-A08C-01DB1A112F68}" destId="{3C9457F8-4E7C-4302-AEE6-2A9C37115D74}" srcOrd="0" destOrd="0" presId="urn:microsoft.com/office/officeart/2005/8/layout/default"/>
    <dgm:cxn modelId="{A8625627-A017-48BF-AACC-F18E2113CAEF}" srcId="{FBB9C51D-177A-4D03-A08C-01DB1A112F68}" destId="{6C98E446-3C3E-4109-AC58-11AE071919FF}" srcOrd="2" destOrd="0" parTransId="{CD078423-9DEA-44F4-ACF2-D67BEC14E9EA}" sibTransId="{E8B4EC52-09D3-41CD-82A1-4954B7467108}"/>
    <dgm:cxn modelId="{9EF4C741-E790-4710-8B23-060D87D159E3}" type="presOf" srcId="{AD756236-5071-42C0-84A1-A72C5337B99D}" destId="{A431C634-7DC3-468A-B4D7-C297C6C510CE}" srcOrd="0" destOrd="0" presId="urn:microsoft.com/office/officeart/2005/8/layout/default"/>
    <dgm:cxn modelId="{189F0B43-B53C-4A38-B85E-4FD3B8EA8FCE}" srcId="{FBB9C51D-177A-4D03-A08C-01DB1A112F68}" destId="{AD756236-5071-42C0-84A1-A72C5337B99D}" srcOrd="1" destOrd="0" parTransId="{FB63434F-3728-4755-B620-9D2A9F4512E2}" sibTransId="{370F0632-66F0-4749-A0F1-6F1B2DF24796}"/>
    <dgm:cxn modelId="{68836444-0D44-4136-8AE8-4512AEA4FEE6}" type="presOf" srcId="{E503A2A1-A926-488E-AF4A-8BAE2B8A8290}" destId="{70ADFEF9-C75D-4609-88BC-D3DE40FFADAA}" srcOrd="0" destOrd="0" presId="urn:microsoft.com/office/officeart/2005/8/layout/default"/>
    <dgm:cxn modelId="{EDA2A54A-723A-4984-AFFB-26990CF53FEF}" type="presOf" srcId="{BF793673-E52B-4ED9-B146-A8C3405395FE}" destId="{8460D143-2935-4B86-86E2-780083D6064B}" srcOrd="0" destOrd="0" presId="urn:microsoft.com/office/officeart/2005/8/layout/default"/>
    <dgm:cxn modelId="{3141B56B-F31F-4020-94DA-A7BA1AE7830A}" type="presOf" srcId="{00CA1F9E-6D5D-418B-92BB-03AA96C03A66}" destId="{D2617D00-9D21-4531-ADE1-5F94FEDFBDAB}" srcOrd="0" destOrd="0" presId="urn:microsoft.com/office/officeart/2005/8/layout/default"/>
    <dgm:cxn modelId="{73335E52-A862-41C6-8288-C6BB83359BB0}" type="presOf" srcId="{6C98E446-3C3E-4109-AC58-11AE071919FF}" destId="{69440B11-3131-4DF6-A151-FF3F64AC9F3D}" srcOrd="0" destOrd="0" presId="urn:microsoft.com/office/officeart/2005/8/layout/default"/>
    <dgm:cxn modelId="{80219984-8F12-423B-A9E9-54FB72C21FCF}" srcId="{FBB9C51D-177A-4D03-A08C-01DB1A112F68}" destId="{00CA1F9E-6D5D-418B-92BB-03AA96C03A66}" srcOrd="3" destOrd="0" parTransId="{B979AB8E-CA11-466A-B032-4FA634A5F639}" sibTransId="{D420C8EF-3142-43AB-840F-67670776C53D}"/>
    <dgm:cxn modelId="{40A34A9E-5597-4E0B-9F2E-CA2CD399837B}" srcId="{FBB9C51D-177A-4D03-A08C-01DB1A112F68}" destId="{E503A2A1-A926-488E-AF4A-8BAE2B8A8290}" srcOrd="4" destOrd="0" parTransId="{1FCA835C-E6F9-443C-AFDC-85C7296CB362}" sibTransId="{2B0B74C4-1958-46F8-A77F-2F85F2B860E3}"/>
    <dgm:cxn modelId="{756579BE-9482-4B8E-B429-40E6FB7A73F9}" srcId="{FBB9C51D-177A-4D03-A08C-01DB1A112F68}" destId="{B9BF8BB8-2CA8-4F13-A562-B9DE0D2DB8C0}" srcOrd="0" destOrd="0" parTransId="{D96E1AE7-3753-4383-864C-D901EC9A5BE4}" sibTransId="{E96ECF2B-ECB1-4984-9FD8-97AF79AB8CE1}"/>
    <dgm:cxn modelId="{8C6283F3-1158-4143-99A4-7607AE4F4EE3}" srcId="{FBB9C51D-177A-4D03-A08C-01DB1A112F68}" destId="{381418FB-0A40-48FA-861F-EB7D20B5AE13}" srcOrd="5" destOrd="0" parTransId="{C959AB09-A9FF-4D9A-92B0-A7C623089A5F}" sibTransId="{3C474A3C-5035-4B70-81EA-06FE3CA755E1}"/>
    <dgm:cxn modelId="{37B45AC9-2331-418B-9C9A-75E377D6AD3A}" type="presParOf" srcId="{3C9457F8-4E7C-4302-AEE6-2A9C37115D74}" destId="{EAC12F93-A1CA-40EB-BC50-D5940D44B319}" srcOrd="0" destOrd="0" presId="urn:microsoft.com/office/officeart/2005/8/layout/default"/>
    <dgm:cxn modelId="{4EC6AC42-7933-47E2-AFD9-106248CEA409}" type="presParOf" srcId="{3C9457F8-4E7C-4302-AEE6-2A9C37115D74}" destId="{6ECB521B-D311-4B60-96E4-21A29401B1D9}" srcOrd="1" destOrd="0" presId="urn:microsoft.com/office/officeart/2005/8/layout/default"/>
    <dgm:cxn modelId="{178A4995-3D13-4145-887F-C1AC7EA515B7}" type="presParOf" srcId="{3C9457F8-4E7C-4302-AEE6-2A9C37115D74}" destId="{A431C634-7DC3-468A-B4D7-C297C6C510CE}" srcOrd="2" destOrd="0" presId="urn:microsoft.com/office/officeart/2005/8/layout/default"/>
    <dgm:cxn modelId="{C43B658B-BE18-430B-A904-EA96A08A7D8E}" type="presParOf" srcId="{3C9457F8-4E7C-4302-AEE6-2A9C37115D74}" destId="{5B0766F6-EA40-4D43-8269-B7A92802ABB5}" srcOrd="3" destOrd="0" presId="urn:microsoft.com/office/officeart/2005/8/layout/default"/>
    <dgm:cxn modelId="{A0055488-5DCE-4FB1-8DF6-BE0F6352C31A}" type="presParOf" srcId="{3C9457F8-4E7C-4302-AEE6-2A9C37115D74}" destId="{69440B11-3131-4DF6-A151-FF3F64AC9F3D}" srcOrd="4" destOrd="0" presId="urn:microsoft.com/office/officeart/2005/8/layout/default"/>
    <dgm:cxn modelId="{27F0873D-E39D-4B87-AF3A-54254711C6A1}" type="presParOf" srcId="{3C9457F8-4E7C-4302-AEE6-2A9C37115D74}" destId="{A6BBA676-15B2-4749-9017-51EF74D872EA}" srcOrd="5" destOrd="0" presId="urn:microsoft.com/office/officeart/2005/8/layout/default"/>
    <dgm:cxn modelId="{5F57C51D-32C5-43F7-A2CD-BAE5E899152F}" type="presParOf" srcId="{3C9457F8-4E7C-4302-AEE6-2A9C37115D74}" destId="{D2617D00-9D21-4531-ADE1-5F94FEDFBDAB}" srcOrd="6" destOrd="0" presId="urn:microsoft.com/office/officeart/2005/8/layout/default"/>
    <dgm:cxn modelId="{7D65146C-33E9-47F2-9ACC-6B39B841C87B}" type="presParOf" srcId="{3C9457F8-4E7C-4302-AEE6-2A9C37115D74}" destId="{8A3DB85B-881C-4984-8EBE-1256F54D3112}" srcOrd="7" destOrd="0" presId="urn:microsoft.com/office/officeart/2005/8/layout/default"/>
    <dgm:cxn modelId="{D8E7B540-CE24-4765-9658-13C9809BB241}" type="presParOf" srcId="{3C9457F8-4E7C-4302-AEE6-2A9C37115D74}" destId="{70ADFEF9-C75D-4609-88BC-D3DE40FFADAA}" srcOrd="8" destOrd="0" presId="urn:microsoft.com/office/officeart/2005/8/layout/default"/>
    <dgm:cxn modelId="{D1B2931C-8077-4687-86E0-D960820F0508}" type="presParOf" srcId="{3C9457F8-4E7C-4302-AEE6-2A9C37115D74}" destId="{24B8AB52-C3C5-4FA8-A682-92CE022AAEFD}" srcOrd="9" destOrd="0" presId="urn:microsoft.com/office/officeart/2005/8/layout/default"/>
    <dgm:cxn modelId="{35F32F21-FBB5-4F20-87DC-775EF302C67C}" type="presParOf" srcId="{3C9457F8-4E7C-4302-AEE6-2A9C37115D74}" destId="{D1C46469-91C0-445D-A42D-315773C5F0A8}" srcOrd="10" destOrd="0" presId="urn:microsoft.com/office/officeart/2005/8/layout/default"/>
    <dgm:cxn modelId="{BF2A4011-2A93-4349-A386-5CDC0143435A}" type="presParOf" srcId="{3C9457F8-4E7C-4302-AEE6-2A9C37115D74}" destId="{D9C7FD77-062D-4118-BCAB-DA4866FE700F}" srcOrd="11" destOrd="0" presId="urn:microsoft.com/office/officeart/2005/8/layout/default"/>
    <dgm:cxn modelId="{321C2C7A-C441-4038-B4EF-C1C3632DDD79}" type="presParOf" srcId="{3C9457F8-4E7C-4302-AEE6-2A9C37115D74}" destId="{8460D143-2935-4B86-86E2-780083D6064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12F93-A1CA-40EB-BC50-D5940D44B319}">
      <dsp:nvSpPr>
        <dsp:cNvPr id="0" name=""/>
        <dsp:cNvSpPr/>
      </dsp:nvSpPr>
      <dsp:spPr>
        <a:xfrm>
          <a:off x="2401" y="606517"/>
          <a:ext cx="1904899" cy="1142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/>
            <a:t>Reduction in Bacteria</a:t>
          </a:r>
          <a:r>
            <a:rPr lang="en-IE" sz="1800" kern="1200" dirty="0"/>
            <a:t> in stream</a:t>
          </a:r>
          <a:r>
            <a:rPr lang="ga-IE" sz="1800" kern="1200" dirty="0"/>
            <a:t>	</a:t>
          </a:r>
          <a:endParaRPr lang="en-US" sz="1800" kern="1200" dirty="0"/>
        </a:p>
      </dsp:txBody>
      <dsp:txXfrm>
        <a:off x="2401" y="606517"/>
        <a:ext cx="1904899" cy="1142939"/>
      </dsp:txXfrm>
    </dsp:sp>
    <dsp:sp modelId="{A431C634-7DC3-468A-B4D7-C297C6C510CE}">
      <dsp:nvSpPr>
        <dsp:cNvPr id="0" name=""/>
        <dsp:cNvSpPr/>
      </dsp:nvSpPr>
      <dsp:spPr>
        <a:xfrm>
          <a:off x="2097790" y="606517"/>
          <a:ext cx="1904899" cy="1142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Co-Benefits for Climate Action</a:t>
          </a:r>
        </a:p>
      </dsp:txBody>
      <dsp:txXfrm>
        <a:off x="2097790" y="606517"/>
        <a:ext cx="1904899" cy="1142939"/>
      </dsp:txXfrm>
    </dsp:sp>
    <dsp:sp modelId="{69440B11-3131-4DF6-A151-FF3F64AC9F3D}">
      <dsp:nvSpPr>
        <dsp:cNvPr id="0" name=""/>
        <dsp:cNvSpPr/>
      </dsp:nvSpPr>
      <dsp:spPr>
        <a:xfrm>
          <a:off x="4193180" y="606517"/>
          <a:ext cx="1904899" cy="1142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/>
            <a:t>Improvement in Ecological quality</a:t>
          </a:r>
          <a:r>
            <a:rPr lang="en-IE" sz="1800" kern="1200" dirty="0"/>
            <a:t> &amp; Biodiversity</a:t>
          </a:r>
          <a:endParaRPr lang="en-US" sz="1800" kern="1200" dirty="0"/>
        </a:p>
      </dsp:txBody>
      <dsp:txXfrm>
        <a:off x="4193180" y="606517"/>
        <a:ext cx="1904899" cy="1142939"/>
      </dsp:txXfrm>
    </dsp:sp>
    <dsp:sp modelId="{D2617D00-9D21-4531-ADE1-5F94FEDFBDAB}">
      <dsp:nvSpPr>
        <dsp:cNvPr id="0" name=""/>
        <dsp:cNvSpPr/>
      </dsp:nvSpPr>
      <dsp:spPr>
        <a:xfrm>
          <a:off x="6288570" y="606517"/>
          <a:ext cx="1904899" cy="11429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/>
            <a:t>Compliance above Nitrates Directive</a:t>
          </a:r>
          <a:endParaRPr lang="en-US" sz="1800" kern="1200" dirty="0"/>
        </a:p>
      </dsp:txBody>
      <dsp:txXfrm>
        <a:off x="6288570" y="606517"/>
        <a:ext cx="1904899" cy="1142939"/>
      </dsp:txXfrm>
    </dsp:sp>
    <dsp:sp modelId="{70ADFEF9-C75D-4609-88BC-D3DE40FFADAA}">
      <dsp:nvSpPr>
        <dsp:cNvPr id="0" name=""/>
        <dsp:cNvSpPr/>
      </dsp:nvSpPr>
      <dsp:spPr>
        <a:xfrm>
          <a:off x="1050095" y="1939947"/>
          <a:ext cx="1904899" cy="11429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Improved </a:t>
          </a:r>
          <a:r>
            <a:rPr lang="ga-IE" sz="1800" kern="1200" dirty="0"/>
            <a:t>Efficiencies on catchment farms	</a:t>
          </a:r>
          <a:endParaRPr lang="en-US" sz="1800" kern="1200" dirty="0"/>
        </a:p>
      </dsp:txBody>
      <dsp:txXfrm>
        <a:off x="1050095" y="1939947"/>
        <a:ext cx="1904899" cy="1142939"/>
      </dsp:txXfrm>
    </dsp:sp>
    <dsp:sp modelId="{D1C46469-91C0-445D-A42D-315773C5F0A8}">
      <dsp:nvSpPr>
        <dsp:cNvPr id="0" name=""/>
        <dsp:cNvSpPr/>
      </dsp:nvSpPr>
      <dsp:spPr>
        <a:xfrm>
          <a:off x="3145485" y="1939947"/>
          <a:ext cx="1904899" cy="1142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/>
            <a:t>Reduction in septic tank failures</a:t>
          </a:r>
          <a:endParaRPr lang="en-US" sz="1800" kern="1200" dirty="0"/>
        </a:p>
      </dsp:txBody>
      <dsp:txXfrm>
        <a:off x="3145485" y="1939947"/>
        <a:ext cx="1904899" cy="1142939"/>
      </dsp:txXfrm>
    </dsp:sp>
    <dsp:sp modelId="{8460D143-2935-4B86-86E2-780083D6064B}">
      <dsp:nvSpPr>
        <dsp:cNvPr id="0" name=""/>
        <dsp:cNvSpPr/>
      </dsp:nvSpPr>
      <dsp:spPr>
        <a:xfrm>
          <a:off x="5240875" y="1939947"/>
          <a:ext cx="1904899" cy="1142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dirty="0"/>
            <a:t>Local ownership, responsibility and appreciation for local environment</a:t>
          </a:r>
          <a:endParaRPr lang="en-US" sz="1800" kern="1200" dirty="0"/>
        </a:p>
      </dsp:txBody>
      <dsp:txXfrm>
        <a:off x="5240875" y="1939947"/>
        <a:ext cx="1904899" cy="1142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EC7E3-2A8C-4242-BC6C-1F1D0F7BCBF7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D37C8-9701-4B76-821B-0BAF45AC1D4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32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BBCCC-6ED9-4A57-A142-4B27BC1A6D57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B313D-F441-40B9-A1DB-F5334C00A77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047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313D-F441-40B9-A1DB-F5334C00A772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6804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313D-F441-40B9-A1DB-F5334C00A772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911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baseline="0" dirty="0"/>
              <a:t>EIP </a:t>
            </a:r>
            <a:r>
              <a:rPr lang="en-IE" sz="1800" dirty="0"/>
              <a:t>was a </a:t>
            </a:r>
            <a:r>
              <a:rPr lang="en-IE" sz="1800" baseline="0" dirty="0"/>
              <a:t>new source of EU funding</a:t>
            </a:r>
          </a:p>
          <a:p>
            <a:endParaRPr lang="en-IE" sz="1800" baseline="0" dirty="0"/>
          </a:p>
          <a:p>
            <a:r>
              <a:rPr lang="en-IE" sz="1800" baseline="0" dirty="0"/>
              <a:t>This project was one of the 12 successful projects to receive funding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313D-F441-40B9-A1DB-F5334C00A772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786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/>
              <a:t>The aims of the project were to</a:t>
            </a:r>
          </a:p>
          <a:p>
            <a:endParaRPr lang="en-IE" sz="1800" dirty="0"/>
          </a:p>
          <a:p>
            <a:r>
              <a:rPr lang="en-IE" sz="1800" dirty="0"/>
              <a:t>Improve &amp; restore water Quality</a:t>
            </a:r>
          </a:p>
          <a:p>
            <a:endParaRPr lang="en-IE" sz="1800" dirty="0"/>
          </a:p>
          <a:p>
            <a:r>
              <a:rPr lang="en-IE" sz="1800" dirty="0"/>
              <a:t>Include C0-Benefits for Climate Action</a:t>
            </a:r>
          </a:p>
          <a:p>
            <a:endParaRPr lang="en-IE" sz="1800" dirty="0"/>
          </a:p>
          <a:p>
            <a:r>
              <a:rPr lang="en-IE" sz="1800" dirty="0"/>
              <a:t>Develop a model to be used in other catchments</a:t>
            </a:r>
          </a:p>
          <a:p>
            <a:endParaRPr lang="en-IE" sz="1800" dirty="0"/>
          </a:p>
          <a:p>
            <a:r>
              <a:rPr lang="en-IE" sz="1800" dirty="0"/>
              <a:t>Develop good positive relations with farmers householders businesses and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313D-F441-40B9-A1DB-F5334C00A772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925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An operational working group was established to include all representatives from all stakeholders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313D-F441-40B9-A1DB-F5334C00A772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442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IE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map of the catchment area.</a:t>
            </a:r>
          </a:p>
          <a:p>
            <a:endParaRPr lang="en-IE" sz="1800" dirty="0"/>
          </a:p>
          <a:p>
            <a:endParaRPr lang="en-IE" sz="18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800" dirty="0"/>
              <a:t>It is I</a:t>
            </a:r>
            <a:r>
              <a:rPr lang="en-IE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ntensive agricultural land.</a:t>
            </a:r>
          </a:p>
          <a:p>
            <a:endParaRPr lang="en-IE" sz="1800" dirty="0"/>
          </a:p>
          <a:p>
            <a:r>
              <a:rPr lang="en-IE" sz="1800" dirty="0"/>
              <a:t>A</a:t>
            </a:r>
            <a:r>
              <a:rPr lang="en-IE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mixture of beef, dairy and tillage. </a:t>
            </a:r>
          </a:p>
          <a:p>
            <a:endParaRPr lang="en-IE" sz="18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village of Ramsgrange is also in the catchment</a:t>
            </a:r>
          </a:p>
          <a:p>
            <a:r>
              <a:rPr lang="en-IE" sz="1800" dirty="0"/>
              <a:t>T</a:t>
            </a:r>
            <a:r>
              <a:rPr lang="en-IE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around 200 houses. </a:t>
            </a:r>
          </a:p>
          <a:p>
            <a:endParaRPr lang="en-IE" sz="18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sampling  carried out initially showed issues with elevated nitrates and phosphates in the streams aswell and the ecology is impacted.</a:t>
            </a:r>
          </a:p>
          <a:p>
            <a:endParaRPr lang="en-I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313D-F441-40B9-A1DB-F5334C00A772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0227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/>
              <a:t>To date we have the buy in from 35 farmers </a:t>
            </a:r>
          </a:p>
          <a:p>
            <a:endParaRPr lang="en-IE" dirty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313D-F441-40B9-A1DB-F5334C00A772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074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Water quality improved</a:t>
            </a:r>
          </a:p>
          <a:p>
            <a:endParaRPr lang="en-IE" dirty="0"/>
          </a:p>
          <a:p>
            <a:r>
              <a:rPr lang="en-IE" dirty="0"/>
              <a:t>Protect &amp; restore ecology in stream and Biodiversity</a:t>
            </a:r>
          </a:p>
          <a:p>
            <a:endParaRPr lang="en-IE" dirty="0"/>
          </a:p>
          <a:p>
            <a:r>
              <a:rPr lang="en-IE" dirty="0"/>
              <a:t>Co-Benefit of Climate Action</a:t>
            </a:r>
          </a:p>
          <a:p>
            <a:endParaRPr lang="en-IE" dirty="0"/>
          </a:p>
          <a:p>
            <a:r>
              <a:rPr lang="en-IE" dirty="0"/>
              <a:t>Improved Efficiencies on farms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313D-F441-40B9-A1DB-F5334C00A772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87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 number of  ‘Citizen Science’ courses in Duncannon for farming/wider community over the time of project</a:t>
            </a:r>
          </a:p>
          <a:p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Participants shown how to monitor the water quality of local streams </a:t>
            </a:r>
          </a:p>
          <a:p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Huge interest and enthusiasm, particularly for their own farms </a:t>
            </a:r>
            <a:endParaRPr lang="en-I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313D-F441-40B9-A1DB-F5334C00A772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357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/>
              <a:t>Results indicate </a:t>
            </a:r>
          </a:p>
          <a:p>
            <a:endParaRPr lang="en-I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Reduction in 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Climate action measures </a:t>
            </a:r>
            <a:r>
              <a:rPr lang="en-IE" sz="1800" dirty="0" err="1"/>
              <a:t>undertqaken</a:t>
            </a:r>
            <a:endParaRPr lang="en-I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Improvement in ecology &amp;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Compliance with Nitrates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Improved Efficiencies on farms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Local Ownership and Appreciation of local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B313D-F441-40B9-A1DB-F5334C00A772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768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365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402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094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648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454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164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062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45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644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11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898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88E3-31AD-4FAC-B532-3452EC64E9A6}" type="datetimeFigureOut">
              <a:rPr lang="en-IE" smtClean="0"/>
              <a:pPr/>
              <a:t>30/05/2023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8BF9-6D62-4730-B226-C942D093C7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39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87F5B-BDA8-FD0E-31B3-576FE69187DE}"/>
              </a:ext>
            </a:extLst>
          </p:cNvPr>
          <p:cNvSpPr txBox="1"/>
          <p:nvPr/>
        </p:nvSpPr>
        <p:spPr>
          <a:xfrm>
            <a:off x="251520" y="404664"/>
            <a:ext cx="79928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rgbClr val="688031"/>
                </a:solidFill>
                <a:latin typeface="Dosis Light"/>
              </a:rPr>
              <a:t>Wexford County Council </a:t>
            </a:r>
            <a:br>
              <a:rPr lang="en-US" altLang="en-US" sz="5400" b="1" dirty="0">
                <a:solidFill>
                  <a:srgbClr val="688031"/>
                </a:solidFill>
                <a:latin typeface="Dosis Light"/>
              </a:rPr>
            </a:br>
            <a:r>
              <a:rPr lang="en-US" altLang="en-US" sz="5400" b="1" dirty="0">
                <a:solidFill>
                  <a:srgbClr val="688031"/>
                </a:solidFill>
                <a:latin typeface="Dosis Light"/>
              </a:rPr>
              <a:t>Climate Action Event</a:t>
            </a:r>
            <a:br>
              <a:rPr lang="en-US" altLang="en-US" sz="5400" b="1" dirty="0">
                <a:solidFill>
                  <a:srgbClr val="688031"/>
                </a:solidFill>
                <a:latin typeface="Dosis Light"/>
              </a:rPr>
            </a:br>
            <a:r>
              <a:rPr lang="en-US" altLang="en-US" sz="5400" b="1" dirty="0">
                <a:solidFill>
                  <a:srgbClr val="688031"/>
                </a:solidFill>
                <a:latin typeface="Dosis Light"/>
              </a:rPr>
              <a:t>1st June 2023</a:t>
            </a:r>
            <a:br>
              <a:rPr lang="en-US" altLang="en-US" sz="5400" b="1" dirty="0">
                <a:solidFill>
                  <a:srgbClr val="688031"/>
                </a:solidFill>
                <a:latin typeface="Dosis Light"/>
              </a:rPr>
            </a:br>
            <a:r>
              <a:rPr lang="en-US" altLang="en-US" sz="5400" b="1" dirty="0">
                <a:solidFill>
                  <a:srgbClr val="688031"/>
                </a:solidFill>
                <a:latin typeface="Dosis Light"/>
              </a:rPr>
              <a:t>Theme 1: Agriculture </a:t>
            </a:r>
            <a:endParaRPr lang="en-IE" sz="5400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DCD1404E-37DC-55F3-1321-F87FF563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20424"/>
            <a:ext cx="272891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eoink\Desktop\Wexford-County-Council-Logo-Feature_fw_.png">
            <a:extLst>
              <a:ext uri="{FF2B5EF4-FFF2-40B4-BE49-F238E27FC236}">
                <a16:creationId xmlns:a16="http://schemas.microsoft.com/office/drawing/2014/main" id="{33FD7773-79B9-9802-DD74-BB5870C77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1885"/>
            <a:ext cx="4273198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6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CEA92A-45C3-250F-F2E3-C3164066854E}"/>
              </a:ext>
            </a:extLst>
          </p:cNvPr>
          <p:cNvSpPr txBox="1"/>
          <p:nvPr/>
        </p:nvSpPr>
        <p:spPr>
          <a:xfrm>
            <a:off x="1835696" y="2276872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600" dirty="0">
                <a:solidFill>
                  <a:schemeClr val="accent3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7171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17"/>
            <a:ext cx="8229600" cy="994122"/>
          </a:xfrm>
        </p:spPr>
        <p:txBody>
          <a:bodyPr>
            <a:normAutofit fontScale="90000"/>
          </a:bodyPr>
          <a:lstStyle/>
          <a:p>
            <a:br>
              <a:rPr lang="ga-IE" sz="3200" b="1" u="sng"/>
            </a:br>
            <a:r>
              <a:rPr lang="en-IE" sz="3200" b="1" u="sng"/>
              <a:t>E</a:t>
            </a:r>
            <a:r>
              <a:rPr lang="en-IE" sz="3200" b="1"/>
              <a:t>uropean </a:t>
            </a:r>
            <a:r>
              <a:rPr lang="en-IE" sz="3200" b="1" u="sng"/>
              <a:t>I</a:t>
            </a:r>
            <a:r>
              <a:rPr lang="en-IE" sz="3200" b="1"/>
              <a:t>nnovation </a:t>
            </a:r>
            <a:r>
              <a:rPr lang="en-IE" sz="3200" b="1" u="sng"/>
              <a:t>P</a:t>
            </a:r>
            <a:r>
              <a:rPr lang="en-IE" sz="3200" b="1"/>
              <a:t>artnerships</a:t>
            </a:r>
            <a:r>
              <a:rPr lang="ga-IE" sz="3200" b="1"/>
              <a:t> (EIP)</a:t>
            </a:r>
            <a:br>
              <a:rPr lang="ga-IE" sz="3200" b="1"/>
            </a:br>
            <a:r>
              <a:rPr lang="en-IE" sz="2000" i="1">
                <a:solidFill>
                  <a:schemeClr val="bg1">
                    <a:lumMod val="50000"/>
                  </a:schemeClr>
                </a:solidFill>
              </a:rPr>
              <a:t>‘A completely new way of responding to local challenges’ </a:t>
            </a:r>
            <a:br>
              <a:rPr lang="en-IE" sz="3200" i="1">
                <a:solidFill>
                  <a:schemeClr val="bg1">
                    <a:lumMod val="50000"/>
                  </a:schemeClr>
                </a:solidFill>
              </a:rPr>
            </a:b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08513"/>
          </a:xfrm>
        </p:spPr>
        <p:txBody>
          <a:bodyPr>
            <a:normAutofit/>
          </a:bodyPr>
          <a:lstStyle/>
          <a:p>
            <a:r>
              <a:rPr lang="en-IE" sz="2600" dirty="0"/>
              <a:t>EU funding</a:t>
            </a:r>
            <a:r>
              <a:rPr lang="ga-IE" sz="2600" dirty="0"/>
              <a:t> </a:t>
            </a:r>
            <a:r>
              <a:rPr lang="en-IE" sz="2600" dirty="0"/>
              <a:t> granted for Duncannon EIP </a:t>
            </a:r>
            <a:r>
              <a:rPr lang="ga-IE" sz="2600" dirty="0"/>
              <a:t>through DAFM</a:t>
            </a:r>
            <a:endParaRPr lang="en-IE" sz="2600" dirty="0"/>
          </a:p>
          <a:p>
            <a:pPr marL="0" indent="0">
              <a:buNone/>
            </a:pPr>
            <a:endParaRPr lang="en-IE" sz="2600" dirty="0"/>
          </a:p>
          <a:p>
            <a:r>
              <a:rPr lang="ga-IE" sz="2600" dirty="0"/>
              <a:t>€</a:t>
            </a:r>
            <a:r>
              <a:rPr lang="en-IE" sz="2600" dirty="0"/>
              <a:t>721,197 (4.5 y</a:t>
            </a:r>
            <a:r>
              <a:rPr lang="ga-IE" sz="2600" dirty="0"/>
              <a:t>ea</a:t>
            </a:r>
            <a:r>
              <a:rPr lang="en-IE" sz="2600" dirty="0" err="1"/>
              <a:t>rs</a:t>
            </a:r>
            <a:r>
              <a:rPr lang="en-IE" sz="2600" dirty="0"/>
              <a:t>)</a:t>
            </a:r>
            <a:endParaRPr lang="ga-IE" sz="2600" dirty="0"/>
          </a:p>
          <a:p>
            <a:endParaRPr lang="ga-IE" sz="2600" dirty="0"/>
          </a:p>
          <a:p>
            <a:r>
              <a:rPr lang="ga-IE" sz="2600" dirty="0"/>
              <a:t>Locally Led Section (Johnstown Castle)</a:t>
            </a:r>
          </a:p>
          <a:p>
            <a:endParaRPr lang="en-IE" sz="2600" dirty="0"/>
          </a:p>
          <a:p>
            <a:r>
              <a:rPr lang="en-IE" sz="2600" dirty="0"/>
              <a:t>Opportunity to design an innovative </a:t>
            </a:r>
            <a:r>
              <a:rPr lang="en-IE" sz="2600" b="1" dirty="0"/>
              <a:t>locally-led scheme </a:t>
            </a:r>
            <a:r>
              <a:rPr lang="en-IE" sz="2600" dirty="0"/>
              <a:t>for the catchment which improves </a:t>
            </a:r>
            <a:r>
              <a:rPr lang="en-IE" sz="2600" b="1" dirty="0"/>
              <a:t>water quality</a:t>
            </a:r>
            <a:r>
              <a:rPr lang="ga-IE" sz="2600" b="1" dirty="0"/>
              <a:t> </a:t>
            </a:r>
            <a:r>
              <a:rPr lang="en-IE" sz="2600" b="1" dirty="0"/>
              <a:t>, protects farm incomes and </a:t>
            </a:r>
            <a:endParaRPr lang="ga-IE" sz="2600" b="1" dirty="0"/>
          </a:p>
          <a:p>
            <a:endParaRPr lang="ga-IE" sz="2600" b="1" dirty="0"/>
          </a:p>
          <a:p>
            <a:endParaRPr lang="en-IE" sz="2600" b="1" dirty="0"/>
          </a:p>
        </p:txBody>
      </p:sp>
    </p:spTree>
    <p:extLst>
      <p:ext uri="{BB962C8B-B14F-4D97-AF65-F5344CB8AC3E}">
        <p14:creationId xmlns:p14="http://schemas.microsoft.com/office/powerpoint/2010/main" val="258481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673" y="834888"/>
            <a:ext cx="3235983" cy="126895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ga-IE" sz="2600"/>
              <a:t>Duncannon Blue Flag Farming &amp; Communities Scheme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9" r="4724"/>
          <a:stretch/>
        </p:blipFill>
        <p:spPr bwMode="auto">
          <a:xfrm>
            <a:off x="20" y="10"/>
            <a:ext cx="5038072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5137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83254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2129" y="2240371"/>
            <a:ext cx="31546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2295235"/>
            <a:ext cx="3457584" cy="3979669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endParaRPr lang="ga-IE" sz="1600" b="1" dirty="0"/>
          </a:p>
          <a:p>
            <a:r>
              <a:rPr lang="ga-IE" sz="2400" b="1" dirty="0"/>
              <a:t>Sustainably restore, protect &amp; enhance water quality</a:t>
            </a:r>
            <a:endParaRPr lang="en-IE" sz="2400" b="1" dirty="0"/>
          </a:p>
          <a:p>
            <a:r>
              <a:rPr lang="en-IE" sz="2400" b="1" dirty="0"/>
              <a:t>Climate Action Co-Benefits</a:t>
            </a:r>
            <a:endParaRPr lang="ga-IE" sz="2400" b="1" dirty="0"/>
          </a:p>
          <a:p>
            <a:r>
              <a:rPr lang="ga-IE" sz="2400" b="1" dirty="0"/>
              <a:t>Develop an effective model for the future catchments</a:t>
            </a:r>
          </a:p>
          <a:p>
            <a:r>
              <a:rPr lang="ga-IE" sz="2400" b="1" dirty="0"/>
              <a:t>Foster positive relations between farmers and households</a:t>
            </a:r>
            <a:endParaRPr lang="en-IE" sz="2400" b="1" dirty="0"/>
          </a:p>
          <a:p>
            <a:endParaRPr lang="ga-IE" sz="1600" b="1" dirty="0"/>
          </a:p>
        </p:txBody>
      </p:sp>
    </p:spTree>
    <p:extLst>
      <p:ext uri="{BB962C8B-B14F-4D97-AF65-F5344CB8AC3E}">
        <p14:creationId xmlns:p14="http://schemas.microsoft.com/office/powerpoint/2010/main" val="94351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plant, sky, screenshot&#10;&#10;Description automatically generated">
            <a:extLst>
              <a:ext uri="{FF2B5EF4-FFF2-40B4-BE49-F238E27FC236}">
                <a16:creationId xmlns:a16="http://schemas.microsoft.com/office/drawing/2014/main" id="{4010357B-13FA-2F27-8163-AD7B2408F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07903" y="0"/>
            <a:ext cx="5436096" cy="6858000"/>
            <a:chOff x="2014744" y="-27384"/>
            <a:chExt cx="4774922" cy="6858000"/>
          </a:xfrm>
        </p:grpSpPr>
        <p:pic>
          <p:nvPicPr>
            <p:cNvPr id="4" name="Picture 3" descr="C:\Users\maireadsh\Documents\EIP\GIS\Duncannon stream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4744" y="-27384"/>
              <a:ext cx="477492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"/>
            <p:cNvGrpSpPr/>
            <p:nvPr/>
          </p:nvGrpSpPr>
          <p:grpSpPr>
            <a:xfrm>
              <a:off x="2483768" y="1772816"/>
              <a:ext cx="3960440" cy="4854253"/>
              <a:chOff x="2483768" y="1772816"/>
              <a:chExt cx="3960440" cy="4854253"/>
            </a:xfrm>
          </p:grpSpPr>
          <p:sp>
            <p:nvSpPr>
              <p:cNvPr id="10" name="Line Callout 1 (No Border) 9"/>
              <p:cNvSpPr/>
              <p:nvPr/>
            </p:nvSpPr>
            <p:spPr>
              <a:xfrm>
                <a:off x="4932040" y="5805264"/>
                <a:ext cx="1512168" cy="576064"/>
              </a:xfrm>
              <a:prstGeom prst="callout1">
                <a:avLst>
                  <a:gd name="adj1" fmla="val 54243"/>
                  <a:gd name="adj2" fmla="val 11949"/>
                  <a:gd name="adj3" fmla="val 14894"/>
                  <a:gd name="adj4" fmla="val -33826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1600" dirty="0"/>
                  <a:t>Curraghmore Stream</a:t>
                </a:r>
              </a:p>
            </p:txBody>
          </p:sp>
          <p:sp>
            <p:nvSpPr>
              <p:cNvPr id="13" name="Line Callout 1 (No Border) 12"/>
              <p:cNvSpPr/>
              <p:nvPr/>
            </p:nvSpPr>
            <p:spPr>
              <a:xfrm>
                <a:off x="2483768" y="6123013"/>
                <a:ext cx="864096" cy="504056"/>
              </a:xfrm>
              <a:prstGeom prst="callout1">
                <a:avLst>
                  <a:gd name="adj1" fmla="val -103478"/>
                  <a:gd name="adj2" fmla="val 40236"/>
                  <a:gd name="adj3" fmla="val -147577"/>
                  <a:gd name="adj4" fmla="val 8225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1600" dirty="0"/>
                  <a:t>Small Stream</a:t>
                </a:r>
              </a:p>
            </p:txBody>
          </p:sp>
          <p:sp>
            <p:nvSpPr>
              <p:cNvPr id="14" name="Line Callout 1 (No Border) 13"/>
              <p:cNvSpPr/>
              <p:nvPr/>
            </p:nvSpPr>
            <p:spPr>
              <a:xfrm>
                <a:off x="3373118" y="1772816"/>
                <a:ext cx="1559734" cy="576064"/>
              </a:xfrm>
              <a:prstGeom prst="callout1">
                <a:avLst>
                  <a:gd name="adj1" fmla="val 94665"/>
                  <a:gd name="adj2" fmla="val 34270"/>
                  <a:gd name="adj3" fmla="val 177571"/>
                  <a:gd name="adj4" fmla="val 27098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1600" dirty="0"/>
                  <a:t>Ramsgrange Village</a:t>
                </a: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50078" y="836712"/>
            <a:ext cx="394585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1400 ha (&lt;3500 acres)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16km watercourse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Curraghmore</a:t>
            </a:r>
            <a:r>
              <a:rPr lang="en-GB" sz="2400" dirty="0"/>
              <a:t> stream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Small stream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Farmers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Several Business’s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schools &amp; creche</a:t>
            </a:r>
            <a:r>
              <a:rPr lang="en-GB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Ramsgrange</a:t>
            </a:r>
            <a:r>
              <a:rPr lang="en-GB" sz="2400" dirty="0"/>
              <a:t> village</a:t>
            </a:r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ga-I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0040" y="116632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Catchment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9605" y="5085184"/>
            <a:ext cx="126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>
                <a:solidFill>
                  <a:schemeClr val="bg1"/>
                </a:solidFill>
              </a:rPr>
              <a:t>Duncannon</a:t>
            </a:r>
          </a:p>
        </p:txBody>
      </p:sp>
      <p:sp>
        <p:nvSpPr>
          <p:cNvPr id="15" name="Line Callout 1 (No Border) 14"/>
          <p:cNvSpPr/>
          <p:nvPr/>
        </p:nvSpPr>
        <p:spPr>
          <a:xfrm>
            <a:off x="4394272" y="6302797"/>
            <a:ext cx="983746" cy="504056"/>
          </a:xfrm>
          <a:prstGeom prst="callout1">
            <a:avLst>
              <a:gd name="adj1" fmla="val -405"/>
              <a:gd name="adj2" fmla="val 56080"/>
              <a:gd name="adj3" fmla="val -69242"/>
              <a:gd name="adj4" fmla="val 811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400003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0349" y="609600"/>
            <a:ext cx="310501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To date...</a:t>
            </a:r>
          </a:p>
        </p:txBody>
      </p:sp>
      <p:pic>
        <p:nvPicPr>
          <p:cNvPr id="13" name="Content Placeholder 12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49EBE834-6EC1-99FC-9019-6FC6A39079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6298" y="2194102"/>
            <a:ext cx="3860198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35 farmers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dairy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8 tillage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23 </a:t>
            </a:r>
            <a:r>
              <a:rPr lang="en-US" sz="2800" dirty="0" err="1"/>
              <a:t>drystock</a:t>
            </a:r>
            <a:endParaRPr lang="en-US" sz="2800" dirty="0"/>
          </a:p>
          <a:p>
            <a:pPr indent="-228600">
              <a:lnSpc>
                <a:spcPct val="90000"/>
              </a:lnSpc>
            </a:pPr>
            <a:r>
              <a:rPr lang="en-US" dirty="0"/>
              <a:t>&gt;975ha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70% - GLAS </a:t>
            </a:r>
          </a:p>
          <a:p>
            <a:pPr marL="0" indent="-228600">
              <a:lnSpc>
                <a:spcPct val="90000"/>
              </a:lnSpc>
            </a:pPr>
            <a:endParaRPr lang="en-US" dirty="0"/>
          </a:p>
          <a:p>
            <a:pPr marL="0" indent="-228600"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3428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33" y="318582"/>
            <a:ext cx="341757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32" y="637523"/>
            <a:ext cx="2955840" cy="13867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Water Protection Improvement works &amp; Climate 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C5491-E180-5AB9-2B98-180B2625D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11" r="1" b="1"/>
          <a:stretch/>
        </p:blipFill>
        <p:spPr>
          <a:xfrm>
            <a:off x="3726187" y="324472"/>
            <a:ext cx="3417572" cy="2012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2224"/>
          <a:stretch/>
        </p:blipFill>
        <p:spPr>
          <a:xfrm rot="5400000">
            <a:off x="7050558" y="496074"/>
            <a:ext cx="2013766" cy="168826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" b="1"/>
          <a:stretch/>
        </p:blipFill>
        <p:spPr>
          <a:xfrm rot="5400000">
            <a:off x="-101563" y="2770720"/>
            <a:ext cx="4100764" cy="341757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987" y="2429124"/>
            <a:ext cx="3420938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39D1EA0-0557-4FDF-B823-2CB2A805C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6619" y="2758930"/>
            <a:ext cx="2958007" cy="345509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Watercourses (16km)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Drinking points 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Water troughs (20m)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Soil sampling &amp; NMP (100%)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Buffer zones (10m)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Sediment traps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Farm roadways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Low Emission Slurry Spreading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Riparian zones (native)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Hedgerow planting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Arable Grass margins (1.2km)</a:t>
            </a:r>
          </a:p>
          <a:p>
            <a:pPr indent="-228600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Winter cover crops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" r="-1" b="-1"/>
          <a:stretch/>
        </p:blipFill>
        <p:spPr>
          <a:xfrm rot="5400000">
            <a:off x="7058229" y="2581998"/>
            <a:ext cx="1998429" cy="16882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2" r="2" b="2"/>
          <a:stretch/>
        </p:blipFill>
        <p:spPr>
          <a:xfrm rot="5400000">
            <a:off x="7039262" y="4673965"/>
            <a:ext cx="2036361" cy="16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9143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E3B10-578B-4B19-BDF4-38F08E52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774" y="609600"/>
            <a:ext cx="32004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Community engagement</a:t>
            </a:r>
          </a:p>
        </p:txBody>
      </p:sp>
      <p:pic>
        <p:nvPicPr>
          <p:cNvPr id="6" name="Content Placeholder 5" descr="A group of people standing on a beach&#10;&#10;Description automatically generated with medium confidence">
            <a:extLst>
              <a:ext uri="{FF2B5EF4-FFF2-40B4-BE49-F238E27FC236}">
                <a16:creationId xmlns:a16="http://schemas.microsoft.com/office/drawing/2014/main" id="{41E0DD5A-8711-4C40-B6F4-8BDE82F35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47393"/>
          <a:stretch/>
        </p:blipFill>
        <p:spPr>
          <a:xfrm>
            <a:off x="2" y="1"/>
            <a:ext cx="2771774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AB9E-EBD5-4E49-BDD4-A4F182C92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9224" y="2147357"/>
            <a:ext cx="2857500" cy="410104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Local Schools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Tidy towns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Village renewal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Coastwatch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LAWPRO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IFI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EPA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Seal Rescue Ireland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Ramsgrange Tidy Towns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Inspection Plan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picture containing grass, outdoor, field, nature&#10;&#10;Description automatically generated">
            <a:extLst>
              <a:ext uri="{FF2B5EF4-FFF2-40B4-BE49-F238E27FC236}">
                <a16:creationId xmlns:a16="http://schemas.microsoft.com/office/drawing/2014/main" id="{31A20406-AF3F-4746-9178-6F0E3CE32F4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r="25061"/>
          <a:stretch/>
        </p:blipFill>
        <p:spPr>
          <a:xfrm>
            <a:off x="6435350" y="10"/>
            <a:ext cx="270865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039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ga-IE" sz="3500">
                <a:solidFill>
                  <a:srgbClr val="FFFFFF"/>
                </a:solidFill>
              </a:rPr>
              <a:t> Results, return and performance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2E715B-A272-4AC1-B29F-7B9F2EA72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011321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838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10010</TotalTime>
  <Words>520</Words>
  <Application>Microsoft Office PowerPoint</Application>
  <PresentationFormat>On-screen Show (4:3)</PresentationFormat>
  <Paragraphs>136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Dosis Light</vt:lpstr>
      <vt:lpstr>Office Theme</vt:lpstr>
      <vt:lpstr>PowerPoint Presentation</vt:lpstr>
      <vt:lpstr> European Innovation Partnerships (EIP) ‘A completely new way of responding to local challenges’  </vt:lpstr>
      <vt:lpstr>Duncannon Blue Flag Farming &amp; Communities Scheme</vt:lpstr>
      <vt:lpstr>PowerPoint Presentation</vt:lpstr>
      <vt:lpstr>PowerPoint Presentation</vt:lpstr>
      <vt:lpstr>To date...</vt:lpstr>
      <vt:lpstr>Water Protection Improvement works &amp; Climate Action</vt:lpstr>
      <vt:lpstr>Community engagement</vt:lpstr>
      <vt:lpstr> Results, return and performance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Duncannon Blue Flag Farming and Communities Scheme</dc:title>
  <dc:creator>Mairead Shore</dc:creator>
  <cp:lastModifiedBy>Clare Kelly</cp:lastModifiedBy>
  <cp:revision>683</cp:revision>
  <cp:lastPrinted>2019-07-03T08:35:31Z</cp:lastPrinted>
  <dcterms:created xsi:type="dcterms:W3CDTF">2018-03-05T10:01:08Z</dcterms:created>
  <dcterms:modified xsi:type="dcterms:W3CDTF">2023-05-30T11:32:06Z</dcterms:modified>
</cp:coreProperties>
</file>