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22" r:id="rId2"/>
    <p:sldId id="367" r:id="rId3"/>
    <p:sldId id="368" r:id="rId4"/>
    <p:sldId id="369" r:id="rId5"/>
    <p:sldId id="348" r:id="rId6"/>
    <p:sldId id="320" r:id="rId7"/>
    <p:sldId id="349" r:id="rId8"/>
    <p:sldId id="361" r:id="rId9"/>
    <p:sldId id="353" r:id="rId10"/>
    <p:sldId id="355" r:id="rId11"/>
    <p:sldId id="356" r:id="rId12"/>
    <p:sldId id="357" r:id="rId13"/>
    <p:sldId id="358" r:id="rId14"/>
    <p:sldId id="366" r:id="rId15"/>
    <p:sldId id="359" r:id="rId16"/>
    <p:sldId id="364" r:id="rId17"/>
    <p:sldId id="352" r:id="rId18"/>
    <p:sldId id="351" r:id="rId19"/>
    <p:sldId id="365" r:id="rId20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84" autoAdjust="0"/>
    <p:restoredTop sz="58501" autoAdjust="0"/>
  </p:normalViewPr>
  <p:slideViewPr>
    <p:cSldViewPr>
      <p:cViewPr varScale="1">
        <p:scale>
          <a:sx n="86" d="100"/>
          <a:sy n="86" d="100"/>
        </p:scale>
        <p:origin x="93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654"/>
    </p:cViewPr>
  </p:sorterViewPr>
  <p:notesViewPr>
    <p:cSldViewPr>
      <p:cViewPr varScale="1">
        <p:scale>
          <a:sx n="99" d="100"/>
          <a:sy n="99" d="100"/>
        </p:scale>
        <p:origin x="-3564" y="-4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EC7E3-2A8C-4242-BC6C-1F1D0F7BCBF7}" type="datetimeFigureOut">
              <a:rPr lang="en-IE" smtClean="0"/>
              <a:pPr/>
              <a:t>01/06/2023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D37C8-9701-4B76-821B-0BAF45AC1D49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13215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5BBCCC-6ED9-4A57-A142-4B27BC1A6D57}" type="datetimeFigureOut">
              <a:rPr lang="en-IE" smtClean="0"/>
              <a:pPr/>
              <a:t>01/06/2023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4B313D-F441-40B9-A1DB-F5334C00A772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20474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a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B313D-F441-40B9-A1DB-F5334C00A772}" type="slidenum">
              <a:rPr lang="en-IE" smtClean="0"/>
              <a:pPr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11459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a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B313D-F441-40B9-A1DB-F5334C00A772}" type="slidenum">
              <a:rPr lang="en-IE" smtClean="0"/>
              <a:pPr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34935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a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B313D-F441-40B9-A1DB-F5334C00A772}" type="slidenum">
              <a:rPr lang="en-IE" smtClean="0"/>
              <a:pPr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59414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B474241E-9BF3-1877-5FAA-EA7094B6B3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D52C97EB-7C5A-5955-8EA8-6CFCCF157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IE" altLang="en-US" sz="1800"/>
              <a:t>There is a wide selection</a:t>
            </a:r>
          </a:p>
          <a:p>
            <a:pPr>
              <a:spcBef>
                <a:spcPct val="0"/>
              </a:spcBef>
            </a:pPr>
            <a:endParaRPr lang="en-IE" altLang="en-US" sz="1800"/>
          </a:p>
          <a:p>
            <a:pPr>
              <a:spcBef>
                <a:spcPct val="0"/>
              </a:spcBef>
            </a:pPr>
            <a:r>
              <a:rPr lang="en-IE" altLang="en-US" sz="1800"/>
              <a:t>5 Peat uplands</a:t>
            </a:r>
          </a:p>
          <a:p>
            <a:pPr>
              <a:spcBef>
                <a:spcPct val="0"/>
              </a:spcBef>
            </a:pPr>
            <a:r>
              <a:rPr lang="en-IE" altLang="en-US" sz="1800"/>
              <a:t>3 soils</a:t>
            </a:r>
          </a:p>
          <a:p>
            <a:pPr>
              <a:spcBef>
                <a:spcPct val="0"/>
              </a:spcBef>
            </a:pPr>
            <a:r>
              <a:rPr lang="en-IE" altLang="en-US" sz="1800"/>
              <a:t>Pollinators</a:t>
            </a:r>
          </a:p>
          <a:p>
            <a:pPr>
              <a:spcBef>
                <a:spcPct val="0"/>
              </a:spcBef>
            </a:pPr>
            <a:r>
              <a:rPr lang="en-IE" altLang="en-US" sz="1800"/>
              <a:t>Farming in a archaeological landscape</a:t>
            </a:r>
          </a:p>
          <a:p>
            <a:pPr>
              <a:spcBef>
                <a:spcPct val="0"/>
              </a:spcBef>
            </a:pPr>
            <a:r>
              <a:rPr lang="en-IE" altLang="en-US" sz="1800"/>
              <a:t>Water quality and Flood management</a:t>
            </a:r>
          </a:p>
          <a:p>
            <a:pPr>
              <a:spcBef>
                <a:spcPct val="0"/>
              </a:spcBef>
            </a:pPr>
            <a:r>
              <a:rPr lang="en-IE" altLang="en-US" sz="1800"/>
              <a:t>Biodiversity</a:t>
            </a:r>
          </a:p>
          <a:p>
            <a:pPr>
              <a:spcBef>
                <a:spcPct val="0"/>
              </a:spcBef>
            </a:pPr>
            <a:r>
              <a:rPr lang="en-IE" altLang="en-US" sz="1800"/>
              <a:t>Bio-energy</a:t>
            </a:r>
          </a:p>
          <a:p>
            <a:pPr>
              <a:spcBef>
                <a:spcPct val="0"/>
              </a:spcBef>
            </a:pPr>
            <a:r>
              <a:rPr lang="en-IE" altLang="en-US" sz="1800"/>
              <a:t>Organic Production</a:t>
            </a:r>
          </a:p>
          <a:p>
            <a:pPr>
              <a:spcBef>
                <a:spcPct val="0"/>
              </a:spcBef>
            </a:pPr>
            <a:r>
              <a:rPr lang="en-IE" altLang="en-US" sz="1800"/>
              <a:t>Ovine data.</a:t>
            </a:r>
          </a:p>
          <a:p>
            <a:pPr>
              <a:spcBef>
                <a:spcPct val="0"/>
              </a:spcBef>
            </a:pPr>
            <a:endParaRPr lang="en-IE" altLang="en-US" sz="1800"/>
          </a:p>
          <a:p>
            <a:pPr>
              <a:spcBef>
                <a:spcPct val="0"/>
              </a:spcBef>
            </a:pPr>
            <a:r>
              <a:rPr lang="en-IE" altLang="en-US" sz="1800"/>
              <a:t>And of course the Hen Harrier and Pearl Mussel projects</a:t>
            </a:r>
          </a:p>
        </p:txBody>
      </p:sp>
      <p:sp>
        <p:nvSpPr>
          <p:cNvPr id="43012" name="Slide Number Placeholder 3">
            <a:extLst>
              <a:ext uri="{FF2B5EF4-FFF2-40B4-BE49-F238E27FC236}">
                <a16:creationId xmlns:a16="http://schemas.microsoft.com/office/drawing/2014/main" id="{6ECECD25-34A1-191A-97C9-216EE2C7138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defTabSz="8255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defTabSz="8255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defTabSz="8255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defTabSz="8255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BFA1E710-8E76-4D92-ACAE-5F4C7475F6B4}" type="slidenum">
              <a:rPr lang="en-IE" altLang="en-US" sz="56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</a:pPr>
              <a:t>17</a:t>
            </a:fld>
            <a:endParaRPr lang="en-IE" altLang="en-US" sz="5600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C88E3-31AD-4FAC-B532-3452EC64E9A6}" type="datetimeFigureOut">
              <a:rPr lang="en-IE" smtClean="0"/>
              <a:pPr/>
              <a:t>01/06/2023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A8BF9-6D62-4730-B226-C942D093C7ED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13656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C88E3-31AD-4FAC-B532-3452EC64E9A6}" type="datetimeFigureOut">
              <a:rPr lang="en-IE" smtClean="0"/>
              <a:pPr/>
              <a:t>01/06/2023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A8BF9-6D62-4730-B226-C942D093C7ED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84021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C88E3-31AD-4FAC-B532-3452EC64E9A6}" type="datetimeFigureOut">
              <a:rPr lang="en-IE" smtClean="0"/>
              <a:pPr/>
              <a:t>01/06/2023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A8BF9-6D62-4730-B226-C942D093C7ED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10948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C88E3-31AD-4FAC-B532-3452EC64E9A6}" type="datetimeFigureOut">
              <a:rPr lang="en-IE" smtClean="0"/>
              <a:pPr/>
              <a:t>01/06/2023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A8BF9-6D62-4730-B226-C942D093C7ED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26485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C88E3-31AD-4FAC-B532-3452EC64E9A6}" type="datetimeFigureOut">
              <a:rPr lang="en-IE" smtClean="0"/>
              <a:pPr/>
              <a:t>01/06/2023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A8BF9-6D62-4730-B226-C942D093C7ED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64542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C88E3-31AD-4FAC-B532-3452EC64E9A6}" type="datetimeFigureOut">
              <a:rPr lang="en-IE" smtClean="0"/>
              <a:pPr/>
              <a:t>01/06/2023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A8BF9-6D62-4730-B226-C942D093C7ED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31643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C88E3-31AD-4FAC-B532-3452EC64E9A6}" type="datetimeFigureOut">
              <a:rPr lang="en-IE" smtClean="0"/>
              <a:pPr/>
              <a:t>01/06/2023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A8BF9-6D62-4730-B226-C942D093C7ED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90622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C88E3-31AD-4FAC-B532-3452EC64E9A6}" type="datetimeFigureOut">
              <a:rPr lang="en-IE" smtClean="0"/>
              <a:pPr/>
              <a:t>01/06/2023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A8BF9-6D62-4730-B226-C942D093C7ED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845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C88E3-31AD-4FAC-B532-3452EC64E9A6}" type="datetimeFigureOut">
              <a:rPr lang="en-IE" smtClean="0"/>
              <a:pPr/>
              <a:t>01/06/2023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A8BF9-6D62-4730-B226-C942D093C7ED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06444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C88E3-31AD-4FAC-B532-3452EC64E9A6}" type="datetimeFigureOut">
              <a:rPr lang="en-IE" smtClean="0"/>
              <a:pPr/>
              <a:t>01/06/2023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A8BF9-6D62-4730-B226-C942D093C7ED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01103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C88E3-31AD-4FAC-B532-3452EC64E9A6}" type="datetimeFigureOut">
              <a:rPr lang="en-IE" smtClean="0"/>
              <a:pPr/>
              <a:t>01/06/2023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A8BF9-6D62-4730-B226-C942D093C7ED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88988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C88E3-31AD-4FAC-B532-3452EC64E9A6}" type="datetimeFigureOut">
              <a:rPr lang="en-IE" smtClean="0"/>
              <a:pPr/>
              <a:t>01/06/2023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A8BF9-6D62-4730-B226-C942D093C7ED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43921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6" name="Rectangle 1055">
            <a:extLst>
              <a:ext uri="{FF2B5EF4-FFF2-40B4-BE49-F238E27FC236}">
                <a16:creationId xmlns:a16="http://schemas.microsoft.com/office/drawing/2014/main" id="{1022CA72-2A63-428F-B586-37BA5AB6D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011" y="4495568"/>
            <a:ext cx="2896470" cy="1905232"/>
          </a:xfrm>
        </p:spPr>
        <p:txBody>
          <a:bodyPr anchor="ctr">
            <a:normAutofit/>
          </a:bodyPr>
          <a:lstStyle/>
          <a:p>
            <a:br>
              <a:rPr lang="ga-IE" sz="2800"/>
            </a:br>
            <a:r>
              <a:rPr lang="en-IE" sz="2800"/>
              <a:t>“A changing landscape for Agriculture”</a:t>
            </a:r>
            <a:endParaRPr lang="ga-IE" sz="2800"/>
          </a:p>
        </p:txBody>
      </p:sp>
      <p:sp>
        <p:nvSpPr>
          <p:cNvPr id="1058" name="Rectangle 1057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0" name="Rectangle 1059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8416" y="-1"/>
            <a:ext cx="8423809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F7F23C-5FC0-B931-60E9-8FE901C8C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796386"/>
            <a:ext cx="3852596" cy="2561976"/>
          </a:xfrm>
          <a:prstGeom prst="rect">
            <a:avLst/>
          </a:prstGeom>
        </p:spPr>
      </p:pic>
      <p:pic>
        <p:nvPicPr>
          <p:cNvPr id="1026" name="Picture 2" descr="C:\Users\eoink\Desktop\Wexford-County-Council-Logo-Feature_fw_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2948" y="862701"/>
            <a:ext cx="3852596" cy="242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2" name="Rectangle 1061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54287" y="5465924"/>
            <a:ext cx="1790365" cy="342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039" y="4495568"/>
            <a:ext cx="4940186" cy="1905232"/>
          </a:xfrm>
        </p:spPr>
        <p:txBody>
          <a:bodyPr anchor="ctr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endParaRPr lang="ga-IE" sz="1100" dirty="0"/>
          </a:p>
          <a:p>
            <a:pPr marL="0" indent="0">
              <a:lnSpc>
                <a:spcPct val="90000"/>
              </a:lnSpc>
              <a:buNone/>
            </a:pPr>
            <a:endParaRPr lang="ga-IE" sz="1100" dirty="0"/>
          </a:p>
          <a:p>
            <a:pPr marL="0" indent="0">
              <a:lnSpc>
                <a:spcPct val="90000"/>
              </a:lnSpc>
              <a:buNone/>
            </a:pPr>
            <a:endParaRPr lang="en-IE" sz="1100" dirty="0"/>
          </a:p>
          <a:p>
            <a:pPr marL="0" indent="0">
              <a:lnSpc>
                <a:spcPct val="90000"/>
              </a:lnSpc>
              <a:buNone/>
            </a:pPr>
            <a:endParaRPr lang="en-IE" sz="1100" dirty="0"/>
          </a:p>
          <a:p>
            <a:pPr marL="0" indent="0">
              <a:lnSpc>
                <a:spcPct val="90000"/>
              </a:lnSpc>
              <a:buNone/>
            </a:pPr>
            <a:endParaRPr lang="en-IE" sz="1100" dirty="0"/>
          </a:p>
          <a:p>
            <a:pPr marL="0" indent="0">
              <a:lnSpc>
                <a:spcPct val="90000"/>
              </a:lnSpc>
              <a:buNone/>
            </a:pPr>
            <a:endParaRPr lang="en-IE" sz="1100" dirty="0"/>
          </a:p>
          <a:p>
            <a:pPr marL="0" indent="0">
              <a:lnSpc>
                <a:spcPct val="90000"/>
              </a:lnSpc>
              <a:buNone/>
            </a:pPr>
            <a:endParaRPr lang="en-IE" sz="1100" dirty="0"/>
          </a:p>
          <a:p>
            <a:pPr marL="0" indent="0">
              <a:lnSpc>
                <a:spcPct val="90000"/>
              </a:lnSpc>
              <a:buNone/>
            </a:pPr>
            <a:r>
              <a:rPr lang="ga-IE" sz="1800" dirty="0"/>
              <a:t>Eoin Kinsella </a:t>
            </a:r>
            <a:endParaRPr lang="en-IE" sz="1800" dirty="0"/>
          </a:p>
          <a:p>
            <a:pPr marL="0" indent="0">
              <a:lnSpc>
                <a:spcPct val="90000"/>
              </a:lnSpc>
              <a:buNone/>
            </a:pPr>
            <a:r>
              <a:rPr lang="ga-IE" sz="1800" dirty="0"/>
              <a:t>Agricultural Scientist</a:t>
            </a:r>
            <a:endParaRPr lang="en-IE" sz="1800" dirty="0"/>
          </a:p>
          <a:p>
            <a:pPr marL="0" indent="0">
              <a:lnSpc>
                <a:spcPct val="90000"/>
              </a:lnSpc>
              <a:buNone/>
            </a:pPr>
            <a:r>
              <a:rPr lang="en-IE" sz="1800" dirty="0"/>
              <a:t>Environment Section</a:t>
            </a:r>
            <a:endParaRPr lang="ga-IE" sz="1800" dirty="0"/>
          </a:p>
          <a:p>
            <a:pPr marL="0" indent="0">
              <a:lnSpc>
                <a:spcPct val="90000"/>
              </a:lnSpc>
              <a:buNone/>
            </a:pPr>
            <a:endParaRPr lang="en-IE" sz="1100" dirty="0"/>
          </a:p>
          <a:p>
            <a:pPr marL="0" indent="0">
              <a:lnSpc>
                <a:spcPct val="90000"/>
              </a:lnSpc>
              <a:buNone/>
            </a:pPr>
            <a:endParaRPr lang="en-IE" sz="1100" dirty="0"/>
          </a:p>
        </p:txBody>
      </p:sp>
    </p:spTree>
    <p:extLst>
      <p:ext uri="{BB962C8B-B14F-4D97-AF65-F5344CB8AC3E}">
        <p14:creationId xmlns:p14="http://schemas.microsoft.com/office/powerpoint/2010/main" val="3561676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D2E4E-5D93-74BB-B6E3-D81D675D2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Agro-Forestry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BDD80-A63E-17C6-B027-9B2B87F02B9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IE" dirty="0"/>
              <a:t>€1.318 billion</a:t>
            </a:r>
          </a:p>
          <a:p>
            <a:r>
              <a:rPr lang="en-IE" dirty="0"/>
              <a:t>12 categories </a:t>
            </a:r>
          </a:p>
          <a:p>
            <a:r>
              <a:rPr lang="en-IE" dirty="0"/>
              <a:t>Native- €6,744/ha	(€1,103/ha)</a:t>
            </a:r>
          </a:p>
          <a:p>
            <a:r>
              <a:rPr lang="en-IE" dirty="0"/>
              <a:t>Broadleaf- €4,314/ha	(€1,037/ha)</a:t>
            </a:r>
          </a:p>
          <a:p>
            <a:r>
              <a:rPr lang="en-IE" dirty="0"/>
              <a:t>Agro-forestry- €8,555/ha		(€975/ha)</a:t>
            </a:r>
          </a:p>
          <a:p>
            <a:r>
              <a:rPr lang="en-IE" dirty="0"/>
              <a:t>15 to 20 years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B68A32-CC1E-2FA6-DFA5-47FD996972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139952" y="1700808"/>
            <a:ext cx="4546848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04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C619A-E3D0-9718-A96B-65746B6EE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9" y="3752849"/>
            <a:ext cx="2468166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100" dirty="0"/>
              <a:t>Min-Till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D53D7C2-2F19-AD63-D8AE-2F0873B954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8257" b="37637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19B09B-2992-78EA-693B-E9487BDBF4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67986" y="3752850"/>
            <a:ext cx="5614060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</a:pPr>
            <a:r>
              <a:rPr lang="en-US" sz="1600" dirty="0"/>
              <a:t>Non-plough system</a:t>
            </a:r>
          </a:p>
          <a:p>
            <a:pPr indent="-228600">
              <a:lnSpc>
                <a:spcPct val="90000"/>
              </a:lnSpc>
            </a:pPr>
            <a:r>
              <a:rPr lang="en-US" sz="1600" dirty="0"/>
              <a:t>Reducing carbon &amp; humus depletion by 50%</a:t>
            </a:r>
          </a:p>
          <a:p>
            <a:pPr indent="-228600">
              <a:lnSpc>
                <a:spcPct val="90000"/>
              </a:lnSpc>
            </a:pPr>
            <a:r>
              <a:rPr lang="en-US" sz="1600" dirty="0"/>
              <a:t>TAMS approved</a:t>
            </a:r>
          </a:p>
          <a:p>
            <a:pPr indent="-228600">
              <a:lnSpc>
                <a:spcPct val="90000"/>
              </a:lnSpc>
            </a:pPr>
            <a:r>
              <a:rPr lang="en-US" sz="1600" dirty="0"/>
              <a:t>Consider cover crops</a:t>
            </a:r>
          </a:p>
          <a:p>
            <a:pPr indent="-228600">
              <a:lnSpc>
                <a:spcPct val="90000"/>
              </a:lnSpc>
            </a:pPr>
            <a:r>
              <a:rPr lang="en-US" sz="1600" dirty="0"/>
              <a:t>Additional 50,000ha - competition</a:t>
            </a:r>
          </a:p>
        </p:txBody>
      </p:sp>
    </p:spTree>
    <p:extLst>
      <p:ext uri="{BB962C8B-B14F-4D97-AF65-F5344CB8AC3E}">
        <p14:creationId xmlns:p14="http://schemas.microsoft.com/office/powerpoint/2010/main" val="3869708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11FAD9-3DDF-1A14-968E-41208A021E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709"/>
          <a:stretch/>
        </p:blipFill>
        <p:spPr>
          <a:xfrm>
            <a:off x="20" y="10"/>
            <a:ext cx="9171076" cy="466692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28" y="2987478"/>
            <a:ext cx="9171095" cy="1828800"/>
            <a:chOff x="-305" y="2987478"/>
            <a:chExt cx="12188952" cy="18288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5" name="Freeform: Shape 14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0890FF1-1E3E-B70F-B927-AC8B79EF2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4551037"/>
            <a:ext cx="3766336" cy="1509931"/>
          </a:xfrm>
        </p:spPr>
        <p:txBody>
          <a:bodyPr>
            <a:normAutofit/>
          </a:bodyPr>
          <a:lstStyle/>
          <a:p>
            <a:r>
              <a:rPr lang="en-IE" sz="3100" dirty="0">
                <a:solidFill>
                  <a:schemeClr val="tx2"/>
                </a:solidFill>
              </a:rPr>
              <a:t>Low Emission Slurry Spreading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0C492-1FFC-6929-1C0F-67ABE2725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2685" y="4404182"/>
            <a:ext cx="3694808" cy="2337185"/>
          </a:xfrm>
        </p:spPr>
        <p:txBody>
          <a:bodyPr anchor="ctr">
            <a:normAutofit fontScale="77500" lnSpcReduction="20000"/>
          </a:bodyPr>
          <a:lstStyle/>
          <a:p>
            <a:r>
              <a:rPr lang="en-IE" sz="2100" dirty="0">
                <a:solidFill>
                  <a:schemeClr val="tx2"/>
                </a:solidFill>
              </a:rPr>
              <a:t>€92 million funding available from DAFM</a:t>
            </a:r>
          </a:p>
          <a:p>
            <a:r>
              <a:rPr lang="en-IE" sz="2100" dirty="0">
                <a:solidFill>
                  <a:schemeClr val="tx2"/>
                </a:solidFill>
              </a:rPr>
              <a:t>GLAS uptake at 4,900 farmers</a:t>
            </a:r>
          </a:p>
          <a:p>
            <a:r>
              <a:rPr lang="en-IE" sz="2100" dirty="0">
                <a:solidFill>
                  <a:schemeClr val="tx2"/>
                </a:solidFill>
              </a:rPr>
              <a:t>TAMS funding for shallow injection and trailing shoe</a:t>
            </a:r>
          </a:p>
          <a:p>
            <a:r>
              <a:rPr lang="en-IE" sz="2100" dirty="0">
                <a:solidFill>
                  <a:schemeClr val="tx2"/>
                </a:solidFill>
              </a:rPr>
              <a:t>Increased N availability</a:t>
            </a:r>
          </a:p>
          <a:p>
            <a:r>
              <a:rPr lang="en-IE" sz="2100" dirty="0">
                <a:solidFill>
                  <a:srgbClr val="FF0000"/>
                </a:solidFill>
              </a:rPr>
              <a:t>EPA (2021) – 1% increase in Ammonia</a:t>
            </a:r>
          </a:p>
          <a:p>
            <a:pPr marL="0" indent="0">
              <a:buNone/>
            </a:pPr>
            <a:r>
              <a:rPr lang="en-IE" sz="2100" dirty="0">
                <a:solidFill>
                  <a:srgbClr val="FF0000"/>
                </a:solidFill>
              </a:rPr>
              <a:t>	        -  3% rise in cattle numbers	</a:t>
            </a:r>
          </a:p>
          <a:p>
            <a:r>
              <a:rPr lang="en-IE" sz="2100" dirty="0">
                <a:solidFill>
                  <a:srgbClr val="FF0000"/>
                </a:solidFill>
              </a:rPr>
              <a:t>Rise of 48% in use</a:t>
            </a:r>
          </a:p>
          <a:p>
            <a:endParaRPr lang="en-IE" sz="1600" dirty="0">
              <a:solidFill>
                <a:schemeClr val="tx2"/>
              </a:solidFill>
            </a:endParaRPr>
          </a:p>
          <a:p>
            <a:endParaRPr lang="en-IE" sz="1600" dirty="0">
              <a:solidFill>
                <a:schemeClr val="tx2"/>
              </a:solidFill>
            </a:endParaRPr>
          </a:p>
          <a:p>
            <a:endParaRPr lang="en-IE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76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78B204-EBF7-0654-DCFC-1AC8C3F2C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325369"/>
            <a:ext cx="3276451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br>
              <a:rPr lang="en-US" sz="2200"/>
            </a:br>
            <a:br>
              <a:rPr lang="en-US" sz="2200"/>
            </a:br>
            <a:r>
              <a:rPr lang="en-US" sz="2200"/>
              <a:t>Multi-species swards/Red Clover/White clover</a:t>
            </a:r>
            <a:br>
              <a:rPr lang="en-US" sz="2200"/>
            </a:br>
            <a:br>
              <a:rPr lang="en-US" sz="2200"/>
            </a:br>
            <a:endParaRPr lang="en-US" sz="220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AD832-A2C1-1261-EEC9-CC5ABBB2E7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0060" y="2872899"/>
            <a:ext cx="3182691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</a:pPr>
            <a:r>
              <a:rPr lang="en-US" sz="1900" dirty="0"/>
              <a:t>Red clover replacing perennial in silage ground</a:t>
            </a:r>
          </a:p>
          <a:p>
            <a:pPr indent="-228600">
              <a:lnSpc>
                <a:spcPct val="90000"/>
              </a:lnSpc>
            </a:pPr>
            <a:r>
              <a:rPr lang="en-US" sz="1900" dirty="0"/>
              <a:t>White clover incorporation – 50% cut in fertiliser</a:t>
            </a:r>
          </a:p>
          <a:p>
            <a:pPr indent="-228600">
              <a:lnSpc>
                <a:spcPct val="90000"/>
              </a:lnSpc>
            </a:pPr>
            <a:r>
              <a:rPr lang="en-US" sz="1900" dirty="0"/>
              <a:t>Multi-species swards</a:t>
            </a:r>
          </a:p>
          <a:p>
            <a:pPr marL="114300" indent="0">
              <a:lnSpc>
                <a:spcPct val="90000"/>
              </a:lnSpc>
              <a:buNone/>
            </a:pPr>
            <a:r>
              <a:rPr lang="en-US" sz="1900" dirty="0"/>
              <a:t>-     Plantain</a:t>
            </a:r>
          </a:p>
          <a:p>
            <a:pPr marL="457200">
              <a:lnSpc>
                <a:spcPct val="90000"/>
              </a:lnSpc>
              <a:buFontTx/>
              <a:buChar char="-"/>
            </a:pPr>
            <a:r>
              <a:rPr lang="en-US" sz="1900" dirty="0"/>
              <a:t>Chicory</a:t>
            </a:r>
          </a:p>
          <a:p>
            <a:pPr marL="457200">
              <a:lnSpc>
                <a:spcPct val="90000"/>
              </a:lnSpc>
              <a:buFontTx/>
              <a:buChar char="-"/>
            </a:pPr>
            <a:r>
              <a:rPr lang="en-US" sz="1900" dirty="0"/>
              <a:t>Red/white clovers</a:t>
            </a:r>
          </a:p>
          <a:p>
            <a:pPr indent="-228600">
              <a:lnSpc>
                <a:spcPct val="90000"/>
              </a:lnSpc>
            </a:pPr>
            <a:r>
              <a:rPr lang="en-US" sz="1900" dirty="0"/>
              <a:t>€300/ha</a:t>
            </a:r>
          </a:p>
          <a:p>
            <a:pPr indent="-228600">
              <a:lnSpc>
                <a:spcPct val="90000"/>
              </a:lnSpc>
            </a:pPr>
            <a:r>
              <a:rPr lang="en-US" sz="1900" dirty="0"/>
              <a:t>DLF based in Waterford</a:t>
            </a:r>
          </a:p>
          <a:p>
            <a:pPr marL="0" indent="-228600">
              <a:lnSpc>
                <a:spcPct val="90000"/>
              </a:lnSpc>
            </a:pPr>
            <a:endParaRPr lang="en-US" sz="19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06B721-0034-90DE-0174-F810E12AFF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3759" r="24335" b="1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98346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6BF54-726D-09C1-0810-CB86791E7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Organic Farming Scheme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B3662-1F46-3123-8784-D1E62A7681D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E" dirty="0"/>
              <a:t>4100 organic farmers (target of 10% by 2030)</a:t>
            </a:r>
          </a:p>
          <a:p>
            <a:r>
              <a:rPr lang="en-IE" dirty="0"/>
              <a:t>200,000ha</a:t>
            </a:r>
          </a:p>
          <a:p>
            <a:r>
              <a:rPr lang="en-IE" dirty="0"/>
              <a:t>Organic processing investment grant scheme – €1.7 million</a:t>
            </a:r>
          </a:p>
          <a:p>
            <a:r>
              <a:rPr lang="en-IE" dirty="0"/>
              <a:t>Regulated by DAFM</a:t>
            </a:r>
          </a:p>
          <a:p>
            <a:r>
              <a:rPr lang="en-IE" dirty="0"/>
              <a:t>Irish Organic Association</a:t>
            </a:r>
          </a:p>
          <a:p>
            <a:r>
              <a:rPr lang="en-IE" dirty="0"/>
              <a:t>60ha to 70ha</a:t>
            </a:r>
          </a:p>
          <a:p>
            <a:r>
              <a:rPr lang="en-IE" dirty="0"/>
              <a:t>40% (60%) grants available </a:t>
            </a:r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7AE15E-1C88-4AEA-A7BC-1317A9CEBF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600200"/>
            <a:ext cx="4038600" cy="45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5408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B408BE-85C3-08EC-B048-E9EEFF49C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3938487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Urea vs CAN</a:t>
            </a:r>
            <a:br>
              <a:rPr lang="en-US" dirty="0"/>
            </a:b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854DDD2-4D22-56E2-D5E6-E3916E4495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3598" y="1507167"/>
            <a:ext cx="3464715" cy="384366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</a:pPr>
            <a:r>
              <a:rPr lang="en-US" sz="1700" dirty="0"/>
              <a:t>More focus on organic manures</a:t>
            </a:r>
          </a:p>
          <a:p>
            <a:pPr indent="-228600">
              <a:lnSpc>
                <a:spcPct val="90000"/>
              </a:lnSpc>
            </a:pPr>
            <a:endParaRPr lang="en-US" sz="1700" dirty="0"/>
          </a:p>
          <a:p>
            <a:pPr indent="-228600">
              <a:lnSpc>
                <a:spcPct val="90000"/>
              </a:lnSpc>
            </a:pPr>
            <a:r>
              <a:rPr lang="en-US" sz="1700" dirty="0"/>
              <a:t>CAN – 27% N</a:t>
            </a:r>
          </a:p>
          <a:p>
            <a:pPr indent="-228600">
              <a:lnSpc>
                <a:spcPct val="90000"/>
              </a:lnSpc>
            </a:pPr>
            <a:r>
              <a:rPr lang="en-US" sz="1700" dirty="0"/>
              <a:t>Urea</a:t>
            </a:r>
          </a:p>
          <a:p>
            <a:pPr indent="-228600">
              <a:lnSpc>
                <a:spcPct val="90000"/>
              </a:lnSpc>
            </a:pPr>
            <a:r>
              <a:rPr lang="en-US" sz="1700" dirty="0"/>
              <a:t>Protected Urea</a:t>
            </a:r>
          </a:p>
          <a:p>
            <a:pPr indent="-228600">
              <a:lnSpc>
                <a:spcPct val="90000"/>
              </a:lnSpc>
            </a:pPr>
            <a:endParaRPr lang="en-US" sz="1700" dirty="0"/>
          </a:p>
          <a:p>
            <a:pPr indent="-228600">
              <a:lnSpc>
                <a:spcPct val="90000"/>
              </a:lnSpc>
            </a:pPr>
            <a:endParaRPr lang="en-US" sz="1700" dirty="0"/>
          </a:p>
          <a:p>
            <a:pPr indent="-228600">
              <a:lnSpc>
                <a:spcPct val="90000"/>
              </a:lnSpc>
            </a:pPr>
            <a:r>
              <a:rPr lang="en-US" sz="1700" dirty="0"/>
              <a:t>Protected Urea – 30% less cost</a:t>
            </a:r>
          </a:p>
          <a:p>
            <a:pPr indent="-228600">
              <a:lnSpc>
                <a:spcPct val="90000"/>
              </a:lnSpc>
            </a:pPr>
            <a:r>
              <a:rPr lang="en-US" sz="1700" dirty="0"/>
              <a:t>Same growth rates achieved</a:t>
            </a:r>
          </a:p>
          <a:p>
            <a:pPr indent="-228600">
              <a:lnSpc>
                <a:spcPct val="90000"/>
              </a:lnSpc>
            </a:pPr>
            <a:r>
              <a:rPr lang="en-US" sz="1700" dirty="0"/>
              <a:t>January – September</a:t>
            </a:r>
          </a:p>
          <a:p>
            <a:pPr marL="114300" indent="0">
              <a:lnSpc>
                <a:spcPct val="90000"/>
              </a:lnSpc>
              <a:buNone/>
            </a:pPr>
            <a:endParaRPr lang="en-US" sz="1700" dirty="0"/>
          </a:p>
          <a:p>
            <a:pPr indent="-228600">
              <a:lnSpc>
                <a:spcPct val="90000"/>
              </a:lnSpc>
            </a:pPr>
            <a:endParaRPr lang="en-US" sz="1700" dirty="0"/>
          </a:p>
          <a:p>
            <a:pPr indent="-228600">
              <a:lnSpc>
                <a:spcPct val="90000"/>
              </a:lnSpc>
            </a:pPr>
            <a:endParaRPr lang="en-US" sz="17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711C3B8-D82B-89FF-2291-38303DF842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0421" r="26050" b="-1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8E7948-F590-9A41-D1CB-DF74EF780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047700"/>
            <a:ext cx="4472090" cy="260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309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E8245-E274-DDA2-8371-10524C71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9" y="3752849"/>
            <a:ext cx="2468166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100" dirty="0"/>
              <a:t>Knowledge transfer/ Collaboration groups </a:t>
            </a:r>
            <a:br>
              <a:rPr lang="en-US" sz="3100" dirty="0"/>
            </a:br>
            <a:endParaRPr lang="en-US" sz="31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7EC06B1-66D3-57C4-0C76-587646D0D9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6964" b="5296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654DB-65E8-A628-D297-CD7A93AAEB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67986" y="3752850"/>
            <a:ext cx="5614060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</a:pPr>
            <a:r>
              <a:rPr lang="en-US" sz="1600" dirty="0"/>
              <a:t>CAP 2023-2027</a:t>
            </a:r>
          </a:p>
          <a:p>
            <a:pPr indent="-228600">
              <a:lnSpc>
                <a:spcPct val="90000"/>
              </a:lnSpc>
            </a:pPr>
            <a:r>
              <a:rPr lang="en-US" sz="1600" dirty="0"/>
              <a:t>Highly effective option</a:t>
            </a:r>
          </a:p>
          <a:p>
            <a:pPr indent="-228600">
              <a:lnSpc>
                <a:spcPct val="90000"/>
              </a:lnSpc>
            </a:pPr>
            <a:r>
              <a:rPr lang="en-US" sz="1600" dirty="0"/>
              <a:t>Forestry, Dairy, Beef, Sheep, Horticulture</a:t>
            </a:r>
          </a:p>
          <a:p>
            <a:pPr indent="-228600">
              <a:lnSpc>
                <a:spcPct val="90000"/>
              </a:lnSpc>
            </a:pPr>
            <a:r>
              <a:rPr lang="en-US" sz="1600" dirty="0"/>
              <a:t>More diverse groups</a:t>
            </a:r>
          </a:p>
          <a:p>
            <a:pPr indent="-228600">
              <a:lnSpc>
                <a:spcPct val="90000"/>
              </a:lnSpc>
            </a:pPr>
            <a:r>
              <a:rPr lang="en-US" sz="1600" dirty="0"/>
              <a:t>Incentive!!! </a:t>
            </a:r>
          </a:p>
          <a:p>
            <a:pPr indent="-228600">
              <a:lnSpc>
                <a:spcPct val="90000"/>
              </a:lnSpc>
            </a:pPr>
            <a:r>
              <a:rPr lang="en-US" sz="1600" dirty="0"/>
              <a:t>Duncannon Blue Flag Farming &amp; Communities Scheme EIP	</a:t>
            </a:r>
          </a:p>
        </p:txBody>
      </p:sp>
    </p:spTree>
    <p:extLst>
      <p:ext uri="{BB962C8B-B14F-4D97-AF65-F5344CB8AC3E}">
        <p14:creationId xmlns:p14="http://schemas.microsoft.com/office/powerpoint/2010/main" val="4264363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3">
            <a:extLst>
              <a:ext uri="{FF2B5EF4-FFF2-40B4-BE49-F238E27FC236}">
                <a16:creationId xmlns:a16="http://schemas.microsoft.com/office/drawing/2014/main" id="{A7897477-2E32-FDA9-037D-BACAFFBB2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1pPr>
            <a:lvl2pPr marL="278606" indent="-107156">
              <a:defRPr sz="21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2pPr>
            <a:lvl3pPr marL="428625" indent="-85725">
              <a:defRPr sz="21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3pPr>
            <a:lvl4pPr marL="600075" indent="-85725">
              <a:defRPr sz="21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4pPr>
            <a:lvl5pPr marL="771525" indent="-85725">
              <a:defRPr sz="21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5pPr>
            <a:lvl6pPr marL="942975" indent="-85725" defTabSz="309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6pPr>
            <a:lvl7pPr marL="1114425" indent="-85725" defTabSz="309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7pPr>
            <a:lvl8pPr marL="1285875" indent="-85725" defTabSz="309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8pPr>
            <a:lvl9pPr marL="1457325" indent="-85725" defTabSz="309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9pPr>
          </a:lstStyle>
          <a:p>
            <a:fld id="{31917011-A3C0-4A03-A0C7-35BC7F153ACC}" type="slidenum">
              <a:rPr lang="en-IE" altLang="en-US" sz="9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17</a:t>
            </a:fld>
            <a:endParaRPr lang="en-IE" altLang="en-US" sz="9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41987" name="TextBox 5">
            <a:extLst>
              <a:ext uri="{FF2B5EF4-FFF2-40B4-BE49-F238E27FC236}">
                <a16:creationId xmlns:a16="http://schemas.microsoft.com/office/drawing/2014/main" id="{2BEEA962-669B-FE4D-593A-1457D6788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597" y="5740003"/>
            <a:ext cx="8470106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828800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828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828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828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828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288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288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288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288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IE" altLang="en-US" sz="825">
                <a:solidFill>
                  <a:srgbClr val="A39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Roinn Talmhaíochta, Bia agus Mara │ Department of Agriculture, Food and the Marine</a:t>
            </a:r>
          </a:p>
        </p:txBody>
      </p:sp>
      <p:pic>
        <p:nvPicPr>
          <p:cNvPr id="41988" name="Picture 1">
            <a:extLst>
              <a:ext uri="{FF2B5EF4-FFF2-40B4-BE49-F238E27FC236}">
                <a16:creationId xmlns:a16="http://schemas.microsoft.com/office/drawing/2014/main" id="{B03A58F5-CD86-92CD-C011-E0636FDCE2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5" y="762595"/>
            <a:ext cx="944761" cy="1249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>
            <a:extLst>
              <a:ext uri="{FF2B5EF4-FFF2-40B4-BE49-F238E27FC236}">
                <a16:creationId xmlns:a16="http://schemas.microsoft.com/office/drawing/2014/main" id="{21B847C5-6D54-8224-EEC6-380E63CDE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97" y="959644"/>
            <a:ext cx="7997428" cy="466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F12F65-9578-15CB-D80B-D02CB0C04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/>
            <a:r>
              <a:rPr lang="en-IE" sz="3500" dirty="0">
                <a:solidFill>
                  <a:srgbClr val="FFFFFF"/>
                </a:solidFill>
              </a:rPr>
              <a:t>Ireland’s farmers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2C105-9764-E6AB-AB01-5105D331E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7694" y="649480"/>
            <a:ext cx="4916510" cy="5546047"/>
          </a:xfrm>
        </p:spPr>
        <p:txBody>
          <a:bodyPr anchor="ctr">
            <a:normAutofit fontScale="85000" lnSpcReduction="10000"/>
          </a:bodyPr>
          <a:lstStyle/>
          <a:p>
            <a:endParaRPr lang="en-US" sz="1700" dirty="0"/>
          </a:p>
          <a:p>
            <a:r>
              <a:rPr lang="en-US" sz="1700" dirty="0"/>
              <a:t>Land use changes needed globally are massive: increased afforestation &amp; bioenergy crops &amp; decreased pasture &amp; cropland - maintaining food security </a:t>
            </a:r>
          </a:p>
          <a:p>
            <a:r>
              <a:rPr lang="en-US" sz="1700" dirty="0"/>
              <a:t>Irish farmers are world-class and make an extraordinary contribution to the Irish economy, to rural communities and to employment. They supply world class food and raw materials to people all over the globe.</a:t>
            </a:r>
          </a:p>
          <a:p>
            <a:r>
              <a:rPr lang="en-US" sz="1700" dirty="0"/>
              <a:t>The €8.2bn in farm gate output, the €14.2bn in agri-food exports to over 180 countries, and the 163,000 agri-food jobs in rural Ireland, demonstrate all of that. And, uniquely, farmers can provide a range of ecosystem services that can contribute positively to addressing environmental challenges			(DAFM, 2023)</a:t>
            </a:r>
          </a:p>
          <a:p>
            <a:r>
              <a:rPr lang="en-US" sz="1700" dirty="0"/>
              <a:t>2050 – 2 billion more people</a:t>
            </a:r>
          </a:p>
          <a:p>
            <a:r>
              <a:rPr lang="en-US" sz="1700" dirty="0"/>
              <a:t>Demand for food will be 56% greater than 2010</a:t>
            </a:r>
          </a:p>
          <a:p>
            <a:r>
              <a:rPr lang="en-US" sz="1700" dirty="0"/>
              <a:t>Agriculture will need to become more productive and </a:t>
            </a:r>
            <a:r>
              <a:rPr lang="en-US" sz="1700" b="1" dirty="0"/>
              <a:t>greener!</a:t>
            </a:r>
          </a:p>
          <a:p>
            <a:r>
              <a:rPr lang="en-US" sz="1700" dirty="0"/>
              <a:t>Vital to see an incentive for all actions/ measures for farmers as we know farmers are great adapters and adopters</a:t>
            </a:r>
          </a:p>
          <a:p>
            <a:r>
              <a:rPr lang="en-US" sz="1700" dirty="0"/>
              <a:t>Highly efficient and innovation inside the gate</a:t>
            </a:r>
          </a:p>
          <a:p>
            <a:r>
              <a:rPr lang="en-US" sz="1700" dirty="0"/>
              <a:t>Knowledge transfer incentive</a:t>
            </a:r>
          </a:p>
          <a:p>
            <a:endParaRPr lang="en-US" sz="1700" dirty="0"/>
          </a:p>
          <a:p>
            <a:endParaRPr lang="en-US" sz="1700" dirty="0"/>
          </a:p>
          <a:p>
            <a:pPr marL="0" indent="0">
              <a:buNone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618550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49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9" name="Rectangle 51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-1500"/>
            <a:ext cx="9143999" cy="6858000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53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476" y="-1500"/>
            <a:ext cx="6089949" cy="6858001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D0659F6-0853-468D-B1B2-44FDBE98B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954" y="-3000"/>
            <a:ext cx="9150948" cy="6859501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58902" y="0"/>
            <a:ext cx="8788573" cy="6858000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5274B1D-914C-14A5-3916-80DF50959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979" y="561203"/>
            <a:ext cx="7449518" cy="116599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>
                <a:solidFill>
                  <a:srgbClr val="FFFFFF"/>
                </a:solidFill>
              </a:rPr>
              <a:t>“It’s hard for donkeys to win the race if they are going to carry the elephants on their backs” (Jim Hightower)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77ACDD7-882D-4B81-A213-84C82B96B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2888341"/>
            <a:ext cx="9152864" cy="3968158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12" descr="A person riding a horse carriage&#10;&#10;Description automatically generated with low confidence">
            <a:extLst>
              <a:ext uri="{FF2B5EF4-FFF2-40B4-BE49-F238E27FC236}">
                <a16:creationId xmlns:a16="http://schemas.microsoft.com/office/drawing/2014/main" id="{4036BABB-C123-07B2-B90F-F893762B80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51" y="2402843"/>
            <a:ext cx="3361399" cy="2697522"/>
          </a:xfrm>
          <a:prstGeom prst="rect">
            <a:avLst/>
          </a:prstGeom>
        </p:spPr>
      </p:pic>
      <p:pic>
        <p:nvPicPr>
          <p:cNvPr id="15" name="Content Placeholder 14" descr="A horse pulling a roller&#10;&#10;Description automatically generated with low confidence">
            <a:extLst>
              <a:ext uri="{FF2B5EF4-FFF2-40B4-BE49-F238E27FC236}">
                <a16:creationId xmlns:a16="http://schemas.microsoft.com/office/drawing/2014/main" id="{79CD940B-40AD-4D7A-B8DA-4BEF7352EE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043" y="2402842"/>
            <a:ext cx="3364661" cy="26975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CB1974-E053-BD1B-BEC6-8C585382307A}"/>
              </a:ext>
            </a:extLst>
          </p:cNvPr>
          <p:cNvSpPr txBox="1"/>
          <p:nvPr/>
        </p:nvSpPr>
        <p:spPr>
          <a:xfrm>
            <a:off x="1036451" y="5278450"/>
            <a:ext cx="7091253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IE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“We must, indeed all hang together or, most assuredly, we shall hang separately” Benjamin Franklin</a:t>
            </a:r>
            <a:endParaRPr lang="en-IE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036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98D94-A903-B2AD-1297-7422F039F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B641E-ED95-52FF-F9F3-4140D8EA9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3CB1BE-954D-F20B-CC2C-E9811EC69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74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752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D5CF5-2E6F-0CEF-3BC2-244FA010C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3BF0C-C9B5-6B3C-8636-D90BE108F3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313B6C-3AA0-C3DF-375E-CB267B92F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74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20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tar: 32 Points 12">
            <a:extLst>
              <a:ext uri="{FF2B5EF4-FFF2-40B4-BE49-F238E27FC236}">
                <a16:creationId xmlns:a16="http://schemas.microsoft.com/office/drawing/2014/main" id="{D5684E27-708B-8896-2DC8-E82C0407ABCD}"/>
              </a:ext>
            </a:extLst>
          </p:cNvPr>
          <p:cNvSpPr/>
          <p:nvPr/>
        </p:nvSpPr>
        <p:spPr>
          <a:xfrm>
            <a:off x="-259838" y="3140968"/>
            <a:ext cx="6127982" cy="3816424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Star: 32 Points 11">
            <a:extLst>
              <a:ext uri="{FF2B5EF4-FFF2-40B4-BE49-F238E27FC236}">
                <a16:creationId xmlns:a16="http://schemas.microsoft.com/office/drawing/2014/main" id="{7EA35493-59EF-1C59-3277-BF9BB9A878EC}"/>
              </a:ext>
            </a:extLst>
          </p:cNvPr>
          <p:cNvSpPr/>
          <p:nvPr/>
        </p:nvSpPr>
        <p:spPr>
          <a:xfrm>
            <a:off x="4067944" y="2924944"/>
            <a:ext cx="5832648" cy="3506688"/>
          </a:xfrm>
          <a:prstGeom prst="star32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Star: 32 Points 10">
            <a:extLst>
              <a:ext uri="{FF2B5EF4-FFF2-40B4-BE49-F238E27FC236}">
                <a16:creationId xmlns:a16="http://schemas.microsoft.com/office/drawing/2014/main" id="{65126D70-EA88-B91B-01CF-D101AFDA66E2}"/>
              </a:ext>
            </a:extLst>
          </p:cNvPr>
          <p:cNvSpPr/>
          <p:nvPr/>
        </p:nvSpPr>
        <p:spPr>
          <a:xfrm>
            <a:off x="827584" y="1170618"/>
            <a:ext cx="7128792" cy="2762438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5D87365-3F1B-5A8B-D6D3-BE8EF0427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Highlights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AEDEEE-60ED-EFDE-3B72-1B5E8A72FC90}"/>
              </a:ext>
            </a:extLst>
          </p:cNvPr>
          <p:cNvSpPr txBox="1"/>
          <p:nvPr/>
        </p:nvSpPr>
        <p:spPr>
          <a:xfrm>
            <a:off x="2771800" y="1674673"/>
            <a:ext cx="421196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Current trends             </a:t>
            </a:r>
          </a:p>
          <a:p>
            <a:r>
              <a:rPr lang="en-US" dirty="0"/>
              <a:t>Greenhouse gas emissions increased 3.6% in 2021</a:t>
            </a:r>
          </a:p>
          <a:p>
            <a:r>
              <a:rPr lang="en-US" dirty="0"/>
              <a:t>Emissions up 20.6% in last ten years (2011-2021)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330FF1-969B-B8AF-91BA-0872838BD6F7}"/>
              </a:ext>
            </a:extLst>
          </p:cNvPr>
          <p:cNvSpPr txBox="1"/>
          <p:nvPr/>
        </p:nvSpPr>
        <p:spPr>
          <a:xfrm>
            <a:off x="5004048" y="3933056"/>
            <a:ext cx="4572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Cause</a:t>
            </a:r>
          </a:p>
          <a:p>
            <a:r>
              <a:rPr lang="en-US" dirty="0"/>
              <a:t>In 2021, we saw an increase in nitrogen fertilizer use (+5.2%) and liming (+49.5%) </a:t>
            </a:r>
          </a:p>
          <a:p>
            <a:r>
              <a:rPr lang="en-US" dirty="0"/>
              <a:t>Dairy cow numbers up 2.8%</a:t>
            </a:r>
          </a:p>
          <a:p>
            <a:r>
              <a:rPr lang="en-US" dirty="0"/>
              <a:t>Milk production up 5.5%</a:t>
            </a:r>
            <a:endParaRPr lang="en-I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E12739-3C92-A98E-6028-0E50A1DFE5C7}"/>
              </a:ext>
            </a:extLst>
          </p:cNvPr>
          <p:cNvSpPr txBox="1"/>
          <p:nvPr/>
        </p:nvSpPr>
        <p:spPr>
          <a:xfrm>
            <a:off x="1043608" y="3933056"/>
            <a:ext cx="420465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Outlook</a:t>
            </a:r>
          </a:p>
          <a:p>
            <a:r>
              <a:rPr lang="en-US" dirty="0"/>
              <a:t>Emissions projected to increase with expansion of animal numbers.</a:t>
            </a:r>
          </a:p>
          <a:p>
            <a:r>
              <a:rPr lang="en-US" dirty="0"/>
              <a:t>Technologies to reduce emissions available:</a:t>
            </a:r>
          </a:p>
          <a:p>
            <a:r>
              <a:rPr lang="en-US" dirty="0"/>
              <a:t>Low Emission Slurry Spreading</a:t>
            </a:r>
          </a:p>
          <a:p>
            <a:r>
              <a:rPr lang="en-US" dirty="0"/>
              <a:t>"Stabilised urea" fertilisers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59021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TextBox 1"/>
          <p:cNvSpPr txBox="1">
            <a:spLocks noChangeArrowheads="1"/>
          </p:cNvSpPr>
          <p:nvPr/>
        </p:nvSpPr>
        <p:spPr bwMode="auto">
          <a:xfrm>
            <a:off x="476250" y="241300"/>
            <a:ext cx="7620000" cy="42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405" tIns="19202" rIns="38405" bIns="19202">
            <a:spAutoFit/>
          </a:bodyPr>
          <a:lstStyle>
            <a:lvl1pPr>
              <a:defRPr sz="5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742950" indent="-285750">
              <a:defRPr sz="5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143000" indent="-228600">
              <a:defRPr sz="5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600200" indent="-228600">
              <a:defRPr sz="5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057400" indent="-228600">
              <a:defRPr sz="5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/>
            <a:endParaRPr lang="en-IE" altLang="en-US" sz="2500" b="1"/>
          </a:p>
        </p:txBody>
      </p:sp>
      <p:pic>
        <p:nvPicPr>
          <p:cNvPr id="307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0" y="6261893"/>
            <a:ext cx="9144000" cy="696119"/>
          </a:xfrm>
        </p:spPr>
        <p:txBody>
          <a:bodyPr>
            <a:normAutofit/>
          </a:bodyPr>
          <a:lstStyle/>
          <a:p>
            <a:endParaRPr lang="ga-IE" dirty="0"/>
          </a:p>
          <a:p>
            <a:endParaRPr lang="ga-IE" dirty="0"/>
          </a:p>
        </p:txBody>
      </p:sp>
    </p:spTree>
    <p:extLst>
      <p:ext uri="{BB962C8B-B14F-4D97-AF65-F5344CB8AC3E}">
        <p14:creationId xmlns:p14="http://schemas.microsoft.com/office/powerpoint/2010/main" val="309050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5">
            <a:extLst>
              <a:ext uri="{FF2B5EF4-FFF2-40B4-BE49-F238E27FC236}">
                <a16:creationId xmlns:a16="http://schemas.microsoft.com/office/drawing/2014/main" id="{EB24986E-A0FE-9FE1-3853-DC406DEAB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597" y="5749528"/>
            <a:ext cx="8470106" cy="21929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IE" altLang="en-US" sz="825" dirty="0">
                <a:solidFill>
                  <a:srgbClr val="A39161"/>
                </a:solidFill>
                <a:latin typeface="Arial" panose="020B0604020202020204" pitchFamily="34" charset="0"/>
                <a:cs typeface="Arial" panose="020B0604020202020204" pitchFamily="34" charset="0"/>
                <a:sym typeface="Open Sans"/>
              </a:rPr>
              <a:t>An </a:t>
            </a:r>
            <a:r>
              <a:rPr lang="en-IE" altLang="en-US" sz="825" dirty="0" err="1">
                <a:solidFill>
                  <a:srgbClr val="A39161"/>
                </a:solidFill>
                <a:latin typeface="Arial" panose="020B0604020202020204" pitchFamily="34" charset="0"/>
                <a:cs typeface="Arial" panose="020B0604020202020204" pitchFamily="34" charset="0"/>
                <a:sym typeface="Open Sans"/>
              </a:rPr>
              <a:t>Roinn</a:t>
            </a:r>
            <a:r>
              <a:rPr lang="en-IE" altLang="en-US" sz="825" dirty="0">
                <a:solidFill>
                  <a:srgbClr val="A39161"/>
                </a:solidFill>
                <a:latin typeface="Arial" panose="020B0604020202020204" pitchFamily="34" charset="0"/>
                <a:cs typeface="Arial" panose="020B0604020202020204" pitchFamily="34" charset="0"/>
                <a:sym typeface="Open Sans"/>
              </a:rPr>
              <a:t> </a:t>
            </a:r>
            <a:r>
              <a:rPr lang="en-IE" altLang="en-US" sz="825" dirty="0" err="1">
                <a:solidFill>
                  <a:srgbClr val="A39161"/>
                </a:solidFill>
                <a:latin typeface="Arial" panose="020B0604020202020204" pitchFamily="34" charset="0"/>
                <a:cs typeface="Arial" panose="020B0604020202020204" pitchFamily="34" charset="0"/>
                <a:sym typeface="Open Sans"/>
              </a:rPr>
              <a:t>Talmhaíochta</a:t>
            </a:r>
            <a:r>
              <a:rPr lang="en-IE" altLang="en-US" sz="825" dirty="0">
                <a:solidFill>
                  <a:srgbClr val="A39161"/>
                </a:solidFill>
                <a:latin typeface="Arial" panose="020B0604020202020204" pitchFamily="34" charset="0"/>
                <a:cs typeface="Arial" panose="020B0604020202020204" pitchFamily="34" charset="0"/>
                <a:sym typeface="Open Sans"/>
              </a:rPr>
              <a:t>, Bia agus Mara │ Department of Agriculture, Food and the Marine</a:t>
            </a:r>
          </a:p>
        </p:txBody>
      </p:sp>
      <p:pic>
        <p:nvPicPr>
          <p:cNvPr id="29699" name="Picture 1">
            <a:extLst>
              <a:ext uri="{FF2B5EF4-FFF2-40B4-BE49-F238E27FC236}">
                <a16:creationId xmlns:a16="http://schemas.microsoft.com/office/drawing/2014/main" id="{ADBF3A60-6CD6-297D-EEA2-B4FEE52168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608439"/>
            <a:ext cx="944761" cy="1249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6" descr="C:\Users\jack.nolan\Desktop\Structure_of_farming_in_Ireland_2016_-_infographic.png">
            <a:extLst>
              <a:ext uri="{FF2B5EF4-FFF2-40B4-BE49-F238E27FC236}">
                <a16:creationId xmlns:a16="http://schemas.microsoft.com/office/drawing/2014/main" id="{43CAEEB2-DF75-71F0-74A0-F0C6F501E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116632"/>
            <a:ext cx="8286501" cy="5558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417315" y="885825"/>
            <a:ext cx="8354020" cy="2615183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en-IE" sz="1800" b="1" dirty="0">
                <a:latin typeface="Arial" panose="020B0604020202020204" pitchFamily="34" charset="0"/>
                <a:cs typeface="Arial" panose="020B0604020202020204" pitchFamily="34" charset="0"/>
              </a:rPr>
              <a:t>Green Low-carbon </a:t>
            </a:r>
            <a:r>
              <a:rPr lang="en-IE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Agri</a:t>
            </a:r>
            <a:r>
              <a:rPr lang="en-IE" sz="1800" b="1" dirty="0">
                <a:latin typeface="Arial" panose="020B0604020202020204" pitchFamily="34" charset="0"/>
                <a:cs typeface="Arial" panose="020B0604020202020204" pitchFamily="34" charset="0"/>
              </a:rPr>
              <a:t>-environment Scheme (GLAS)</a:t>
            </a:r>
          </a:p>
          <a:p>
            <a:pPr>
              <a:lnSpc>
                <a:spcPct val="100000"/>
              </a:lnSpc>
              <a:defRPr/>
            </a:pPr>
            <a:r>
              <a:rPr lang="en-IE" sz="1800" dirty="0">
                <a:latin typeface="Arial" panose="020B0604020202020204" pitchFamily="34" charset="0"/>
                <a:cs typeface="Arial" panose="020B0604020202020204" pitchFamily="34" charset="0"/>
              </a:rPr>
              <a:t>16,600 km watercourses protected from bovines</a:t>
            </a:r>
          </a:p>
          <a:p>
            <a:pPr>
              <a:lnSpc>
                <a:spcPct val="100000"/>
              </a:lnSpc>
              <a:defRPr/>
            </a:pPr>
            <a:r>
              <a:rPr lang="en-IE" sz="1800" dirty="0">
                <a:latin typeface="Arial" panose="020B0604020202020204" pitchFamily="34" charset="0"/>
                <a:cs typeface="Arial" panose="020B0604020202020204" pitchFamily="34" charset="0"/>
              </a:rPr>
              <a:t>4,900 using low emission slurry spreading</a:t>
            </a:r>
          </a:p>
          <a:p>
            <a:pPr>
              <a:lnSpc>
                <a:spcPct val="100000"/>
              </a:lnSpc>
              <a:defRPr/>
            </a:pPr>
            <a:r>
              <a:rPr lang="en-IE" sz="1800" dirty="0">
                <a:latin typeface="Arial" panose="020B0604020202020204" pitchFamily="34" charset="0"/>
                <a:cs typeface="Arial" panose="020B0604020202020204" pitchFamily="34" charset="0"/>
              </a:rPr>
              <a:t>24,800 ha wild</a:t>
            </a:r>
            <a:r>
              <a:rPr lang="ga-I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1800" dirty="0">
                <a:latin typeface="Arial" panose="020B0604020202020204" pitchFamily="34" charset="0"/>
                <a:cs typeface="Arial" panose="020B0604020202020204" pitchFamily="34" charset="0"/>
              </a:rPr>
              <a:t>bird cover</a:t>
            </a:r>
          </a:p>
          <a:p>
            <a:pPr>
              <a:lnSpc>
                <a:spcPct val="100000"/>
              </a:lnSpc>
              <a:defRPr/>
            </a:pPr>
            <a:r>
              <a:rPr lang="en-IE" sz="1800" dirty="0">
                <a:latin typeface="Arial" panose="020B0604020202020204" pitchFamily="34" charset="0"/>
                <a:cs typeface="Arial" panose="020B0604020202020204" pitchFamily="34" charset="0"/>
              </a:rPr>
              <a:t>281,600 ha low input permanent pasture</a:t>
            </a:r>
            <a:endParaRPr lang="ga-I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defRPr/>
            </a:pPr>
            <a:endParaRPr lang="ga-I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defRPr/>
            </a:pPr>
            <a:r>
              <a:rPr lang="ga-IE" sz="1800" dirty="0">
                <a:latin typeface="Arial" panose="020B0604020202020204" pitchFamily="34" charset="0"/>
                <a:cs typeface="Arial" panose="020B0604020202020204" pitchFamily="34" charset="0"/>
              </a:rPr>
              <a:t>Maximum payment €5,000</a:t>
            </a:r>
            <a:r>
              <a:rPr lang="en-IE" sz="1800" dirty="0">
                <a:latin typeface="Arial" panose="020B0604020202020204" pitchFamily="34" charset="0"/>
                <a:cs typeface="Arial" panose="020B0604020202020204" pitchFamily="34" charset="0"/>
              </a:rPr>
              <a:t>/year</a:t>
            </a:r>
          </a:p>
          <a:p>
            <a:pPr>
              <a:lnSpc>
                <a:spcPct val="100000"/>
              </a:lnSpc>
              <a:defRPr/>
            </a:pPr>
            <a:r>
              <a:rPr lang="en-IE" sz="18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ga-IE" sz="1800" dirty="0">
                <a:latin typeface="Arial" panose="020B0604020202020204" pitchFamily="34" charset="0"/>
                <a:cs typeface="Arial" panose="020B0604020202020204" pitchFamily="34" charset="0"/>
              </a:rPr>
              <a:t>articipation – approx 50,000</a:t>
            </a:r>
            <a:r>
              <a:rPr lang="en-IE" sz="1800" dirty="0">
                <a:latin typeface="Arial" panose="020B0604020202020204" pitchFamily="34" charset="0"/>
                <a:cs typeface="Arial" panose="020B0604020202020204" pitchFamily="34" charset="0"/>
              </a:rPr>
              <a:t> farmers</a:t>
            </a:r>
          </a:p>
        </p:txBody>
      </p:sp>
      <p:sp>
        <p:nvSpPr>
          <p:cNvPr id="38917" name="TextBox 1"/>
          <p:cNvSpPr txBox="1">
            <a:spLocks noChangeArrowheads="1"/>
          </p:cNvSpPr>
          <p:nvPr/>
        </p:nvSpPr>
        <p:spPr bwMode="auto">
          <a:xfrm>
            <a:off x="409575" y="228600"/>
            <a:ext cx="7620000" cy="40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405" tIns="19202" rIns="38405" bIns="19202">
            <a:spAutoFit/>
          </a:bodyPr>
          <a:lstStyle>
            <a:lvl1pPr>
              <a:defRPr sz="5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742950" indent="-285750">
              <a:defRPr sz="5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143000" indent="-228600">
              <a:defRPr sz="5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600200" indent="-228600">
              <a:defRPr sz="5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057400" indent="-228600">
              <a:defRPr sz="5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/>
            <a:r>
              <a:rPr lang="en-IE" altLang="en-US" sz="2400" b="1" dirty="0">
                <a:latin typeface="Arial" pitchFamily="34" charset="0"/>
                <a:cs typeface="Arial" pitchFamily="34" charset="0"/>
              </a:rPr>
              <a:t>Rural Development Programme (RDP 2014 – 2020)</a:t>
            </a:r>
          </a:p>
        </p:txBody>
      </p:sp>
      <p:pic>
        <p:nvPicPr>
          <p:cNvPr id="38918" name="Picture 4" descr="C:\Users\jack.nolan\Desktop\ELS10_U_J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14" y="3644107"/>
            <a:ext cx="2509838" cy="2705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5" descr="C:\Users\jack.nolan\Desktop\low%20emissions%20slurr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3644107"/>
            <a:ext cx="2703909" cy="2705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6" descr="C:\Users\jack.nolan\Desktop\untitl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067" y="3644107"/>
            <a:ext cx="2709267" cy="2705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21" name="Group 10"/>
          <p:cNvGrpSpPr>
            <a:grpSpLocks/>
          </p:cNvGrpSpPr>
          <p:nvPr/>
        </p:nvGrpSpPr>
        <p:grpSpPr bwMode="auto">
          <a:xfrm>
            <a:off x="7416700" y="1020425"/>
            <a:ext cx="952500" cy="1084263"/>
            <a:chOff x="7164288" y="116632"/>
            <a:chExt cx="1080120" cy="1080120"/>
          </a:xfrm>
        </p:grpSpPr>
        <p:sp>
          <p:nvSpPr>
            <p:cNvPr id="20" name="Oval 19"/>
            <p:cNvSpPr/>
            <p:nvPr/>
          </p:nvSpPr>
          <p:spPr>
            <a:xfrm>
              <a:off x="7164288" y="116632"/>
              <a:ext cx="1080120" cy="108012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E" sz="800">
                <a:solidFill>
                  <a:srgbClr val="FFFFFF"/>
                </a:solidFill>
              </a:endParaRPr>
            </a:p>
          </p:txBody>
        </p:sp>
        <p:sp>
          <p:nvSpPr>
            <p:cNvPr id="38926" name="TextBox 9"/>
            <p:cNvSpPr txBox="1">
              <a:spLocks noChangeArrowheads="1"/>
            </p:cNvSpPr>
            <p:nvPr/>
          </p:nvSpPr>
          <p:spPr bwMode="auto">
            <a:xfrm>
              <a:off x="7236297" y="289888"/>
              <a:ext cx="936104" cy="827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56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  <a:lvl2pPr marL="742950" indent="-285750">
                <a:defRPr sz="56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2pPr>
              <a:lvl3pPr marL="1143000" indent="-228600">
                <a:defRPr sz="56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3pPr>
              <a:lvl4pPr marL="1600200" indent="-228600">
                <a:defRPr sz="56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4pPr>
              <a:lvl5pPr marL="2057400" indent="-228600">
                <a:defRPr sz="56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5pPr>
              <a:lvl6pPr marL="25146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6pPr>
              <a:lvl7pPr marL="29718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7pPr>
              <a:lvl8pPr marL="34290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8pPr>
              <a:lvl9pPr marL="38862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9pPr>
            </a:lstStyle>
            <a:p>
              <a:pPr algn="ctr"/>
              <a:r>
                <a:rPr lang="en-IE" altLang="en-US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Total RDP Funding</a:t>
              </a:r>
            </a:p>
            <a:p>
              <a:pPr algn="ctr"/>
              <a:r>
                <a:rPr lang="en-IE" altLang="en-US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€4bn</a:t>
              </a:r>
            </a:p>
          </p:txBody>
        </p:sp>
      </p:grpSp>
      <p:grpSp>
        <p:nvGrpSpPr>
          <p:cNvPr id="38922" name="Group 10"/>
          <p:cNvGrpSpPr>
            <a:grpSpLocks/>
          </p:cNvGrpSpPr>
          <p:nvPr/>
        </p:nvGrpSpPr>
        <p:grpSpPr bwMode="auto">
          <a:xfrm>
            <a:off x="6818712" y="2274888"/>
            <a:ext cx="889992" cy="1052513"/>
            <a:chOff x="7164290" y="116632"/>
            <a:chExt cx="1080120" cy="1080120"/>
          </a:xfrm>
        </p:grpSpPr>
        <p:sp>
          <p:nvSpPr>
            <p:cNvPr id="26" name="Oval 25"/>
            <p:cNvSpPr/>
            <p:nvPr/>
          </p:nvSpPr>
          <p:spPr>
            <a:xfrm>
              <a:off x="7164290" y="116632"/>
              <a:ext cx="1080120" cy="108012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E" sz="800">
                <a:solidFill>
                  <a:srgbClr val="FFFFFF"/>
                </a:solidFill>
              </a:endParaRPr>
            </a:p>
          </p:txBody>
        </p:sp>
        <p:sp>
          <p:nvSpPr>
            <p:cNvPr id="38924" name="TextBox 9"/>
            <p:cNvSpPr txBox="1">
              <a:spLocks noChangeArrowheads="1"/>
            </p:cNvSpPr>
            <p:nvPr/>
          </p:nvSpPr>
          <p:spPr bwMode="auto">
            <a:xfrm>
              <a:off x="7236297" y="266838"/>
              <a:ext cx="936104" cy="663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56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  <a:lvl2pPr marL="742950" indent="-285750">
                <a:defRPr sz="56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2pPr>
              <a:lvl3pPr marL="1143000" indent="-228600">
                <a:defRPr sz="56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3pPr>
              <a:lvl4pPr marL="1600200" indent="-228600">
                <a:defRPr sz="56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4pPr>
              <a:lvl5pPr marL="2057400" indent="-228600">
                <a:defRPr sz="56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5pPr>
              <a:lvl6pPr marL="25146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6pPr>
              <a:lvl7pPr marL="29718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7pPr>
              <a:lvl8pPr marL="34290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8pPr>
              <a:lvl9pPr marL="38862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9pPr>
            </a:lstStyle>
            <a:p>
              <a:pPr algn="ctr"/>
              <a:r>
                <a:rPr lang="en-IE" altLang="en-US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GLAS Funding</a:t>
              </a:r>
            </a:p>
            <a:p>
              <a:pPr algn="ctr"/>
              <a:r>
                <a:rPr lang="en-IE" altLang="en-US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€1.3bn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203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63E40-82E1-B393-4F82-2704E4976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IE" dirty="0"/>
            </a:br>
            <a:r>
              <a:rPr lang="en-IE" dirty="0"/>
              <a:t>Agri-Climate Rural Environment Scheme (ACRES)</a:t>
            </a:r>
            <a:br>
              <a:rPr lang="en-IE" dirty="0"/>
            </a:b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8DA329-2AD0-83AD-5E5E-A79E9CDCA1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What’s on offer?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A5EB2C9-6CC9-9155-5181-A3F6F5B92C9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IE" dirty="0"/>
              <a:t>€1.5 billion</a:t>
            </a:r>
          </a:p>
          <a:p>
            <a:r>
              <a:rPr lang="en-IE" dirty="0"/>
              <a:t>50,000 farmers</a:t>
            </a:r>
          </a:p>
          <a:p>
            <a:r>
              <a:rPr lang="en-IE" dirty="0"/>
              <a:t>CAP strategic plan 2023-2027</a:t>
            </a:r>
          </a:p>
          <a:p>
            <a:r>
              <a:rPr lang="en-IE" dirty="0"/>
              <a:t>Range of measures</a:t>
            </a:r>
          </a:p>
          <a:p>
            <a:r>
              <a:rPr lang="en-IE" dirty="0"/>
              <a:t>Biodiversity</a:t>
            </a:r>
          </a:p>
          <a:p>
            <a:r>
              <a:rPr lang="en-IE" dirty="0"/>
              <a:t>Water quality</a:t>
            </a:r>
          </a:p>
          <a:p>
            <a:r>
              <a:rPr lang="en-IE" dirty="0"/>
              <a:t>Climate change</a:t>
            </a:r>
          </a:p>
          <a:p>
            <a:r>
              <a:rPr lang="en-IE" dirty="0"/>
              <a:t>€7,311 (€10,500)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E032DA6-37E5-CB05-916B-EF1E7A300E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2050" name="Picture 2" descr="Environmental Farming Scheme To Open in N. Ireland on February 27th ...">
            <a:extLst>
              <a:ext uri="{FF2B5EF4-FFF2-40B4-BE49-F238E27FC236}">
                <a16:creationId xmlns:a16="http://schemas.microsoft.com/office/drawing/2014/main" id="{9D54FD8F-05A9-F409-B46A-DD11E32494A5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1549899"/>
            <a:ext cx="4041775" cy="45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568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B527C-502D-19A7-9D51-9989D0CB6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/>
              <a:t>Suckler Carbon Efficiency Programme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DC3BF51-6BB3-DCDE-402A-6EF8D4D7BF4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Improve the environmental sustainability of the national beef herd</a:t>
            </a:r>
          </a:p>
          <a:p>
            <a:r>
              <a:rPr lang="en-US" dirty="0"/>
              <a:t>€260 million funding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</a:rPr>
              <a:t>Action 1 – Eligible Bull/Eligible AI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</a:rPr>
              <a:t>Action 2 - Female Replacement Strategy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</a:rPr>
              <a:t>Action 3 – Genotyping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</a:rPr>
              <a:t>Action 4 - Weighing and Submission of Weights to ICBF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</a:rPr>
              <a:t>Action 5 – Calving Details and Surveys</a:t>
            </a:r>
            <a:endParaRPr lang="en-US" dirty="0"/>
          </a:p>
          <a:p>
            <a:r>
              <a:rPr lang="en-US" dirty="0"/>
              <a:t>€225/ha up to 15 ha (€180/ha)</a:t>
            </a:r>
          </a:p>
          <a:p>
            <a:pPr marL="0" indent="0">
              <a:buNone/>
            </a:pPr>
            <a:endParaRPr lang="en-US" dirty="0"/>
          </a:p>
          <a:p>
            <a:endParaRPr lang="en-IE" dirty="0"/>
          </a:p>
        </p:txBody>
      </p:sp>
      <p:pic>
        <p:nvPicPr>
          <p:cNvPr id="1026" name="Picture 2" descr="How much does it actually cost to keep a suckler cow? - Agriland.ie">
            <a:extLst>
              <a:ext uri="{FF2B5EF4-FFF2-40B4-BE49-F238E27FC236}">
                <a16:creationId xmlns:a16="http://schemas.microsoft.com/office/drawing/2014/main" id="{5633EB90-BB9B-5F1A-97C2-4C3E2F7786E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4038600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8539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10566</TotalTime>
  <Words>823</Words>
  <Application>Microsoft Office PowerPoint</Application>
  <PresentationFormat>On-screen Show (4:3)</PresentationFormat>
  <Paragraphs>151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Open Sans</vt:lpstr>
      <vt:lpstr>Office Theme</vt:lpstr>
      <vt:lpstr> “A changing landscape for Agriculture”</vt:lpstr>
      <vt:lpstr>PowerPoint Presentation</vt:lpstr>
      <vt:lpstr>PowerPoint Presentation</vt:lpstr>
      <vt:lpstr>Highlights</vt:lpstr>
      <vt:lpstr>PowerPoint Presentation</vt:lpstr>
      <vt:lpstr>PowerPoint Presentation</vt:lpstr>
      <vt:lpstr>PowerPoint Presentation</vt:lpstr>
      <vt:lpstr> Agri-Climate Rural Environment Scheme (ACRES) </vt:lpstr>
      <vt:lpstr>Suckler Carbon Efficiency Programme</vt:lpstr>
      <vt:lpstr>Agro-Forestry</vt:lpstr>
      <vt:lpstr>Min-Till</vt:lpstr>
      <vt:lpstr>Low Emission Slurry Spreading</vt:lpstr>
      <vt:lpstr>  Multi-species swards/Red Clover/White clover  </vt:lpstr>
      <vt:lpstr>Organic Farming Scheme</vt:lpstr>
      <vt:lpstr>Urea vs CAN </vt:lpstr>
      <vt:lpstr>Knowledge transfer/ Collaboration groups  </vt:lpstr>
      <vt:lpstr>PowerPoint Presentation</vt:lpstr>
      <vt:lpstr>Ireland’s farmers</vt:lpstr>
      <vt:lpstr>“It’s hard for donkeys to win the race if they are going to carry the elephants on their backs” (Jim Hightower)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Duncannon Blue Flag Farming and Communities Scheme</dc:title>
  <dc:creator>Mairead Shore</dc:creator>
  <cp:lastModifiedBy>Eoin Kinsella</cp:lastModifiedBy>
  <cp:revision>710</cp:revision>
  <cp:lastPrinted>2023-05-30T11:48:55Z</cp:lastPrinted>
  <dcterms:created xsi:type="dcterms:W3CDTF">2018-03-05T10:01:08Z</dcterms:created>
  <dcterms:modified xsi:type="dcterms:W3CDTF">2023-06-01T07:27:12Z</dcterms:modified>
</cp:coreProperties>
</file>