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98" r:id="rId2"/>
    <p:sldId id="295" r:id="rId3"/>
    <p:sldId id="309" r:id="rId4"/>
    <p:sldId id="304" r:id="rId5"/>
    <p:sldId id="312" r:id="rId6"/>
    <p:sldId id="310" r:id="rId7"/>
    <p:sldId id="311" r:id="rId8"/>
    <p:sldId id="313" r:id="rId9"/>
    <p:sldId id="308" r:id="rId10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72" d="100"/>
          <a:sy n="72" d="100"/>
        </p:scale>
        <p:origin x="3024" y="-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1DCF54-CE69-45B2-8B52-33005CF7C86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BF4C071-BA07-4C50-9485-496DD6BBCBC9}">
      <dgm:prSet/>
      <dgm:spPr/>
      <dgm:t>
        <a:bodyPr/>
        <a:lstStyle/>
        <a:p>
          <a:r>
            <a:rPr lang="en-GB" dirty="0"/>
            <a:t>C</a:t>
          </a:r>
          <a:r>
            <a:rPr lang="en-GB" b="0" i="0" dirty="0"/>
            <a:t>hanges in the timing of life-cycle events (phenology) of plants, birds, and insects</a:t>
          </a:r>
          <a:endParaRPr lang="en-US" dirty="0"/>
        </a:p>
      </dgm:t>
    </dgm:pt>
    <dgm:pt modelId="{75D46D60-9EB6-42D9-B028-035D29C7635C}" type="parTrans" cxnId="{9D68062D-D26D-40B5-9BA6-8696DD7E4AAE}">
      <dgm:prSet/>
      <dgm:spPr/>
      <dgm:t>
        <a:bodyPr/>
        <a:lstStyle/>
        <a:p>
          <a:endParaRPr lang="en-US"/>
        </a:p>
      </dgm:t>
    </dgm:pt>
    <dgm:pt modelId="{42EBA187-7465-40C5-96F2-07367F1A7F25}" type="sibTrans" cxnId="{9D68062D-D26D-40B5-9BA6-8696DD7E4AAE}">
      <dgm:prSet/>
      <dgm:spPr/>
      <dgm:t>
        <a:bodyPr/>
        <a:lstStyle/>
        <a:p>
          <a:endParaRPr lang="en-US"/>
        </a:p>
      </dgm:t>
    </dgm:pt>
    <dgm:pt modelId="{12D6B44E-85F9-4E1F-940F-E70DB2096ED9}">
      <dgm:prSet/>
      <dgm:spPr/>
      <dgm:t>
        <a:bodyPr/>
        <a:lstStyle/>
        <a:p>
          <a:r>
            <a:rPr lang="en-GB" dirty="0"/>
            <a:t>C</a:t>
          </a:r>
          <a:r>
            <a:rPr lang="en-GB" b="0" i="0" dirty="0"/>
            <a:t>hanges in the geographic range of some bird species  </a:t>
          </a:r>
          <a:endParaRPr lang="en-US" dirty="0"/>
        </a:p>
      </dgm:t>
    </dgm:pt>
    <dgm:pt modelId="{C351CED5-88EF-4627-BEB5-195F07B2525C}" type="parTrans" cxnId="{88253B21-408C-470A-A3A2-5DBEFC1D4342}">
      <dgm:prSet/>
      <dgm:spPr/>
      <dgm:t>
        <a:bodyPr/>
        <a:lstStyle/>
        <a:p>
          <a:endParaRPr lang="en-US"/>
        </a:p>
      </dgm:t>
    </dgm:pt>
    <dgm:pt modelId="{A9B7E439-CED0-4316-A579-E0693FF415EC}" type="sibTrans" cxnId="{88253B21-408C-470A-A3A2-5DBEFC1D4342}">
      <dgm:prSet/>
      <dgm:spPr/>
      <dgm:t>
        <a:bodyPr/>
        <a:lstStyle/>
        <a:p>
          <a:endParaRPr lang="en-US"/>
        </a:p>
      </dgm:t>
    </dgm:pt>
    <dgm:pt modelId="{64C17366-51F4-4847-A257-9530281D71D5}">
      <dgm:prSet/>
      <dgm:spPr/>
      <dgm:t>
        <a:bodyPr/>
        <a:lstStyle/>
        <a:p>
          <a:r>
            <a:rPr lang="en-GB" b="0" i="0"/>
            <a:t>Changes in the suitable climatic zones of key habitats and species</a:t>
          </a:r>
          <a:endParaRPr lang="en-US"/>
        </a:p>
      </dgm:t>
    </dgm:pt>
    <dgm:pt modelId="{6ADF53F4-2C9E-4505-99CC-B2C08676F61A}" type="parTrans" cxnId="{579023E6-6C5D-4237-9BB9-1F6256E760AB}">
      <dgm:prSet/>
      <dgm:spPr/>
      <dgm:t>
        <a:bodyPr/>
        <a:lstStyle/>
        <a:p>
          <a:endParaRPr lang="en-US"/>
        </a:p>
      </dgm:t>
    </dgm:pt>
    <dgm:pt modelId="{4EEE0F0E-64F8-4B0B-9277-C7815933BCA6}" type="sibTrans" cxnId="{579023E6-6C5D-4237-9BB9-1F6256E760AB}">
      <dgm:prSet/>
      <dgm:spPr/>
      <dgm:t>
        <a:bodyPr/>
        <a:lstStyle/>
        <a:p>
          <a:endParaRPr lang="en-US"/>
        </a:p>
      </dgm:t>
    </dgm:pt>
    <dgm:pt modelId="{28D4FC8F-E2B6-4499-AAEB-6F63033B3515}" type="pres">
      <dgm:prSet presAssocID="{101DCF54-CE69-45B2-8B52-33005CF7C861}" presName="linear" presStyleCnt="0">
        <dgm:presLayoutVars>
          <dgm:animLvl val="lvl"/>
          <dgm:resizeHandles val="exact"/>
        </dgm:presLayoutVars>
      </dgm:prSet>
      <dgm:spPr/>
    </dgm:pt>
    <dgm:pt modelId="{BEF333E5-4757-4988-A75A-D9A6016B72CD}" type="pres">
      <dgm:prSet presAssocID="{2BF4C071-BA07-4C50-9485-496DD6BBCBC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BB2F81E-318A-4F05-82C5-0909392FDAFD}" type="pres">
      <dgm:prSet presAssocID="{42EBA187-7465-40C5-96F2-07367F1A7F25}" presName="spacer" presStyleCnt="0"/>
      <dgm:spPr/>
    </dgm:pt>
    <dgm:pt modelId="{40ECB55E-B0EB-4146-9A84-8D714710265A}" type="pres">
      <dgm:prSet presAssocID="{12D6B44E-85F9-4E1F-940F-E70DB2096ED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D2496D9-7441-4C29-B258-105DDC8D09DC}" type="pres">
      <dgm:prSet presAssocID="{A9B7E439-CED0-4316-A579-E0693FF415EC}" presName="spacer" presStyleCnt="0"/>
      <dgm:spPr/>
    </dgm:pt>
    <dgm:pt modelId="{3108AA4A-5181-41C6-B2BF-3F0A6555F6CF}" type="pres">
      <dgm:prSet presAssocID="{64C17366-51F4-4847-A257-9530281D71D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8253B21-408C-470A-A3A2-5DBEFC1D4342}" srcId="{101DCF54-CE69-45B2-8B52-33005CF7C861}" destId="{12D6B44E-85F9-4E1F-940F-E70DB2096ED9}" srcOrd="1" destOrd="0" parTransId="{C351CED5-88EF-4627-BEB5-195F07B2525C}" sibTransId="{A9B7E439-CED0-4316-A579-E0693FF415EC}"/>
    <dgm:cxn modelId="{9D68062D-D26D-40B5-9BA6-8696DD7E4AAE}" srcId="{101DCF54-CE69-45B2-8B52-33005CF7C861}" destId="{2BF4C071-BA07-4C50-9485-496DD6BBCBC9}" srcOrd="0" destOrd="0" parTransId="{75D46D60-9EB6-42D9-B028-035D29C7635C}" sibTransId="{42EBA187-7465-40C5-96F2-07367F1A7F25}"/>
    <dgm:cxn modelId="{085CDE31-8DD1-47DD-B8BE-BA54A1AB3422}" type="presOf" srcId="{2BF4C071-BA07-4C50-9485-496DD6BBCBC9}" destId="{BEF333E5-4757-4988-A75A-D9A6016B72CD}" srcOrd="0" destOrd="0" presId="urn:microsoft.com/office/officeart/2005/8/layout/vList2"/>
    <dgm:cxn modelId="{1586A343-2456-4A07-AD0C-AAF51A504648}" type="presOf" srcId="{64C17366-51F4-4847-A257-9530281D71D5}" destId="{3108AA4A-5181-41C6-B2BF-3F0A6555F6CF}" srcOrd="0" destOrd="0" presId="urn:microsoft.com/office/officeart/2005/8/layout/vList2"/>
    <dgm:cxn modelId="{E8E83690-B5CE-40F0-8BFA-19DC53D329FF}" type="presOf" srcId="{101DCF54-CE69-45B2-8B52-33005CF7C861}" destId="{28D4FC8F-E2B6-4499-AAEB-6F63033B3515}" srcOrd="0" destOrd="0" presId="urn:microsoft.com/office/officeart/2005/8/layout/vList2"/>
    <dgm:cxn modelId="{3C0B8BDD-A6F1-4365-AA8C-02DE610DAD76}" type="presOf" srcId="{12D6B44E-85F9-4E1F-940F-E70DB2096ED9}" destId="{40ECB55E-B0EB-4146-9A84-8D714710265A}" srcOrd="0" destOrd="0" presId="urn:microsoft.com/office/officeart/2005/8/layout/vList2"/>
    <dgm:cxn modelId="{579023E6-6C5D-4237-9BB9-1F6256E760AB}" srcId="{101DCF54-CE69-45B2-8B52-33005CF7C861}" destId="{64C17366-51F4-4847-A257-9530281D71D5}" srcOrd="2" destOrd="0" parTransId="{6ADF53F4-2C9E-4505-99CC-B2C08676F61A}" sibTransId="{4EEE0F0E-64F8-4B0B-9277-C7815933BCA6}"/>
    <dgm:cxn modelId="{20E5D2A1-94BB-4FDD-BDBB-2A1B575E0A4E}" type="presParOf" srcId="{28D4FC8F-E2B6-4499-AAEB-6F63033B3515}" destId="{BEF333E5-4757-4988-A75A-D9A6016B72CD}" srcOrd="0" destOrd="0" presId="urn:microsoft.com/office/officeart/2005/8/layout/vList2"/>
    <dgm:cxn modelId="{B1259021-18B5-457B-9320-987227CD4B27}" type="presParOf" srcId="{28D4FC8F-E2B6-4499-AAEB-6F63033B3515}" destId="{EBB2F81E-318A-4F05-82C5-0909392FDAFD}" srcOrd="1" destOrd="0" presId="urn:microsoft.com/office/officeart/2005/8/layout/vList2"/>
    <dgm:cxn modelId="{66BA79B8-F74E-4725-8D77-B7730508C61A}" type="presParOf" srcId="{28D4FC8F-E2B6-4499-AAEB-6F63033B3515}" destId="{40ECB55E-B0EB-4146-9A84-8D714710265A}" srcOrd="2" destOrd="0" presId="urn:microsoft.com/office/officeart/2005/8/layout/vList2"/>
    <dgm:cxn modelId="{170386B2-E36A-4C48-990E-4DE7A0CC1CEC}" type="presParOf" srcId="{28D4FC8F-E2B6-4499-AAEB-6F63033B3515}" destId="{CD2496D9-7441-4C29-B258-105DDC8D09DC}" srcOrd="3" destOrd="0" presId="urn:microsoft.com/office/officeart/2005/8/layout/vList2"/>
    <dgm:cxn modelId="{075BD04E-6793-40FB-991D-3C561BF22D09}" type="presParOf" srcId="{28D4FC8F-E2B6-4499-AAEB-6F63033B3515}" destId="{3108AA4A-5181-41C6-B2BF-3F0A6555F6C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F333E5-4757-4988-A75A-D9A6016B72CD}">
      <dsp:nvSpPr>
        <dsp:cNvPr id="0" name=""/>
        <dsp:cNvSpPr/>
      </dsp:nvSpPr>
      <dsp:spPr>
        <a:xfrm>
          <a:off x="0" y="20663"/>
          <a:ext cx="6263640" cy="17596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C</a:t>
          </a:r>
          <a:r>
            <a:rPr lang="en-GB" sz="3200" b="0" i="0" kern="1200" dirty="0"/>
            <a:t>hanges in the timing of life-cycle events (phenology) of plants, birds, and insects</a:t>
          </a:r>
          <a:endParaRPr lang="en-US" sz="3200" kern="1200" dirty="0"/>
        </a:p>
      </dsp:txBody>
      <dsp:txXfrm>
        <a:off x="85900" y="106563"/>
        <a:ext cx="6091840" cy="1587880"/>
      </dsp:txXfrm>
    </dsp:sp>
    <dsp:sp modelId="{40ECB55E-B0EB-4146-9A84-8D714710265A}">
      <dsp:nvSpPr>
        <dsp:cNvPr id="0" name=""/>
        <dsp:cNvSpPr/>
      </dsp:nvSpPr>
      <dsp:spPr>
        <a:xfrm>
          <a:off x="0" y="1872503"/>
          <a:ext cx="6263640" cy="175968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C</a:t>
          </a:r>
          <a:r>
            <a:rPr lang="en-GB" sz="3200" b="0" i="0" kern="1200" dirty="0"/>
            <a:t>hanges in the geographic range of some bird species  </a:t>
          </a:r>
          <a:endParaRPr lang="en-US" sz="3200" kern="1200" dirty="0"/>
        </a:p>
      </dsp:txBody>
      <dsp:txXfrm>
        <a:off x="85900" y="1958403"/>
        <a:ext cx="6091840" cy="1587880"/>
      </dsp:txXfrm>
    </dsp:sp>
    <dsp:sp modelId="{3108AA4A-5181-41C6-B2BF-3F0A6555F6CF}">
      <dsp:nvSpPr>
        <dsp:cNvPr id="0" name=""/>
        <dsp:cNvSpPr/>
      </dsp:nvSpPr>
      <dsp:spPr>
        <a:xfrm>
          <a:off x="0" y="3724344"/>
          <a:ext cx="6263640" cy="175968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0" i="0" kern="1200"/>
            <a:t>Changes in the suitable climatic zones of key habitats and species</a:t>
          </a:r>
          <a:endParaRPr lang="en-US" sz="3200" kern="1200"/>
        </a:p>
      </dsp:txBody>
      <dsp:txXfrm>
        <a:off x="85900" y="3810244"/>
        <a:ext cx="6091840" cy="1587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E2DDA-C52C-4BEA-A604-8B84FB18B33D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45BF9-7670-454F-8321-B689B0CA19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558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I am delighted as chair of the Climate Change  Biodiversity &amp; Environment SPC to open this session of the climate Action Event which Focuses on the theme of Biodiversity and Food.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45BF9-7670-454F-8321-B689B0CA191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170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45BF9-7670-454F-8321-B689B0CA191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049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600" dirty="0"/>
              <a:t>National Community- driven Initiative</a:t>
            </a:r>
          </a:p>
          <a:p>
            <a:endParaRPr lang="en-IE" sz="1600" dirty="0"/>
          </a:p>
          <a:p>
            <a:r>
              <a:rPr lang="en-IE" sz="1600" dirty="0"/>
              <a:t>Developed By brothers Richard &amp; David Mulcahy</a:t>
            </a:r>
          </a:p>
          <a:p>
            <a:endParaRPr lang="en-IE" sz="1600" dirty="0"/>
          </a:p>
          <a:p>
            <a:r>
              <a:rPr lang="en-IE" sz="1600" dirty="0"/>
              <a:t>A number of pocket forests have been planted around co. Wexford</a:t>
            </a:r>
          </a:p>
          <a:p>
            <a:endParaRPr lang="en-IE" sz="1600" dirty="0"/>
          </a:p>
          <a:p>
            <a:r>
              <a:rPr lang="en-IE" sz="1600" dirty="0"/>
              <a:t>We are delighted to have Richard here today to give an overview of the project in Wexford and the merits of this initiative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45BF9-7670-454F-8321-B689B0CA191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172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800" dirty="0"/>
              <a:t>Sand Dunes play a big part in our fight against Climate Change</a:t>
            </a:r>
          </a:p>
          <a:p>
            <a:endParaRPr lang="en-IE" sz="1800" dirty="0"/>
          </a:p>
          <a:p>
            <a:r>
              <a:rPr lang="en-US" sz="1800" b="0" i="0" dirty="0">
                <a:effectLst/>
                <a:latin typeface="Source Sans Pro" panose="020B0503030403020204" pitchFamily="34" charset="0"/>
              </a:rPr>
              <a:t>Sand dunes provide natural coastal protection against storm surge and high waves and help prevent or reduce coastal flooding and structural damage to properties behind them</a:t>
            </a:r>
            <a:endParaRPr lang="en-IE" sz="1800" dirty="0"/>
          </a:p>
          <a:p>
            <a:endParaRPr lang="en-IE" sz="1800" dirty="0"/>
          </a:p>
          <a:p>
            <a:r>
              <a:rPr lang="en-IE" sz="1800" dirty="0"/>
              <a:t>The strength of the dunes comes from the plants that traps &amp; bind the sand together</a:t>
            </a:r>
          </a:p>
          <a:p>
            <a:endParaRPr lang="en-IE" sz="1800" dirty="0"/>
          </a:p>
          <a:p>
            <a:r>
              <a:rPr lang="en-IE" sz="1800" dirty="0" err="1"/>
              <a:t>Maram</a:t>
            </a:r>
            <a:r>
              <a:rPr lang="en-IE" sz="1800" dirty="0"/>
              <a:t> grass is most common in Ireland</a:t>
            </a:r>
          </a:p>
          <a:p>
            <a:endParaRPr lang="en-IE" sz="1800" dirty="0"/>
          </a:p>
          <a:p>
            <a:r>
              <a:rPr lang="en-US" sz="1800" dirty="0">
                <a:latin typeface="Source Sans Pro" panose="020B0503030403020204" pitchFamily="34" charset="0"/>
              </a:rPr>
              <a:t>F</a:t>
            </a:r>
            <a:r>
              <a:rPr lang="en-US" sz="1800" b="0" i="0" dirty="0">
                <a:effectLst/>
                <a:latin typeface="Source Sans Pro" panose="020B0503030403020204" pitchFamily="34" charset="0"/>
              </a:rPr>
              <a:t>encing </a:t>
            </a:r>
            <a:r>
              <a:rPr lang="en-US" sz="1800" dirty="0">
                <a:latin typeface="Source Sans Pro" panose="020B0503030403020204" pitchFamily="34" charset="0"/>
              </a:rPr>
              <a:t>er</a:t>
            </a:r>
            <a:r>
              <a:rPr lang="en-US" sz="1800" b="0" i="0" dirty="0">
                <a:effectLst/>
                <a:latin typeface="Source Sans Pro" panose="020B0503030403020204" pitchFamily="34" charset="0"/>
              </a:rPr>
              <a:t>ected to keep people off the planted areas.</a:t>
            </a:r>
            <a:endParaRPr lang="en-IE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45BF9-7670-454F-8321-B689B0CA191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73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latin typeface="Open Sans" panose="020B0606030504020204" pitchFamily="34" charset="0"/>
              </a:rPr>
              <a:t>Reimagining Enniscorthy is a P</a:t>
            </a:r>
            <a:r>
              <a:rPr lang="en-US" sz="1800" i="0" dirty="0">
                <a:effectLst/>
                <a:latin typeface="Open Sans" panose="020B0606030504020204" pitchFamily="34" charset="0"/>
              </a:rPr>
              <a:t>ublic Art &amp; Community </a:t>
            </a:r>
            <a:r>
              <a:rPr lang="en-US" sz="1800" i="0" dirty="0" err="1">
                <a:effectLst/>
                <a:latin typeface="Open Sans" panose="020B0606030504020204" pitchFamily="34" charset="0"/>
              </a:rPr>
              <a:t>decarbonisation</a:t>
            </a:r>
            <a:r>
              <a:rPr lang="en-US" sz="1800" i="0" dirty="0">
                <a:effectLst/>
                <a:latin typeface="Open Sans" panose="020B0606030504020204" pitchFamily="34" charset="0"/>
              </a:rPr>
              <a:t> project </a:t>
            </a:r>
          </a:p>
          <a:p>
            <a:endParaRPr lang="en-US" sz="18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en-US" sz="180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It’s a collaborative and place based response to the climate and Biodiversity crisis between Wexford county council Arts department, the Climate action team and local voluntary groups in Enniscorthy</a:t>
            </a:r>
          </a:p>
          <a:p>
            <a:endParaRPr lang="en-US" sz="18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algn="l"/>
            <a:r>
              <a:rPr lang="en-US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This project is jointly funded through the Wexford County Council’s Per Cent for Art Scheme and Creative Ireland  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Programme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45BF9-7670-454F-8321-B689B0CA191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074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 project is a way of helping to create a local ecology network for people-led climate action, connecting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neighbours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and community groups in Enniscorthy with each other, and with local food producers, environmental groups, artists and craftspeople, so a conversation can be started about  food - where it comes from, how we grow it, and the environmental impact</a:t>
            </a:r>
            <a:endParaRPr lang="en-IE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45BF9-7670-454F-8321-B689B0CA191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113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This public art project is jointly funded through the Wexford County Council’s Per Cent for Art Scheme and Creative Ireland  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Programme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Helping to create a local ecology network for people-led climate action, connecting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neighbours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and community groups in Enniscorthy with each other, and with local food producers, environmental groups, artists and craftspeople, so a conversation can be started about  food - where it comes from, how we grow it, and the environmental impact. </a:t>
            </a:r>
            <a:b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                  </a:t>
            </a:r>
          </a:p>
          <a:p>
            <a:pPr algn="l"/>
            <a:endParaRPr lang="en-US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morning talks and afternoon planting</a:t>
            </a:r>
            <a:b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                    </a:t>
            </a:r>
            <a:b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</a:br>
            <a:r>
              <a:rPr lang="en-US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Final Exhibition / Showcase – Saturday 17th June 2023 @ 3pm in the Presentation Art Centre Enniscorthy. Running until 30 June 2023</a:t>
            </a:r>
          </a:p>
          <a:p>
            <a:endParaRPr lang="en-US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algn="l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45BF9-7670-454F-8321-B689B0CA191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13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National Food Waste Recycling Week will take place from June 5</a:t>
            </a:r>
            <a:r>
              <a:rPr lang="en-IE" sz="1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</a:t>
            </a:r>
            <a:r>
              <a:rPr lang="en-IE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– 11</a:t>
            </a:r>
            <a:r>
              <a:rPr lang="en-IE" sz="1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</a:t>
            </a:r>
            <a:r>
              <a:rPr lang="en-IE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June </a:t>
            </a:r>
          </a:p>
          <a:p>
            <a:endParaRPr lang="en-IE" sz="18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IE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Separating food waste is a positive climate action</a:t>
            </a:r>
          </a:p>
          <a:p>
            <a:endParaRPr lang="en-IE" sz="18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IE" sz="1800" dirty="0">
                <a:latin typeface="Arial" panose="020B0604020202020204" pitchFamily="34" charset="0"/>
                <a:ea typeface="Calibri" panose="020F0502020204030204" pitchFamily="34" charset="0"/>
              </a:rPr>
              <a:t>Just to make you aware of the free food waste recycling pack available in the recycling centres around the county next week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45BF9-7670-454F-8321-B689B0CA191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562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45BF9-7670-454F-8321-B689B0CA191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935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F46DE-CF7C-C677-C7B6-2F2F77E70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3EBC6F-8ED9-7E5D-DED4-6386E7F445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F15AA-114B-B3A2-224E-5899A51E8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23CEF-CE71-4E0D-A9DF-A6F29135CD2E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8593-DB04-1602-D2D9-21CA0FD5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9BB83-2093-21C2-7435-396B3E74D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6778-A3C5-4458-A88C-0C9F132124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058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3A4DF-E2E6-32E1-C742-8802C9E56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5AC936-6CDA-03BB-312B-665CB3F283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0A231-7284-F2C9-54A6-F20C13807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23CEF-CE71-4E0D-A9DF-A6F29135CD2E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EA2D1-991E-3C0B-7B1B-BED659DF8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82B52-8C98-C709-9317-AFF5D4FB9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6778-A3C5-4458-A88C-0C9F132124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793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63A57A-6461-E7AE-3DB3-A4B8980C36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3F9C37-1BB1-E491-2316-83A5C48B0D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DCCA8-9E08-217F-6774-93ED7D1C8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23CEF-CE71-4E0D-A9DF-A6F29135CD2E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92440-4CDA-9D89-E5DE-A430579DD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68E63-616F-68D1-CE29-D07900F45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6778-A3C5-4458-A88C-0C9F132124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924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2 columns" type="twoColTx">
  <p:cSld name="Title + 2 columns"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p6"/>
          <p:cNvSpPr txBox="1">
            <a:spLocks noGrp="1"/>
          </p:cNvSpPr>
          <p:nvPr>
            <p:ph type="title"/>
          </p:nvPr>
        </p:nvSpPr>
        <p:spPr>
          <a:xfrm>
            <a:off x="957733" y="985833"/>
            <a:ext cx="9014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43" name="Google Shape;1843;p6"/>
          <p:cNvSpPr txBox="1">
            <a:spLocks noGrp="1"/>
          </p:cNvSpPr>
          <p:nvPr>
            <p:ph type="body" idx="1"/>
          </p:nvPr>
        </p:nvSpPr>
        <p:spPr>
          <a:xfrm>
            <a:off x="957733" y="2350200"/>
            <a:ext cx="4323200" cy="4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▪"/>
              <a:defRPr sz="2400"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1844" name="Google Shape;1844;p6"/>
          <p:cNvSpPr txBox="1">
            <a:spLocks noGrp="1"/>
          </p:cNvSpPr>
          <p:nvPr>
            <p:ph type="body" idx="2"/>
          </p:nvPr>
        </p:nvSpPr>
        <p:spPr>
          <a:xfrm>
            <a:off x="5541428" y="2350200"/>
            <a:ext cx="4323200" cy="4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▪"/>
              <a:defRPr sz="2400"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grpSp>
        <p:nvGrpSpPr>
          <p:cNvPr id="1845" name="Google Shape;1845;p6"/>
          <p:cNvGrpSpPr/>
          <p:nvPr/>
        </p:nvGrpSpPr>
        <p:grpSpPr>
          <a:xfrm rot="10800000">
            <a:off x="11801983" y="38276"/>
            <a:ext cx="352016" cy="6781736"/>
            <a:chOff x="5307800" y="238125"/>
            <a:chExt cx="271925" cy="5238750"/>
          </a:xfrm>
        </p:grpSpPr>
        <p:sp>
          <p:nvSpPr>
            <p:cNvPr id="1846" name="Google Shape;1846;p6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6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6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6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6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6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6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6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6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6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6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6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6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6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6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6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6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6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6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6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6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6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6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6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6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6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6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6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6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6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6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6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6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9" name="Google Shape;1879;p6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6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6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6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6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6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6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6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6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6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6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6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6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6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6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6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6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6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6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6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6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6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6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6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03" name="Google Shape;1903;p6"/>
          <p:cNvGrpSpPr/>
          <p:nvPr/>
        </p:nvGrpSpPr>
        <p:grpSpPr>
          <a:xfrm rot="10800000">
            <a:off x="10438095" y="38276"/>
            <a:ext cx="1521044" cy="6781736"/>
            <a:chOff x="5458325" y="238125"/>
            <a:chExt cx="1174975" cy="5238750"/>
          </a:xfrm>
        </p:grpSpPr>
        <p:sp>
          <p:nvSpPr>
            <p:cNvPr id="1904" name="Google Shape;1904;p6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6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6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6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6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6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6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6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6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6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6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6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6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6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6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6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6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6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6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6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6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6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6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6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6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6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6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6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6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6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6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6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6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6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6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6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6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6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6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3" name="Google Shape;1943;p6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6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6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6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6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6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6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6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6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6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6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6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6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6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6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6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6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6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6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6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6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6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6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6" name="Google Shape;1966;p6"/>
          <p:cNvGrpSpPr/>
          <p:nvPr/>
        </p:nvGrpSpPr>
        <p:grpSpPr>
          <a:xfrm rot="10800000">
            <a:off x="10243269" y="38276"/>
            <a:ext cx="1326185" cy="6586909"/>
            <a:chOff x="5759350" y="388625"/>
            <a:chExt cx="1024450" cy="5088250"/>
          </a:xfrm>
        </p:grpSpPr>
        <p:sp>
          <p:nvSpPr>
            <p:cNvPr id="1967" name="Google Shape;1967;p6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6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6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6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6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6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6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6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6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6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6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6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6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6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6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6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6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6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6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6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6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6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6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6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6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6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6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6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6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6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6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8" name="Google Shape;1998;p6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9" name="Google Shape;1999;p6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6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6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6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6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6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6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6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6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6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6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6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6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6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6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6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6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6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6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6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6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6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6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2" name="Google Shape;2022;p6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3" name="Google Shape;2023;p6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4" name="Google Shape;2024;p6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5" name="Google Shape;2025;p6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6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6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6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6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6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6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6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6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6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6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6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6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6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6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6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6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6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6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6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6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6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6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6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6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6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6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6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3" name="Google Shape;2053;p6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4" name="Google Shape;2054;p6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6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6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6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6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6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6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6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6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6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6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6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6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6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8" name="Google Shape;2068;p6"/>
          <p:cNvGrpSpPr/>
          <p:nvPr/>
        </p:nvGrpSpPr>
        <p:grpSpPr>
          <a:xfrm rot="10800000">
            <a:off x="10243269" y="38276"/>
            <a:ext cx="1521044" cy="6781736"/>
            <a:chOff x="5608825" y="238125"/>
            <a:chExt cx="1174975" cy="5238750"/>
          </a:xfrm>
        </p:grpSpPr>
        <p:sp>
          <p:nvSpPr>
            <p:cNvPr id="2069" name="Google Shape;2069;p6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6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6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6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6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6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6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6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6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6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6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6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6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6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6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6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6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6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6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6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6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6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6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6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6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6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6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6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6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6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6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6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6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6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6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6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6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6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6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6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6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6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6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6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6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6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6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6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6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6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9" name="Google Shape;2119;p6"/>
          <p:cNvSpPr txBox="1">
            <a:spLocks noGrp="1"/>
          </p:cNvSpPr>
          <p:nvPr>
            <p:ph type="sldNum" idx="12"/>
          </p:nvPr>
        </p:nvSpPr>
        <p:spPr>
          <a:xfrm>
            <a:off x="122041" y="629360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42086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12ACB-F5C6-248C-4821-BDE6F075D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2121A-F9D9-1A5F-1D8A-489EE1BFD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7B3C0-F812-F212-7886-C4B1589D1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23CEF-CE71-4E0D-A9DF-A6F29135CD2E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7B331-EB78-95A0-ACA2-BA07B04F6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A8B15-860A-F25E-FC1D-D6660F28A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6778-A3C5-4458-A88C-0C9F132124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671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DC718-C7BB-34B8-A66D-02D80D544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E5B9CD-E321-5080-C0DC-B20DCC914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8151A-D26B-9F0C-9234-8F9993605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23CEF-CE71-4E0D-A9DF-A6F29135CD2E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2D3E5-9227-F4E8-F423-7FDF9CC59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3282B-7F09-B30A-4E8B-E3986FEC8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6778-A3C5-4458-A88C-0C9F132124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444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370B4-A308-3A9E-E1C1-AE3DD320D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27746-F19E-6B80-9F9F-C5188771C4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3C80D6-3FC2-AC06-8CDD-752A2FB926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D1A1D1-C6A7-7042-9896-540407A95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23CEF-CE71-4E0D-A9DF-A6F29135CD2E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42D01F-2B54-EF17-C22B-29FC383AB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AF3117-EB8E-3B52-0FFE-901A31769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6778-A3C5-4458-A88C-0C9F132124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243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C0E97-58A5-5597-39D8-AF980DB0E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FBB445-CF4E-DAB8-0447-5652E7CF8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33D0BE-9E89-452F-0A60-3895510483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F73C74-6A15-2E04-292D-0804106CEA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026153-45C7-1D47-57EA-4DE8BA48DA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4E9655-7720-B3C0-8245-1922ED11C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23CEF-CE71-4E0D-A9DF-A6F29135CD2E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E37C59-50F4-D8B5-BE4B-E22B17D97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F1B25C-EEFC-181C-2EE8-A12D1D373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6778-A3C5-4458-A88C-0C9F132124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696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BAEA9-105A-7838-D8C4-ABD1DDFA9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532BA1-3729-F0F2-C611-F55404A7D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23CEF-CE71-4E0D-A9DF-A6F29135CD2E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A814D7-0914-D260-F437-A016AED56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FB9AC6-E9B9-0080-8D2C-79FFB610D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6778-A3C5-4458-A88C-0C9F132124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713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68DB94-0D90-501E-5E2C-E0BC3CCA6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23CEF-CE71-4E0D-A9DF-A6F29135CD2E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86FD-23D1-35EC-A715-1B0A714A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F4A16-84B7-0D91-77B1-6AF9BE5DB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6778-A3C5-4458-A88C-0C9F132124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816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2B047-C29C-2376-DBB0-91A68066E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B1607-B349-BC7D-FD50-B3C57165D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3EB5AC-78E5-6F59-3B9B-C345C3B4F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3BB19-1115-D896-AE40-587706EF4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23CEF-CE71-4E0D-A9DF-A6F29135CD2E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167D18-E148-1F70-B7C6-21E0A693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E6DC97-9D59-9AC6-DD15-4DFD5AC7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6778-A3C5-4458-A88C-0C9F132124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761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6FDEA-604D-F7B5-59BD-6E9B1D429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BA2439-EF25-762F-9228-D1FF6D4D87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DA1783-76B8-713E-899D-F9103683C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0FC485-0536-FD93-6000-2D4CA142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23CEF-CE71-4E0D-A9DF-A6F29135CD2E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43B08-1E50-F7EE-EB2D-0851C7239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36A88-0EC9-6C36-D357-12EE7BD97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6778-A3C5-4458-A88C-0C9F132124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696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C5AAED-2F9A-40A1-50B6-F161FAE0E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3FB5A-6443-28D6-77DD-44E185E14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AFE45-1219-21CD-AEB6-C4D729AFC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23CEF-CE71-4E0D-A9DF-A6F29135CD2E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E231B-7DA8-4B58-6639-F31BFB8FAB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C8239-3E32-A254-7280-93468D5259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76778-A3C5-4458-A88C-0C9F132124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77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948A7-7027-F834-5AF5-624E753A0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695" y="681487"/>
            <a:ext cx="8962846" cy="4408097"/>
          </a:xfrm>
        </p:spPr>
        <p:txBody>
          <a:bodyPr>
            <a:normAutofit fontScale="90000"/>
          </a:bodyPr>
          <a:lstStyle/>
          <a:p>
            <a:r>
              <a:rPr lang="en" sz="7200" b="1" dirty="0">
                <a:solidFill>
                  <a:schemeClr val="accent6">
                    <a:lumMod val="75000"/>
                  </a:schemeClr>
                </a:solidFill>
              </a:rPr>
              <a:t>Wexford County Council</a:t>
            </a:r>
            <a:br>
              <a:rPr lang="en" sz="72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" sz="7200" b="1" dirty="0">
                <a:solidFill>
                  <a:schemeClr val="accent6">
                    <a:lumMod val="75000"/>
                  </a:schemeClr>
                </a:solidFill>
              </a:rPr>
              <a:t>Climate Action Event</a:t>
            </a:r>
            <a:br>
              <a:rPr lang="en" sz="72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" sz="7200" b="1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n" sz="7200" b="1" baseline="30000" dirty="0">
                <a:solidFill>
                  <a:schemeClr val="accent6">
                    <a:lumMod val="75000"/>
                  </a:schemeClr>
                </a:solidFill>
              </a:rPr>
              <a:t>st</a:t>
            </a:r>
            <a:r>
              <a:rPr lang="en" sz="7200" b="1" dirty="0">
                <a:solidFill>
                  <a:schemeClr val="accent6">
                    <a:lumMod val="75000"/>
                  </a:schemeClr>
                </a:solidFill>
              </a:rPr>
              <a:t> June 2023</a:t>
            </a:r>
            <a:br>
              <a:rPr lang="en" sz="72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" sz="6700" b="1">
                <a:solidFill>
                  <a:schemeClr val="accent6">
                    <a:lumMod val="75000"/>
                  </a:schemeClr>
                </a:solidFill>
              </a:rPr>
              <a:t>Theme 2: </a:t>
            </a:r>
            <a:r>
              <a:rPr lang="en" sz="6700" b="1" dirty="0">
                <a:solidFill>
                  <a:schemeClr val="accent6">
                    <a:lumMod val="75000"/>
                  </a:schemeClr>
                </a:solidFill>
              </a:rPr>
              <a:t>Biodiversity &amp; Food</a:t>
            </a:r>
            <a:endParaRPr lang="en-IE" sz="67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E492AE-DFD4-B2B9-E78D-FB091C43CF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" smtClean="0"/>
              <a:pPr algn="l"/>
              <a:t>1</a:t>
            </a:fld>
            <a:endParaRPr lang="en"/>
          </a:p>
        </p:txBody>
      </p:sp>
      <p:pic>
        <p:nvPicPr>
          <p:cNvPr id="3" name="Picture 2" descr="See the source image">
            <a:extLst>
              <a:ext uri="{FF2B5EF4-FFF2-40B4-BE49-F238E27FC236}">
                <a16:creationId xmlns:a16="http://schemas.microsoft.com/office/drawing/2014/main" id="{3A043495-E0EB-BA9C-D5A5-6E4C019E1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907" y="3234063"/>
            <a:ext cx="3170775" cy="229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image1.png" descr="WCC-logo-2015 transparent">
            <a:extLst>
              <a:ext uri="{FF2B5EF4-FFF2-40B4-BE49-F238E27FC236}">
                <a16:creationId xmlns:a16="http://schemas.microsoft.com/office/drawing/2014/main" id="{C636E542-520C-4C98-4B38-4D683BCC7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41" y="5361650"/>
            <a:ext cx="2904740" cy="106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372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73ADAB-DB20-4F14-312F-00BDB79BD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Impact of Climate Change on Biodiversity in Ireland</a:t>
            </a:r>
          </a:p>
        </p:txBody>
      </p:sp>
      <p:graphicFrame>
        <p:nvGraphicFramePr>
          <p:cNvPr id="7" name="TextBox 2">
            <a:extLst>
              <a:ext uri="{FF2B5EF4-FFF2-40B4-BE49-F238E27FC236}">
                <a16:creationId xmlns:a16="http://schemas.microsoft.com/office/drawing/2014/main" id="{DD3EDD3B-5A46-E37D-040B-4A8E5E36FB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7270572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6503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fence&#10;&#10;Description automatically generated">
            <a:extLst>
              <a:ext uri="{FF2B5EF4-FFF2-40B4-BE49-F238E27FC236}">
                <a16:creationId xmlns:a16="http://schemas.microsoft.com/office/drawing/2014/main" id="{423483E2-A587-4D47-9D8A-F068550619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0" b="18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6" name="Rectangle 4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88701B-82C1-5276-730B-2EC7AB3C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</a:rPr>
              <a:t>100 Million trees Project</a:t>
            </a:r>
          </a:p>
        </p:txBody>
      </p:sp>
      <p:cxnSp>
        <p:nvCxnSpPr>
          <p:cNvPr id="47" name="Straight Connector 4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12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7C10F-16EC-EEE2-75E5-19534B44E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4200" b="1"/>
              <a:t>Biodiversity Dune Restoration Project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FFC8E-5A5D-0259-156B-57B4434A9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b="0" i="0" dirty="0">
                <a:effectLst/>
                <a:latin typeface="Nuacht Serif"/>
              </a:rPr>
              <a:t>Community event </a:t>
            </a:r>
          </a:p>
          <a:p>
            <a:endParaRPr lang="en-US" sz="2200" b="0" i="0" dirty="0">
              <a:effectLst/>
              <a:latin typeface="Nuacht Serif"/>
            </a:endParaRPr>
          </a:p>
          <a:p>
            <a:r>
              <a:rPr lang="en-GB" sz="2200" dirty="0"/>
              <a:t>Clean Coast , WCC Environment Education Team &amp; </a:t>
            </a:r>
            <a:r>
              <a:rPr lang="en-GB" sz="2200" dirty="0" err="1"/>
              <a:t>Kilmuckridge</a:t>
            </a:r>
            <a:r>
              <a:rPr lang="en-GB" sz="2200" dirty="0"/>
              <a:t> Tidy Towns</a:t>
            </a:r>
          </a:p>
          <a:p>
            <a:endParaRPr lang="en-GB" sz="2200" dirty="0"/>
          </a:p>
          <a:p>
            <a:r>
              <a:rPr lang="en-GB" sz="2200" dirty="0"/>
              <a:t>Planting of Marram Grass to protect Dunes at </a:t>
            </a:r>
            <a:r>
              <a:rPr lang="en-GB" sz="2200"/>
              <a:t>Morriscastle</a:t>
            </a:r>
            <a:endParaRPr lang="en-GB" sz="2200" dirty="0"/>
          </a:p>
        </p:txBody>
      </p:sp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EF2ABDCF-8A8D-B354-D5FC-DBE451438D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r="1616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62305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D3DACED-93EC-B9DA-8BB4-68EB52464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12192000" cy="682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023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4D924-095A-162D-4370-96863406E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br>
              <a:rPr lang="en-IE" sz="3400"/>
            </a:br>
            <a:r>
              <a:rPr lang="en-IE" sz="3400" b="1"/>
              <a:t>Reimagining Enniscorthy </a:t>
            </a:r>
            <a:br>
              <a:rPr lang="en-IE" sz="3400"/>
            </a:br>
            <a:br>
              <a:rPr lang="en-US" sz="3400" i="0">
                <a:effectLst/>
                <a:latin typeface="Open Sans" panose="020B0606030504020204" pitchFamily="34" charset="0"/>
              </a:rPr>
            </a:br>
            <a:endParaRPr lang="en-IE" sz="3400"/>
          </a:p>
        </p:txBody>
      </p:sp>
      <p:sp>
        <p:nvSpPr>
          <p:cNvPr id="3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9A1EA-2813-1C5D-AA54-8231D89EB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2200"/>
            </a:br>
            <a:endParaRPr lang="en-US" sz="2200"/>
          </a:p>
          <a:p>
            <a:r>
              <a:rPr lang="en-US" sz="2200">
                <a:latin typeface="Open Sans" panose="020B0606030504020204" pitchFamily="34" charset="0"/>
              </a:rPr>
              <a:t>B</a:t>
            </a:r>
            <a:r>
              <a:rPr lang="en-US" sz="2200" i="0">
                <a:effectLst/>
                <a:latin typeface="Open Sans" panose="020B0606030504020204" pitchFamily="34" charset="0"/>
              </a:rPr>
              <a:t>iodiversity Hedgerow walk </a:t>
            </a:r>
            <a:br>
              <a:rPr lang="en-US" sz="2200"/>
            </a:br>
            <a:endParaRPr lang="en-US" sz="2200"/>
          </a:p>
          <a:p>
            <a:r>
              <a:rPr lang="en-US" sz="2200" i="0">
                <a:effectLst/>
                <a:latin typeface="Open Sans" panose="020B0606030504020204" pitchFamily="34" charset="0"/>
              </a:rPr>
              <a:t>Free Seed Hub banks </a:t>
            </a:r>
          </a:p>
          <a:p>
            <a:endParaRPr lang="en-US" sz="2200">
              <a:latin typeface="Open Sans" panose="020B0606030504020204" pitchFamily="34" charset="0"/>
            </a:endParaRPr>
          </a:p>
          <a:p>
            <a:r>
              <a:rPr lang="en-US" sz="2200">
                <a:latin typeface="Open Sans" panose="020B0606030504020204" pitchFamily="34" charset="0"/>
              </a:rPr>
              <a:t>Climate Cafe</a:t>
            </a:r>
            <a:br>
              <a:rPr lang="en-US" sz="2200"/>
            </a:br>
            <a:endParaRPr lang="en-US" sz="2200"/>
          </a:p>
        </p:txBody>
      </p:sp>
      <p:pic>
        <p:nvPicPr>
          <p:cNvPr id="5" name="Picture 4" descr="A group of people standing on a path">
            <a:extLst>
              <a:ext uri="{FF2B5EF4-FFF2-40B4-BE49-F238E27FC236}">
                <a16:creationId xmlns:a16="http://schemas.microsoft.com/office/drawing/2014/main" id="{8244D14A-8BB5-B01D-24C7-B3BE6F53E9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6" r="1238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2009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87E11-6A14-985A-D7D0-4062781CD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96" y="531892"/>
            <a:ext cx="5390702" cy="1080092"/>
          </a:xfrm>
        </p:spPr>
        <p:txBody>
          <a:bodyPr anchor="t">
            <a:normAutofit fontScale="90000"/>
          </a:bodyPr>
          <a:lstStyle/>
          <a:p>
            <a:br>
              <a:rPr lang="en-IE" dirty="0"/>
            </a:br>
            <a:br>
              <a:rPr lang="en-IE" dirty="0"/>
            </a:br>
            <a:br>
              <a:rPr lang="en-IE" dirty="0"/>
            </a:br>
            <a:br>
              <a:rPr lang="en-IE" dirty="0"/>
            </a:br>
            <a:endParaRPr lang="en-IE" dirty="0"/>
          </a:p>
        </p:txBody>
      </p:sp>
      <p:pic>
        <p:nvPicPr>
          <p:cNvPr id="6" name="Picture Placeholder 5" descr="A group of people in a field&#10;&#10;Description automatically generated with medium confidence">
            <a:extLst>
              <a:ext uri="{FF2B5EF4-FFF2-40B4-BE49-F238E27FC236}">
                <a16:creationId xmlns:a16="http://schemas.microsoft.com/office/drawing/2014/main" id="{A5BBCC48-7D96-C9EF-9CBE-40B53B1CCED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6683603" y="395144"/>
            <a:ext cx="3842225" cy="3033856"/>
          </a:xfrm>
        </p:spPr>
      </p:pic>
      <p:pic>
        <p:nvPicPr>
          <p:cNvPr id="8" name="Picture 7" descr="A person standing next to a table&#10;&#10;Description automatically generated with low confidence">
            <a:extLst>
              <a:ext uri="{FF2B5EF4-FFF2-40B4-BE49-F238E27FC236}">
                <a16:creationId xmlns:a16="http://schemas.microsoft.com/office/drawing/2014/main" id="{26DFE9A4-A5DE-61BC-0454-BD626BD85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482" y="3784860"/>
            <a:ext cx="4097518" cy="307313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66795EA-EB4C-8E27-3A99-221C9A0BEA1F}"/>
              </a:ext>
            </a:extLst>
          </p:cNvPr>
          <p:cNvSpPr txBox="1">
            <a:spLocks/>
          </p:cNvSpPr>
          <p:nvPr/>
        </p:nvSpPr>
        <p:spPr>
          <a:xfrm>
            <a:off x="641024" y="1178351"/>
            <a:ext cx="5316716" cy="4998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en-US" sz="2000" dirty="0"/>
            </a:b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Community orchard Week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Seed Hub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Final Exhibition 17</a:t>
            </a:r>
            <a:r>
              <a:rPr lang="en-US" sz="3600" baseline="30000" dirty="0"/>
              <a:t>th</a:t>
            </a:r>
            <a:r>
              <a:rPr lang="en-US" sz="3600" dirty="0"/>
              <a:t> June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Presentation Centre 3pm</a:t>
            </a:r>
          </a:p>
          <a:p>
            <a:r>
              <a:rPr lang="en-US" sz="3600" dirty="0"/>
              <a:t> </a:t>
            </a:r>
            <a:br>
              <a:rPr lang="en-US" sz="3600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71416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73F6037-1885-D803-6076-98C28224B8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5929325"/>
              </p:ext>
            </p:extLst>
          </p:nvPr>
        </p:nvGraphicFramePr>
        <p:xfrm>
          <a:off x="2565918" y="155450"/>
          <a:ext cx="5402425" cy="6868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720234" imgH="3459401" progId="Acrobat.Document.DC">
                  <p:embed/>
                </p:oleObj>
              </mc:Choice>
              <mc:Fallback>
                <p:oleObj name="Acrobat Document" r:id="rId3" imgW="2720234" imgH="345940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65918" y="155450"/>
                        <a:ext cx="5402425" cy="68680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3605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A01BE-AD03-6095-5A04-2C9B86075495}"/>
              </a:ext>
            </a:extLst>
          </p:cNvPr>
          <p:cNvSpPr txBox="1">
            <a:spLocks/>
          </p:cNvSpPr>
          <p:nvPr/>
        </p:nvSpPr>
        <p:spPr>
          <a:xfrm>
            <a:off x="1847851" y="3059113"/>
            <a:ext cx="7867650" cy="13446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8000" b="1" dirty="0">
                <a:solidFill>
                  <a:schemeClr val="accent6">
                    <a:lumMod val="75000"/>
                  </a:schemeClr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951855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</TotalTime>
  <Words>575</Words>
  <Application>Microsoft Office PowerPoint</Application>
  <PresentationFormat>Widescreen</PresentationFormat>
  <Paragraphs>69</Paragraphs>
  <Slides>9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Nuacht Serif</vt:lpstr>
      <vt:lpstr>Open Sans</vt:lpstr>
      <vt:lpstr>Source Sans Pro</vt:lpstr>
      <vt:lpstr>Office Theme</vt:lpstr>
      <vt:lpstr>Acrobat Document</vt:lpstr>
      <vt:lpstr>Wexford County Council Climate Action Event 1st June 2023 Theme 2: Biodiversity &amp; Food</vt:lpstr>
      <vt:lpstr>Impact of Climate Change on Biodiversity in Ireland</vt:lpstr>
      <vt:lpstr>100 Million trees Project</vt:lpstr>
      <vt:lpstr>Biodiversity Dune Restoration Project</vt:lpstr>
      <vt:lpstr>PowerPoint Presentation</vt:lpstr>
      <vt:lpstr> Reimagining Enniscorthy   </vt:lpstr>
      <vt:lpstr>  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Wexford County Council</dc:title>
  <dc:creator>Clare Kelly</dc:creator>
  <cp:lastModifiedBy>Frank Burke</cp:lastModifiedBy>
  <cp:revision>31</cp:revision>
  <cp:lastPrinted>2022-11-10T16:28:16Z</cp:lastPrinted>
  <dcterms:created xsi:type="dcterms:W3CDTF">2022-11-09T10:02:23Z</dcterms:created>
  <dcterms:modified xsi:type="dcterms:W3CDTF">2023-06-01T08:03:06Z</dcterms:modified>
</cp:coreProperties>
</file>