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2"/>
  </p:notesMasterIdLst>
  <p:sldIdLst>
    <p:sldId id="256" r:id="rId6"/>
    <p:sldId id="464" r:id="rId7"/>
    <p:sldId id="261" r:id="rId8"/>
    <p:sldId id="467" r:id="rId9"/>
    <p:sldId id="466" r:id="rId10"/>
    <p:sldId id="465" r:id="rId11"/>
    <p:sldId id="266" r:id="rId12"/>
    <p:sldId id="695" r:id="rId13"/>
    <p:sldId id="694" r:id="rId14"/>
    <p:sldId id="688" r:id="rId15"/>
    <p:sldId id="691" r:id="rId16"/>
    <p:sldId id="697" r:id="rId17"/>
    <p:sldId id="311" r:id="rId18"/>
    <p:sldId id="690" r:id="rId19"/>
    <p:sldId id="260" r:id="rId20"/>
    <p:sldId id="4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4A6D"/>
    <a:srgbClr val="54C4C7"/>
    <a:srgbClr val="24B6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5" autoAdjust="0"/>
    <p:restoredTop sz="94632" autoAdjust="0"/>
  </p:normalViewPr>
  <p:slideViewPr>
    <p:cSldViewPr snapToGrid="0">
      <p:cViewPr varScale="1">
        <p:scale>
          <a:sx n="101" d="100"/>
          <a:sy n="101" d="100"/>
        </p:scale>
        <p:origin x="86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5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F0067-E29B-487B-B5BC-83356A22023D}" type="datetimeFigureOut">
              <a:rPr lang="en-IE" smtClean="0"/>
              <a:t>31/05/2023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BC5BF-9522-4A9A-8D3C-73E24A71115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4631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C5BF-9522-4A9A-8D3C-73E24A71115C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1781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C5BF-9522-4A9A-8D3C-73E24A71115C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49625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B6DA4-BCD0-EEA1-E887-2D17D025E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689D3-0222-B1AB-AE31-01123B9D4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BC409-9655-4F60-65B0-971D76CA5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B2EB3-F952-43F4-B440-6314C9F2026C}" type="datetimeFigureOut">
              <a:rPr lang="en-IE" smtClean="0"/>
              <a:t>31/05/2023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2BC89-5C49-7DFC-35EE-7F7ADE4A9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6A867-C813-2F8B-54A3-B074AAD2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FE30-4AD0-4459-9E55-CB5F8B2C82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64636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C5779-4763-0C22-58CE-460D0C0F6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DAEF8-5FDB-6EB9-2970-87C680644E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75AAD-71B5-4F98-48A1-51A433A8C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B2EB3-F952-43F4-B440-6314C9F2026C}" type="datetimeFigureOut">
              <a:rPr lang="en-IE" smtClean="0"/>
              <a:t>31/05/2023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AE395-E081-9247-2BC4-B826D10C4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497F9-2E4D-1E62-B5B3-26CC71B6D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FE30-4AD0-4459-9E55-CB5F8B2C82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46132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F51502-A6AD-073C-324D-491761E1F9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F26DD7-A49F-29E0-4338-371CBF007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AD0DD-364D-3D16-D4A3-5E5B1B44B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B2EB3-F952-43F4-B440-6314C9F2026C}" type="datetimeFigureOut">
              <a:rPr lang="en-IE" smtClean="0"/>
              <a:t>31/05/2023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DD4A6-D3F5-8CF6-DF3B-5AEBFAD73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31C4A-5CF7-2606-D51B-480BA896E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FE30-4AD0-4459-9E55-CB5F8B2C82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69198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6923" y="1440001"/>
            <a:ext cx="10190769" cy="1505027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buClr>
                <a:schemeClr val="accent1"/>
              </a:buClr>
              <a:defRPr>
                <a:ln>
                  <a:noFill/>
                </a:ln>
              </a:defRPr>
            </a:lvl1pPr>
            <a:lvl2pPr>
              <a:spcBef>
                <a:spcPts val="0"/>
              </a:spcBef>
              <a:buClr>
                <a:schemeClr val="accent1"/>
              </a:buClr>
              <a:defRPr>
                <a:ln>
                  <a:noFill/>
                </a:ln>
              </a:defRPr>
            </a:lvl2pPr>
            <a:lvl3pPr>
              <a:spcBef>
                <a:spcPts val="0"/>
              </a:spcBef>
              <a:buClr>
                <a:schemeClr val="accent1"/>
              </a:buClr>
              <a:defRPr>
                <a:ln>
                  <a:noFill/>
                </a:ln>
              </a:defRPr>
            </a:lvl3pPr>
            <a:lvl4pPr>
              <a:spcBef>
                <a:spcPts val="0"/>
              </a:spcBef>
              <a:buClr>
                <a:schemeClr val="accent1"/>
              </a:buClr>
              <a:defRPr>
                <a:ln>
                  <a:noFill/>
                </a:ln>
              </a:defRPr>
            </a:lvl4pPr>
            <a:lvl5pPr>
              <a:spcBef>
                <a:spcPts val="0"/>
              </a:spcBef>
              <a:buClr>
                <a:schemeClr val="accent1"/>
              </a:buClr>
              <a:defRPr>
                <a:ln>
                  <a:noFill/>
                </a:ln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9846" y="6445724"/>
            <a:ext cx="417574" cy="2443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650">
                <a:solidFill>
                  <a:srgbClr val="8E8F8F"/>
                </a:solidFill>
                <a:latin typeface="Arial"/>
              </a:defRPr>
            </a:lvl1pPr>
          </a:lstStyle>
          <a:p>
            <a:fld id="{A57EF10E-DE6B-C14E-B2CD-4B6D3884505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7419" y="6525684"/>
            <a:ext cx="3860800" cy="183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rgbClr val="8E8F8F"/>
                </a:solidFill>
                <a:latin typeface="Helvetica"/>
              </a:defRPr>
            </a:lvl1pPr>
          </a:lstStyle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CB884D-A043-CB45-8A9F-DABEA8EC2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91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41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08DEB2-26A4-FB40-97E1-43113868D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9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6923" y="1440001"/>
            <a:ext cx="4873846" cy="1505027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A520436-B50E-E040-8B29-B04966694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23" y="720000"/>
            <a:ext cx="10190769" cy="52322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59ED88E-38B6-544B-802B-EE5E3EB88A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3846" y="1439863"/>
            <a:ext cx="4873846" cy="45275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3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FF49-052B-B6C7-446B-F6FEFF88E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D168A-E401-5B74-91AF-BC1FE66C4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2F7AC-5FE9-3960-C4AE-A038585B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B2EB3-F952-43F4-B440-6314C9F2026C}" type="datetimeFigureOut">
              <a:rPr lang="en-IE" smtClean="0"/>
              <a:t>31/05/2023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1C414-A9FD-BB7A-DE6D-97567E1BB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3AAD1-F93C-3FB8-B6B5-CA868C14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FE30-4AD0-4459-9E55-CB5F8B2C82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2376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4C055-ABD5-13FF-B60F-F70060CA0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8AA8A4-FC9F-DE98-A2EA-19EF34CBD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EA24A-0A56-A2F0-A6EE-F86C01CB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B2EB3-F952-43F4-B440-6314C9F2026C}" type="datetimeFigureOut">
              <a:rPr lang="en-IE" smtClean="0"/>
              <a:t>31/05/2023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7FACA-3519-4D29-A8C9-7BFF9B917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B295A-DF74-2004-CAFC-3E7F0162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FE30-4AD0-4459-9E55-CB5F8B2C82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73505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0AD7C-124F-8511-293A-309CBE3BD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279B3-FBBA-BBDB-3C9A-7FAA5EA30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81482F-A658-6774-E686-2B822E7C6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E6255-EEBA-EE70-647A-EB5BCE04B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B2EB3-F952-43F4-B440-6314C9F2026C}" type="datetimeFigureOut">
              <a:rPr lang="en-IE" smtClean="0"/>
              <a:t>31/05/2023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0FBB3-7522-8792-02F6-BE2D37A7A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842739-60F6-7EEF-25A2-ACEBE752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FE30-4AD0-4459-9E55-CB5F8B2C82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38058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7308D-D2B6-2D2F-EA9F-502D2EC50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3B8DE-25FA-F83B-5000-50C64FAD9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5273E-3A68-CB4F-49CD-A6A61776F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A918C3-245B-3F5F-D178-279169C60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581863-620F-9E10-45BD-398F41DC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45A748-E104-5E7F-0931-3474F3E1E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B2EB3-F952-43F4-B440-6314C9F2026C}" type="datetimeFigureOut">
              <a:rPr lang="en-IE" smtClean="0"/>
              <a:t>31/05/2023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992C62-3A4D-5241-8D30-E7BCC3F6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D11DF3-DC26-EFF6-1792-7BC94090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FE30-4AD0-4459-9E55-CB5F8B2C82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55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8AF1D-5D15-C1EC-FDB3-5C9672797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5B67E0-CD6A-AB53-D290-D8C7DBDAA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B2EB3-F952-43F4-B440-6314C9F2026C}" type="datetimeFigureOut">
              <a:rPr lang="en-IE" smtClean="0"/>
              <a:t>31/05/2023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BDCC8-7B0E-11D2-30CB-7C6CB612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1D577-9B5E-7D05-0C7C-F55A85AB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FE30-4AD0-4459-9E55-CB5F8B2C82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04917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685AA6-A75E-1DEC-86D9-1349C82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B2EB3-F952-43F4-B440-6314C9F2026C}" type="datetimeFigureOut">
              <a:rPr lang="en-IE" smtClean="0"/>
              <a:t>31/05/2023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012DE7-2A9F-B507-F443-E7E193E79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67754-B6D9-A101-60C5-24F874628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FE30-4AD0-4459-9E55-CB5F8B2C82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919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73650-7B59-5341-A1DA-1012E4B2E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2F578-427E-C77B-1120-8B14BF909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66298-8E0B-B658-A3C6-ABBF462CD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0496A0-3F39-DA35-61D8-EB14F678F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B2EB3-F952-43F4-B440-6314C9F2026C}" type="datetimeFigureOut">
              <a:rPr lang="en-IE" smtClean="0"/>
              <a:t>31/05/2023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D53477-1951-29A1-5FF2-28419744E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61718-A38F-205D-F5F7-E23859AC9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FE30-4AD0-4459-9E55-CB5F8B2C82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4512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7E19B-0326-13A4-945F-BA8A2592D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ED6959-BF33-99AD-70C3-B2B58EB845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2DC888-58F7-98F5-5020-26C70A418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4F7C0-25F1-0A95-A0B2-B3AA0CAC3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B2EB3-F952-43F4-B440-6314C9F2026C}" type="datetimeFigureOut">
              <a:rPr lang="en-IE" smtClean="0"/>
              <a:t>31/05/2023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44EC7-4A1A-79CA-4EF5-6961058FC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A1E8B5-1C8A-CED5-6D9C-E420578D7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FE30-4AD0-4459-9E55-CB5F8B2C82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6759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D21232-E579-7D8E-6E21-F7BA393F7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136C29-1904-FA87-A24E-5DB660FE7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6E0DC-1C60-E244-38B4-CA3928B764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B2EB3-F952-43F4-B440-6314C9F2026C}" type="datetimeFigureOut">
              <a:rPr lang="en-IE" smtClean="0"/>
              <a:t>31/05/2023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68398-23D4-2704-632C-A8B89583D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03682-4B10-506F-1180-C776919C6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FE30-4AD0-4459-9E55-CB5F8B2C82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2696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6923" y="1440000"/>
            <a:ext cx="10190769" cy="4640400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B366E6AC-FD3A-444D-9102-EC884F75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23" y="720000"/>
            <a:ext cx="10190769" cy="52322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sp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984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ftr="0" dt="0"/>
  <p:txStyles>
    <p:titleStyle>
      <a:lvl1pPr algn="l" defTabSz="371566" rtl="0" eaLnBrk="1" latinLnBrk="0" hangingPunct="1">
        <a:spcBef>
          <a:spcPct val="0"/>
        </a:spcBef>
        <a:buNone/>
        <a:defRPr sz="2800" b="1" i="0" kern="1200">
          <a:solidFill>
            <a:schemeClr val="accent1"/>
          </a:solidFill>
          <a:latin typeface="+mj-lt"/>
          <a:ea typeface="+mj-ea"/>
          <a:cs typeface="Arial"/>
        </a:defRPr>
      </a:lvl1pPr>
    </p:titleStyle>
    <p:bodyStyle>
      <a:lvl1pPr marL="278675" indent="-278675" algn="l" defTabSz="371566" rtl="0" eaLnBrk="1" latinLnBrk="0" hangingPunct="1">
        <a:lnSpc>
          <a:spcPct val="110000"/>
        </a:lnSpc>
        <a:spcBef>
          <a:spcPts val="0"/>
        </a:spcBef>
        <a:buClr>
          <a:srgbClr val="009C75"/>
        </a:buClr>
        <a:buFont typeface="Arial"/>
        <a:buChar char="•"/>
        <a:defRPr sz="1800" kern="1200">
          <a:solidFill>
            <a:schemeClr val="tx2"/>
          </a:solidFill>
          <a:latin typeface="+mn-lt"/>
          <a:ea typeface="+mn-ea"/>
          <a:cs typeface="Arial"/>
        </a:defRPr>
      </a:lvl1pPr>
      <a:lvl2pPr marL="603795" indent="-232229" algn="l" defTabSz="371566" rtl="0" eaLnBrk="1" latinLnBrk="0" hangingPunct="1">
        <a:spcBef>
          <a:spcPts val="0"/>
        </a:spcBef>
        <a:buFont typeface="Arial"/>
        <a:buChar char="–"/>
        <a:defRPr sz="1800" kern="1200">
          <a:solidFill>
            <a:schemeClr val="tx2"/>
          </a:solidFill>
          <a:latin typeface="+mn-lt"/>
          <a:ea typeface="+mn-ea"/>
          <a:cs typeface="Arial"/>
        </a:defRPr>
      </a:lvl2pPr>
      <a:lvl3pPr marL="928916" indent="-185783" algn="l" defTabSz="371566" rtl="0" eaLnBrk="1" latinLnBrk="0" hangingPunct="1">
        <a:spcBef>
          <a:spcPts val="0"/>
        </a:spcBef>
        <a:buFont typeface="Arial"/>
        <a:buChar char="•"/>
        <a:defRPr sz="1800" kern="1200">
          <a:solidFill>
            <a:schemeClr val="tx2"/>
          </a:solidFill>
          <a:latin typeface="+mn-lt"/>
          <a:ea typeface="+mn-ea"/>
          <a:cs typeface="Arial"/>
        </a:defRPr>
      </a:lvl3pPr>
      <a:lvl4pPr marL="1300483" indent="-185783" algn="l" defTabSz="371566" rtl="0" eaLnBrk="1" latinLnBrk="0" hangingPunct="1">
        <a:spcBef>
          <a:spcPts val="0"/>
        </a:spcBef>
        <a:buFont typeface="Arial"/>
        <a:buChar char="–"/>
        <a:defRPr sz="1800" kern="1200">
          <a:solidFill>
            <a:schemeClr val="tx2"/>
          </a:solidFill>
          <a:latin typeface="+mn-lt"/>
          <a:ea typeface="+mn-ea"/>
          <a:cs typeface="Arial"/>
        </a:defRPr>
      </a:lvl4pPr>
      <a:lvl5pPr marL="1672049" indent="-185783" algn="l" defTabSz="371566" rtl="0" eaLnBrk="1" latinLnBrk="0" hangingPunct="1">
        <a:spcBef>
          <a:spcPts val="0"/>
        </a:spcBef>
        <a:buFont typeface="Arial"/>
        <a:buChar char="»"/>
        <a:defRPr sz="1800" kern="1200">
          <a:solidFill>
            <a:schemeClr val="tx2"/>
          </a:solidFill>
          <a:latin typeface="+mn-lt"/>
          <a:ea typeface="+mn-ea"/>
          <a:cs typeface="Arial"/>
        </a:defRPr>
      </a:lvl5pPr>
      <a:lvl6pPr marL="2043615" indent="-185783" algn="l" defTabSz="371566" rtl="0" eaLnBrk="1" latinLnBrk="0" hangingPunct="1">
        <a:spcBef>
          <a:spcPct val="20000"/>
        </a:spcBef>
        <a:buFont typeface="Arial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6pPr>
      <a:lvl7pPr marL="2415182" indent="-185783" algn="l" defTabSz="371566" rtl="0" eaLnBrk="1" latinLnBrk="0" hangingPunct="1">
        <a:spcBef>
          <a:spcPct val="20000"/>
        </a:spcBef>
        <a:buFont typeface="Arial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7pPr>
      <a:lvl8pPr marL="2786748" indent="-185783" algn="l" defTabSz="371566" rtl="0" eaLnBrk="1" latinLnBrk="0" hangingPunct="1">
        <a:spcBef>
          <a:spcPct val="20000"/>
        </a:spcBef>
        <a:buFont typeface="Arial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8pPr>
      <a:lvl9pPr marL="3158315" indent="-185783" algn="l" defTabSz="371566" rtl="0" eaLnBrk="1" latinLnBrk="0" hangingPunct="1">
        <a:spcBef>
          <a:spcPct val="20000"/>
        </a:spcBef>
        <a:buFont typeface="Arial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1566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566" algn="l" defTabSz="371566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3133" algn="l" defTabSz="371566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699" algn="l" defTabSz="371566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6266" algn="l" defTabSz="371566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832" algn="l" defTabSz="371566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9399" algn="l" defTabSz="371566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965" algn="l" defTabSz="371566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2532" algn="l" defTabSz="371566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51A3F70-5CE7-D625-C581-42B1AFC46C17}"/>
              </a:ext>
            </a:extLst>
          </p:cNvPr>
          <p:cNvSpPr/>
          <p:nvPr/>
        </p:nvSpPr>
        <p:spPr>
          <a:xfrm>
            <a:off x="0" y="9525"/>
            <a:ext cx="12192000" cy="6858000"/>
          </a:xfrm>
          <a:prstGeom prst="rect">
            <a:avLst/>
          </a:prstGeom>
          <a:solidFill>
            <a:srgbClr val="4A4A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6F7EFF-82D1-535E-8209-4B1FB5F1C167}"/>
              </a:ext>
            </a:extLst>
          </p:cNvPr>
          <p:cNvCxnSpPr>
            <a:cxnSpLocks/>
          </p:cNvCxnSpPr>
          <p:nvPr/>
        </p:nvCxnSpPr>
        <p:spPr>
          <a:xfrm>
            <a:off x="714103" y="6286451"/>
            <a:ext cx="8360228" cy="0"/>
          </a:xfrm>
          <a:prstGeom prst="line">
            <a:avLst/>
          </a:prstGeom>
          <a:ln w="28575">
            <a:solidFill>
              <a:srgbClr val="54C4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79F7649-6800-265B-27DA-C044A87AE020}"/>
              </a:ext>
            </a:extLst>
          </p:cNvPr>
          <p:cNvSpPr txBox="1"/>
          <p:nvPr/>
        </p:nvSpPr>
        <p:spPr>
          <a:xfrm>
            <a:off x="9579427" y="6106435"/>
            <a:ext cx="31786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1"/>
                </a:solidFill>
                <a:latin typeface="Source Sans Pro" panose="020B0503030403020204" pitchFamily="34" charset="0"/>
              </a:rPr>
              <a:t>www.southeastenergy.ie</a:t>
            </a:r>
            <a:endParaRPr lang="en-IE" sz="1500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FDE9087E-A6CC-2C62-3A47-C15730153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29" y="967247"/>
            <a:ext cx="8360227" cy="168865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9CD7B72-F414-7300-B64A-233F6FAC6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2414" y="4202099"/>
            <a:ext cx="6829585" cy="1343625"/>
          </a:xfrm>
          <a:noFill/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Domestic Retrofit/Grant Funding</a:t>
            </a:r>
          </a:p>
          <a:p>
            <a:r>
              <a:rPr lang="en-GB" dirty="0">
                <a:solidFill>
                  <a:schemeClr val="bg1"/>
                </a:solidFill>
              </a:rPr>
              <a:t>01/05/2023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D6BDE3C-31A7-65A9-F5CA-2F7257505305}"/>
              </a:ext>
            </a:extLst>
          </p:cNvPr>
          <p:cNvSpPr txBox="1">
            <a:spLocks/>
          </p:cNvSpPr>
          <p:nvPr/>
        </p:nvSpPr>
        <p:spPr>
          <a:xfrm>
            <a:off x="219278" y="4187573"/>
            <a:ext cx="4577080" cy="13436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Colm O Mahony</a:t>
            </a:r>
          </a:p>
          <a:p>
            <a:r>
              <a:rPr lang="en-GB" dirty="0">
                <a:solidFill>
                  <a:schemeClr val="bg1"/>
                </a:solidFill>
              </a:rPr>
              <a:t>Energy Engineer</a:t>
            </a:r>
          </a:p>
        </p:txBody>
      </p:sp>
    </p:spTree>
    <p:extLst>
      <p:ext uri="{BB962C8B-B14F-4D97-AF65-F5344CB8AC3E}">
        <p14:creationId xmlns:p14="http://schemas.microsoft.com/office/powerpoint/2010/main" val="3469382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6D074-AB7C-031C-59C6-0AAC7F71C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B050"/>
                </a:solidFill>
              </a:rPr>
              <a:t>Energy Audit Report - Roadmap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C03049-9382-94D9-D5DA-79A98F4FB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842" y="1423817"/>
            <a:ext cx="4741010" cy="471980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37F84D-2324-225C-AE24-A5950F21E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025" y="1423817"/>
            <a:ext cx="5668166" cy="490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90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6D074-AB7C-031C-59C6-0AAC7F71C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133323"/>
            <a:ext cx="10515600" cy="1325563"/>
          </a:xfrm>
        </p:spPr>
        <p:txBody>
          <a:bodyPr/>
          <a:lstStyle/>
          <a:p>
            <a:r>
              <a:rPr lang="en-IE" dirty="0">
                <a:solidFill>
                  <a:srgbClr val="00B050"/>
                </a:solidFill>
              </a:rPr>
              <a:t>Energy Audit Report - Roadmap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B24FB5-09A8-10FE-D76C-1737FB1B8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314" y="1109315"/>
            <a:ext cx="5706271" cy="4982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1D258A-14BB-9CA8-0A88-AB59DFE4F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834" y="1109315"/>
            <a:ext cx="4274542" cy="1724185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3BDC9EE6-1800-225B-500B-B057F81C4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840" y="5772845"/>
            <a:ext cx="2245839" cy="78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45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6D074-AB7C-031C-59C6-0AAC7F71C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133323"/>
            <a:ext cx="10515600" cy="1325563"/>
          </a:xfrm>
        </p:spPr>
        <p:txBody>
          <a:bodyPr/>
          <a:lstStyle/>
          <a:p>
            <a:r>
              <a:rPr lang="en-IE" dirty="0">
                <a:solidFill>
                  <a:srgbClr val="00B050"/>
                </a:solidFill>
              </a:rPr>
              <a:t>Energy Audit Report - Roadmap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F49465-2B6A-E51D-3385-518786433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114047"/>
            <a:ext cx="4544059" cy="5410955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DA5A6DE1-0405-70BA-1DDE-FD3B9136A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940" y="5892389"/>
            <a:ext cx="2245839" cy="788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7C47C0-AFA0-3BEF-1228-E3C54D806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341" y="2005013"/>
            <a:ext cx="4544059" cy="334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3744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5999" y="938311"/>
            <a:ext cx="8280000" cy="6060249"/>
          </a:xfrm>
        </p:spPr>
        <p:txBody>
          <a:bodyPr vert="horz" wrap="square" lIns="90000" tIns="45720" rIns="91440" bIns="45720" rtlCol="0" anchor="t">
            <a:spAutoFit/>
          </a:bodyPr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en-GB" b="1" dirty="0">
                <a:solidFill>
                  <a:srgbClr val="10357F"/>
                </a:solidFill>
                <a:ea typeface="+mn-lt"/>
                <a:cs typeface="+mn-lt"/>
              </a:rPr>
              <a:t>How everyone heats their home varies from house to house with one or more of the following being used:</a:t>
            </a:r>
          </a:p>
          <a:p>
            <a:pPr>
              <a:lnSpc>
                <a:spcPct val="200000"/>
              </a:lnSpc>
              <a:defRPr/>
            </a:pPr>
            <a:r>
              <a:rPr lang="en-GB" b="1" dirty="0">
                <a:solidFill>
                  <a:srgbClr val="10357F"/>
                </a:solidFill>
                <a:ea typeface="+mn-lt"/>
                <a:cs typeface="+mn-lt"/>
              </a:rPr>
              <a:t>Oil Boiler </a:t>
            </a:r>
            <a:r>
              <a:rPr lang="en-GB" dirty="0">
                <a:solidFill>
                  <a:srgbClr val="10357F"/>
                </a:solidFill>
                <a:ea typeface="+mn-lt"/>
                <a:cs typeface="+mn-lt"/>
              </a:rPr>
              <a:t>– traditional central heating system that runs on oil		</a:t>
            </a:r>
          </a:p>
          <a:p>
            <a:pPr>
              <a:lnSpc>
                <a:spcPct val="200000"/>
              </a:lnSpc>
              <a:defRPr/>
            </a:pPr>
            <a:r>
              <a:rPr lang="en-GB" b="1" dirty="0">
                <a:solidFill>
                  <a:srgbClr val="10357F"/>
                </a:solidFill>
                <a:ea typeface="+mn-lt"/>
                <a:cs typeface="+mn-lt"/>
              </a:rPr>
              <a:t>Gas Boiler </a:t>
            </a:r>
            <a:r>
              <a:rPr lang="en-GB" dirty="0">
                <a:solidFill>
                  <a:srgbClr val="10357F"/>
                </a:solidFill>
                <a:ea typeface="+mn-lt"/>
                <a:cs typeface="+mn-lt"/>
              </a:rPr>
              <a:t>– traditional central heating system that runs on gas</a:t>
            </a:r>
          </a:p>
          <a:p>
            <a:pPr>
              <a:lnSpc>
                <a:spcPct val="200000"/>
              </a:lnSpc>
              <a:defRPr/>
            </a:pPr>
            <a:r>
              <a:rPr lang="en-GB" b="1" dirty="0">
                <a:solidFill>
                  <a:srgbClr val="10357F"/>
                </a:solidFill>
                <a:ea typeface="+mn-lt"/>
                <a:cs typeface="+mn-lt"/>
              </a:rPr>
              <a:t>Stove</a:t>
            </a:r>
            <a:r>
              <a:rPr lang="en-GB" dirty="0">
                <a:solidFill>
                  <a:srgbClr val="10357F"/>
                </a:solidFill>
                <a:ea typeface="+mn-lt"/>
                <a:cs typeface="+mn-lt"/>
              </a:rPr>
              <a:t> – runs on solid fuel (some with back boiler for heating / hot water)</a:t>
            </a:r>
          </a:p>
          <a:p>
            <a:pPr>
              <a:lnSpc>
                <a:spcPct val="200000"/>
              </a:lnSpc>
              <a:defRPr/>
            </a:pPr>
            <a:r>
              <a:rPr lang="en-GB" b="1" dirty="0">
                <a:solidFill>
                  <a:srgbClr val="10357F"/>
                </a:solidFill>
                <a:ea typeface="+mn-lt"/>
                <a:cs typeface="+mn-lt"/>
              </a:rPr>
              <a:t>Open Fire </a:t>
            </a:r>
            <a:r>
              <a:rPr lang="en-GB" dirty="0">
                <a:solidFill>
                  <a:srgbClr val="10357F"/>
                </a:solidFill>
                <a:ea typeface="+mn-lt"/>
                <a:cs typeface="+mn-lt"/>
              </a:rPr>
              <a:t>– runs on solid fuel (some with back boiler for heating / hot water)</a:t>
            </a:r>
          </a:p>
          <a:p>
            <a:pPr>
              <a:lnSpc>
                <a:spcPct val="200000"/>
              </a:lnSpc>
              <a:defRPr/>
            </a:pPr>
            <a:r>
              <a:rPr lang="en-GB" b="1" dirty="0">
                <a:solidFill>
                  <a:srgbClr val="10357F"/>
                </a:solidFill>
                <a:ea typeface="+mn-lt"/>
                <a:cs typeface="+mn-lt"/>
              </a:rPr>
              <a:t>Storage Heaters </a:t>
            </a:r>
            <a:r>
              <a:rPr lang="en-GB" dirty="0">
                <a:solidFill>
                  <a:srgbClr val="10357F"/>
                </a:solidFill>
                <a:ea typeface="+mn-lt"/>
                <a:cs typeface="+mn-lt"/>
              </a:rPr>
              <a:t>– runs on electricity</a:t>
            </a:r>
          </a:p>
          <a:p>
            <a:pPr>
              <a:lnSpc>
                <a:spcPct val="200000"/>
              </a:lnSpc>
              <a:defRPr/>
            </a:pPr>
            <a:r>
              <a:rPr lang="en-GB" b="1" dirty="0">
                <a:solidFill>
                  <a:srgbClr val="10357F"/>
                </a:solidFill>
                <a:ea typeface="+mn-lt"/>
                <a:cs typeface="+mn-lt"/>
              </a:rPr>
              <a:t>Electric Heaters </a:t>
            </a:r>
            <a:r>
              <a:rPr lang="en-GB" dirty="0">
                <a:solidFill>
                  <a:srgbClr val="10357F"/>
                </a:solidFill>
                <a:ea typeface="+mn-lt"/>
                <a:cs typeface="+mn-lt"/>
              </a:rPr>
              <a:t>– runs on electricity 	</a:t>
            </a:r>
          </a:p>
          <a:p>
            <a:pPr>
              <a:lnSpc>
                <a:spcPct val="200000"/>
              </a:lnSpc>
              <a:defRPr/>
            </a:pPr>
            <a:r>
              <a:rPr lang="en-GB" b="1" dirty="0">
                <a:solidFill>
                  <a:srgbClr val="10357F"/>
                </a:solidFill>
                <a:ea typeface="+mn-lt"/>
                <a:cs typeface="+mn-lt"/>
              </a:rPr>
              <a:t>Heat Pump </a:t>
            </a:r>
            <a:r>
              <a:rPr lang="en-GB" dirty="0">
                <a:solidFill>
                  <a:srgbClr val="10357F"/>
                </a:solidFill>
                <a:ea typeface="+mn-lt"/>
                <a:cs typeface="+mn-lt"/>
              </a:rPr>
              <a:t>– renewable heating system runs on electricity </a:t>
            </a:r>
          </a:p>
          <a:p>
            <a:pPr marL="0" indent="0">
              <a:lnSpc>
                <a:spcPct val="200000"/>
              </a:lnSpc>
              <a:buNone/>
              <a:defRPr/>
            </a:pPr>
            <a:r>
              <a:rPr lang="en-GB" dirty="0">
                <a:solidFill>
                  <a:srgbClr val="10357F"/>
                </a:solidFill>
                <a:ea typeface="+mn-lt"/>
                <a:cs typeface="+mn-lt"/>
              </a:rPr>
              <a:t>	</a:t>
            </a:r>
          </a:p>
          <a:p>
            <a:pPr marL="0" indent="0">
              <a:lnSpc>
                <a:spcPct val="150000"/>
              </a:lnSpc>
              <a:buNone/>
              <a:defRPr/>
            </a:pPr>
            <a:endParaRPr lang="en-GB" b="1" dirty="0">
              <a:solidFill>
                <a:srgbClr val="10357F"/>
              </a:solidFill>
              <a:ea typeface="+mn-lt"/>
              <a:cs typeface="+mn-lt"/>
            </a:endParaRPr>
          </a:p>
          <a:p>
            <a:pPr marL="0" indent="0">
              <a:buNone/>
              <a:defRPr/>
            </a:pPr>
            <a:endParaRPr lang="en-US" dirty="0">
              <a:solidFill>
                <a:srgbClr val="10357F"/>
              </a:solidFill>
              <a:ea typeface="+mn-lt"/>
              <a:cs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7F775D-5B3E-3D49-A458-72180CE95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000" y="234991"/>
            <a:ext cx="8280000" cy="523220"/>
          </a:xfrm>
        </p:spPr>
        <p:txBody>
          <a:bodyPr/>
          <a:lstStyle/>
          <a:p>
            <a:r>
              <a:rPr lang="en-IE" dirty="0">
                <a:solidFill>
                  <a:srgbClr val="00B495"/>
                </a:solidFill>
              </a:rPr>
              <a:t>Heating Systems - How do we Heat our Homes? </a:t>
            </a:r>
            <a:endParaRPr lang="en-US" dirty="0">
              <a:solidFill>
                <a:srgbClr val="00B495"/>
              </a:solidFill>
            </a:endParaRP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AD780721-9BF2-58BC-4FC1-4627462E3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99" y="5341984"/>
            <a:ext cx="1688213" cy="115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89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7149B-412D-4E95-92E8-89C395154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57226"/>
            <a:ext cx="9144000" cy="1085850"/>
          </a:xfrm>
        </p:spPr>
        <p:txBody>
          <a:bodyPr/>
          <a:lstStyle/>
          <a:p>
            <a:r>
              <a:rPr lang="en-IE" b="1" dirty="0">
                <a:solidFill>
                  <a:srgbClr val="00B050"/>
                </a:solidFill>
              </a:rPr>
              <a:t>Heat Pumps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E2EB5A-B327-4195-BB77-FCFA55F3A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4" y="1876426"/>
            <a:ext cx="9820276" cy="2143125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IE" u="sng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IE" sz="2400" u="sng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xtracts</a:t>
            </a:r>
            <a:r>
              <a:rPr lang="en-IE" sz="24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heat from one place (Exterior) and </a:t>
            </a:r>
            <a:r>
              <a:rPr lang="en-IE" sz="2400" u="sng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transfers </a:t>
            </a:r>
            <a:r>
              <a:rPr lang="en-IE" sz="24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to another (Interior)</a:t>
            </a:r>
            <a:endParaRPr lang="en-IE" dirty="0">
              <a:solidFill>
                <a:srgbClr val="00B05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E" dirty="0"/>
          </a:p>
          <a:p>
            <a:pPr algn="l"/>
            <a:r>
              <a:rPr lang="en-IE" b="1" u="sng" dirty="0"/>
              <a:t>Types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dirty="0"/>
              <a:t>Air Source Heat pumps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Ground/Water Source Heat Pump</a:t>
            </a:r>
            <a:endParaRPr lang="en-I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dirty="0"/>
              <a:t>Exhaust Air Heat Pumps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786AC-3874-4307-822B-9D26A4003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40" y="4456986"/>
            <a:ext cx="3278759" cy="2324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3B6452-61D4-495B-9DC4-8DDB9DA2D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924" y="4638315"/>
            <a:ext cx="5189252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B0B745-8B2A-41B2-A599-7CC53AE38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3274" y="284378"/>
            <a:ext cx="2836985" cy="4173322"/>
          </a:xfrm>
          <a:prstGeom prst="rect">
            <a:avLst/>
          </a:prstGeom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4A95D665-EC78-48AE-E754-62DD36B45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940" y="5892389"/>
            <a:ext cx="2245839" cy="78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00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7998F-3865-4813-A3D5-15745BF7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774" y="365125"/>
            <a:ext cx="9344025" cy="1325563"/>
          </a:xfrm>
        </p:spPr>
        <p:txBody>
          <a:bodyPr/>
          <a:lstStyle/>
          <a:p>
            <a:r>
              <a:rPr lang="en-US" b="1" dirty="0">
                <a:latin typeface="Nunito" pitchFamily="2" charset="0"/>
              </a:rPr>
              <a:t>What are Heat Pumps? </a:t>
            </a:r>
            <a:endParaRPr lang="en-IE" b="1" dirty="0">
              <a:latin typeface="Nunito" pitchFamily="2" charset="0"/>
            </a:endParaRPr>
          </a:p>
        </p:txBody>
      </p:sp>
      <p:pic>
        <p:nvPicPr>
          <p:cNvPr id="4" name="SEAI - Heat Pump Video">
            <a:hlinkClick r:id="" action="ppaction://media"/>
            <a:extLst>
              <a:ext uri="{FF2B5EF4-FFF2-40B4-BE49-F238E27FC236}">
                <a16:creationId xmlns:a16="http://schemas.microsoft.com/office/drawing/2014/main" id="{912F4D65-47DE-42FA-9BC0-5E064D78B9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1625" y="1465627"/>
            <a:ext cx="8391526" cy="4720127"/>
          </a:xfrm>
        </p:spPr>
      </p:pic>
    </p:spTree>
    <p:extLst>
      <p:ext uri="{BB962C8B-B14F-4D97-AF65-F5344CB8AC3E}">
        <p14:creationId xmlns:p14="http://schemas.microsoft.com/office/powerpoint/2010/main" val="25837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Text&#10;&#10;Description automatically generated with medium confidence">
            <a:extLst>
              <a:ext uri="{FF2B5EF4-FFF2-40B4-BE49-F238E27FC236}">
                <a16:creationId xmlns:a16="http://schemas.microsoft.com/office/drawing/2014/main" id="{5C4698B4-20BF-9BC6-C46A-71E6038F6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942" y="5892389"/>
            <a:ext cx="2245839" cy="78812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6F7EFF-82D1-535E-8209-4B1FB5F1C167}"/>
              </a:ext>
            </a:extLst>
          </p:cNvPr>
          <p:cNvCxnSpPr>
            <a:cxnSpLocks/>
          </p:cNvCxnSpPr>
          <p:nvPr/>
        </p:nvCxnSpPr>
        <p:spPr>
          <a:xfrm>
            <a:off x="714103" y="6286451"/>
            <a:ext cx="8360228" cy="0"/>
          </a:xfrm>
          <a:prstGeom prst="line">
            <a:avLst/>
          </a:prstGeom>
          <a:ln w="28575">
            <a:solidFill>
              <a:srgbClr val="54C4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E2FE3D6-0757-28BF-B1DB-D89412640396}"/>
              </a:ext>
            </a:extLst>
          </p:cNvPr>
          <p:cNvSpPr txBox="1"/>
          <p:nvPr/>
        </p:nvSpPr>
        <p:spPr>
          <a:xfrm>
            <a:off x="714103" y="6368338"/>
            <a:ext cx="3178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4A4A6D"/>
                </a:solidFill>
                <a:latin typeface="Source Sans Pro" panose="020B0503030403020204" pitchFamily="34" charset="0"/>
              </a:rPr>
              <a:t>          www.southeastenergy.ie</a:t>
            </a:r>
            <a:endParaRPr lang="en-IE" sz="1200" dirty="0">
              <a:solidFill>
                <a:srgbClr val="4A4A6D"/>
              </a:solidFill>
              <a:latin typeface="Source Sans Pro" panose="020B05030304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BDD428-9D8D-55A0-FB75-B35C48D9F59C}"/>
              </a:ext>
            </a:extLst>
          </p:cNvPr>
          <p:cNvSpPr txBox="1"/>
          <p:nvPr/>
        </p:nvSpPr>
        <p:spPr>
          <a:xfrm>
            <a:off x="3164524" y="2317172"/>
            <a:ext cx="65377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8000" b="1" dirty="0">
                <a:solidFill>
                  <a:srgbClr val="00B050"/>
                </a:solidFill>
                <a:latin typeface="Source Sans Pro" panose="020B0503030403020204" pitchFamily="34" charset="0"/>
              </a:rPr>
              <a:t>Thank You</a:t>
            </a:r>
            <a:endParaRPr lang="en-GB" sz="7200" i="1" dirty="0">
              <a:solidFill>
                <a:srgbClr val="4A4A6D"/>
              </a:solidFill>
              <a:latin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rgbClr val="4A4A6D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418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4182E-3988-C679-7EE8-282CA0DE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74" y="43205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Introduction</a:t>
            </a:r>
            <a:endParaRPr lang="en-IE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CCEEC-0B37-5E20-BF22-4CCB90CA8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874" y="1435099"/>
            <a:ext cx="6424862" cy="4801531"/>
          </a:xfrm>
        </p:spPr>
        <p:txBody>
          <a:bodyPr>
            <a:normAutofit fontScale="92500"/>
          </a:bodyPr>
          <a:lstStyle/>
          <a:p>
            <a:pPr marL="278130" indent="-278130">
              <a:lnSpc>
                <a:spcPct val="200000"/>
              </a:lnSpc>
              <a:defRPr/>
            </a:pPr>
            <a:r>
              <a:rPr lang="en-US" dirty="0"/>
              <a:t>Irelands retrofitting targets</a:t>
            </a:r>
          </a:p>
          <a:p>
            <a:pPr marL="278130" indent="-278130">
              <a:lnSpc>
                <a:spcPct val="200000"/>
              </a:lnSpc>
              <a:defRPr/>
            </a:pPr>
            <a:r>
              <a:rPr lang="en-IE" dirty="0">
                <a:ea typeface="+mn-lt"/>
                <a:cs typeface="+mn-lt"/>
              </a:rPr>
              <a:t>Energy and Heat loss in homes</a:t>
            </a:r>
          </a:p>
          <a:p>
            <a:pPr marL="278130" indent="-278130">
              <a:lnSpc>
                <a:spcPct val="200000"/>
              </a:lnSpc>
              <a:defRPr/>
            </a:pPr>
            <a:r>
              <a:rPr lang="en-IE" dirty="0">
                <a:ea typeface="+mn-lt"/>
                <a:cs typeface="+mn-lt"/>
              </a:rPr>
              <a:t>Benefits of retrofitting your home</a:t>
            </a:r>
          </a:p>
          <a:p>
            <a:pPr marL="278130" indent="-278130">
              <a:lnSpc>
                <a:spcPct val="200000"/>
              </a:lnSpc>
              <a:defRPr/>
            </a:pPr>
            <a:r>
              <a:rPr lang="en-IE" dirty="0">
                <a:ea typeface="+mn-lt"/>
                <a:cs typeface="+mn-lt"/>
              </a:rPr>
              <a:t>Homeowner Journey “Roadmap” </a:t>
            </a:r>
          </a:p>
          <a:p>
            <a:pPr marL="278130" indent="-278130">
              <a:lnSpc>
                <a:spcPct val="200000"/>
              </a:lnSpc>
              <a:defRPr/>
            </a:pPr>
            <a:r>
              <a:rPr lang="en-IE" dirty="0">
                <a:ea typeface="+mn-lt"/>
                <a:cs typeface="+mn-lt"/>
              </a:rPr>
              <a:t>Traditional Heating systems &amp; Heat pumps.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659A4E-01C5-AD98-D4AC-0A7D5BA48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00" y="4568051"/>
            <a:ext cx="3495174" cy="1668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CE3862-7E96-B374-70CF-9E36D172E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300" y="621370"/>
            <a:ext cx="3464866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92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Text&#10;&#10;Description automatically generated with medium confidence">
            <a:extLst>
              <a:ext uri="{FF2B5EF4-FFF2-40B4-BE49-F238E27FC236}">
                <a16:creationId xmlns:a16="http://schemas.microsoft.com/office/drawing/2014/main" id="{5C4698B4-20BF-9BC6-C46A-71E6038F6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942" y="5892389"/>
            <a:ext cx="2245839" cy="78812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6F7EFF-82D1-535E-8209-4B1FB5F1C167}"/>
              </a:ext>
            </a:extLst>
          </p:cNvPr>
          <p:cNvCxnSpPr>
            <a:cxnSpLocks/>
          </p:cNvCxnSpPr>
          <p:nvPr/>
        </p:nvCxnSpPr>
        <p:spPr>
          <a:xfrm>
            <a:off x="714103" y="6286451"/>
            <a:ext cx="8360228" cy="0"/>
          </a:xfrm>
          <a:prstGeom prst="line">
            <a:avLst/>
          </a:prstGeom>
          <a:ln w="28575">
            <a:solidFill>
              <a:srgbClr val="54C4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F73D5A7-33E5-90FF-B9FD-B2687F78229F}"/>
              </a:ext>
            </a:extLst>
          </p:cNvPr>
          <p:cNvSpPr txBox="1"/>
          <p:nvPr/>
        </p:nvSpPr>
        <p:spPr>
          <a:xfrm>
            <a:off x="714103" y="543735"/>
            <a:ext cx="7062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  <a:latin typeface="Source Sans Pro" panose="020B0503030403020204" pitchFamily="34" charset="0"/>
              </a:rPr>
              <a:t>National</a:t>
            </a:r>
            <a:r>
              <a:rPr lang="en-GB" sz="3600" b="1" dirty="0">
                <a:solidFill>
                  <a:srgbClr val="24B67C"/>
                </a:solidFill>
                <a:latin typeface="Source Sans Pro" panose="020B0503030403020204" pitchFamily="34" charset="0"/>
              </a:rPr>
              <a:t> Housing Targets</a:t>
            </a:r>
            <a:endParaRPr lang="en-IE" sz="3600" b="1" dirty="0">
              <a:solidFill>
                <a:srgbClr val="24B67C"/>
              </a:solidFill>
              <a:latin typeface="Source Sans Pro" panose="020B05030304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2FE3D6-0757-28BF-B1DB-D89412640396}"/>
              </a:ext>
            </a:extLst>
          </p:cNvPr>
          <p:cNvSpPr txBox="1"/>
          <p:nvPr/>
        </p:nvSpPr>
        <p:spPr>
          <a:xfrm>
            <a:off x="714103" y="6368338"/>
            <a:ext cx="3178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4A4A6D"/>
                </a:solidFill>
                <a:latin typeface="Source Sans Pro" panose="020B0503030403020204" pitchFamily="34" charset="0"/>
              </a:rPr>
              <a:t>        www.southeastenergy.ie</a:t>
            </a:r>
            <a:endParaRPr lang="en-IE" sz="1200" dirty="0">
              <a:solidFill>
                <a:srgbClr val="4A4A6D"/>
              </a:solidFill>
              <a:latin typeface="Source Sans Pro" panose="020B05030304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BDD428-9D8D-55A0-FB75-B35C48D9F59C}"/>
              </a:ext>
            </a:extLst>
          </p:cNvPr>
          <p:cNvSpPr txBox="1"/>
          <p:nvPr/>
        </p:nvSpPr>
        <p:spPr>
          <a:xfrm>
            <a:off x="526196" y="1126252"/>
            <a:ext cx="82213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A4A6D"/>
                </a:solidFill>
                <a:latin typeface="Source Sans Pro" panose="020B0503030403020204" pitchFamily="34" charset="0"/>
              </a:rPr>
              <a:t> </a:t>
            </a:r>
            <a:r>
              <a:rPr lang="en-US" sz="2000" dirty="0">
                <a:latin typeface="Source Sans Pro" panose="020B0503030403020204" pitchFamily="34" charset="0"/>
              </a:rPr>
              <a:t>40% of Ireland’s energy-related carbon emissions from buildings. Housing/Residential sector responsible for approx. 25%.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</a:rPr>
              <a:t>Committed to retrofitting </a:t>
            </a:r>
            <a:r>
              <a:rPr lang="en-US" sz="2000" b="1" dirty="0">
                <a:latin typeface="Source Sans Pro" panose="020B0503030403020204" pitchFamily="34" charset="0"/>
              </a:rPr>
              <a:t>500,000 homes </a:t>
            </a:r>
            <a:r>
              <a:rPr lang="en-US" sz="2000" dirty="0">
                <a:latin typeface="Source Sans Pro" panose="020B0503030403020204" pitchFamily="34" charset="0"/>
              </a:rPr>
              <a:t>to a B2/Cost Optimal Equivalent BER standard by 2030.</a:t>
            </a:r>
            <a:r>
              <a:rPr lang="en-GB" sz="2000" dirty="0">
                <a:latin typeface="Source Sans Pro" panose="020B0503030403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latin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Myriad Pro" panose="020B0503030403020204" pitchFamily="34" charset="0"/>
              </a:rPr>
              <a:t>600,000 heat pump installations, with 400,000 to be installed in existing homes</a:t>
            </a:r>
            <a:endParaRPr lang="en-GB" sz="2000" dirty="0">
              <a:latin typeface="Source Sans Pro" panose="020B0503030403020204" pitchFamily="34" charset="0"/>
            </a:endParaRPr>
          </a:p>
          <a:p>
            <a:endParaRPr lang="en-US" sz="2000" dirty="0">
              <a:latin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Myriad Pro" panose="020B0503030403020204" pitchFamily="34" charset="0"/>
              </a:rPr>
              <a:t>50% of houses in Ireland have a BER rating </a:t>
            </a:r>
            <a:br>
              <a:rPr lang="en-US" sz="2000" dirty="0">
                <a:latin typeface="Myriad Pro" panose="020B0503030403020204" pitchFamily="34" charset="0"/>
              </a:rPr>
            </a:br>
            <a:r>
              <a:rPr lang="en-US" sz="2000" dirty="0">
                <a:latin typeface="Myriad Pro" panose="020B0503030403020204" pitchFamily="34" charset="0"/>
              </a:rPr>
              <a:t>of D or lower and require significant energy upgrades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Myriad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</a:rPr>
              <a:t>Significant upscaling - from a ‘shallow’ to ‘deeper retrofit’  - also providing a “Roadmap”.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</a:rPr>
              <a:t>Needs to be “Cost Optimal” and “Affordable to all”. </a:t>
            </a:r>
            <a:endParaRPr lang="en-US" sz="2800" dirty="0">
              <a:latin typeface="Source Sans Pro" panose="020B05030304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DF36FE-7D6A-3E4A-9833-16054DCDF1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8478" y="1252276"/>
            <a:ext cx="2847326" cy="1501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24133D-D4C7-854D-89AD-BD15C8DE91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8478" y="3532385"/>
            <a:ext cx="2847326" cy="150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09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A505-ED5B-7AB4-2A18-12AA1FBBF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286" y="9014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Energy Loss &amp; Energy use in your home</a:t>
            </a:r>
            <a:endParaRPr lang="en-IE" b="1" dirty="0">
              <a:solidFill>
                <a:srgbClr val="00B050"/>
              </a:solidFill>
            </a:endParaRP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ED2733FC-91B2-FA8C-E13F-E26EC155F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942" y="5892389"/>
            <a:ext cx="2245839" cy="7881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D55E8C-7A4B-EDF7-11BF-E46471A22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83" y="1326015"/>
            <a:ext cx="5277229" cy="4534931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A819017-A47E-6908-43A0-B6A51E6C7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2" y="1228725"/>
            <a:ext cx="5037436" cy="466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2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4182E-3988-C679-7EE8-282CA0DE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74" y="432051"/>
            <a:ext cx="10515600" cy="835276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rgbClr val="0AB495"/>
                </a:solidFill>
                <a:cs typeface="Arial" charset="0"/>
              </a:rPr>
              <a:t>Example/Est Costs - (Based on DEAP software analysis)</a:t>
            </a:r>
            <a:endParaRPr lang="en-IE" sz="4000" b="1" dirty="0">
              <a:solidFill>
                <a:srgbClr val="00B05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EC6D34-1C01-6425-593B-B02E5893B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4630" y="1495341"/>
            <a:ext cx="9529011" cy="4930607"/>
          </a:xfr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3A5FF96F-62E5-DC3A-A84E-67CABB259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641" y="6031887"/>
            <a:ext cx="1451665" cy="78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77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4182E-3988-C679-7EE8-282CA0DE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74" y="17748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Benefits of a Home Energy Upgrade</a:t>
            </a:r>
            <a:endParaRPr lang="en-IE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CCEEC-0B37-5E20-BF22-4CCB90CA8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874" y="1593561"/>
            <a:ext cx="7930396" cy="446288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en-GB" b="1" u="sng" dirty="0">
                <a:solidFill>
                  <a:srgbClr val="00B050"/>
                </a:solidFill>
              </a:rPr>
              <a:t>Savings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/>
              <a:t>– Reduce your energy bills (&lt;demand)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GB" b="1" u="sng" dirty="0">
                <a:solidFill>
                  <a:srgbClr val="00B050"/>
                </a:solidFill>
              </a:rPr>
              <a:t>Environment</a:t>
            </a:r>
            <a:r>
              <a:rPr lang="en-GB" u="sng" dirty="0">
                <a:solidFill>
                  <a:srgbClr val="00B050"/>
                </a:solidFill>
              </a:rPr>
              <a:t> </a:t>
            </a:r>
            <a:r>
              <a:rPr lang="en-GB" dirty="0"/>
              <a:t>– Reduce your emissions and your carbon footprint. 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GB" b="1" u="sng" dirty="0">
                <a:solidFill>
                  <a:srgbClr val="00B050"/>
                </a:solidFill>
              </a:rPr>
              <a:t>Asset Value</a:t>
            </a:r>
            <a:r>
              <a:rPr lang="en-GB" u="sng" dirty="0">
                <a:solidFill>
                  <a:srgbClr val="00B050"/>
                </a:solidFill>
              </a:rPr>
              <a:t> </a:t>
            </a:r>
            <a:r>
              <a:rPr lang="en-GB" dirty="0"/>
              <a:t>– Increase the value of your property.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GB" b="1" u="sng" dirty="0">
                <a:solidFill>
                  <a:srgbClr val="00B050"/>
                </a:solidFill>
              </a:rPr>
              <a:t>Thermal Comfort</a:t>
            </a:r>
            <a:r>
              <a:rPr lang="en-GB" u="sng" dirty="0">
                <a:solidFill>
                  <a:srgbClr val="00B050"/>
                </a:solidFill>
              </a:rPr>
              <a:t>  - </a:t>
            </a:r>
            <a:r>
              <a:rPr lang="en-GB" dirty="0"/>
              <a:t>Warmer, cosier and healthier home. &gt; IAQ. &gt; quality of living. </a:t>
            </a:r>
          </a:p>
          <a:p>
            <a:pPr marL="0" indent="0">
              <a:lnSpc>
                <a:spcPct val="150000"/>
              </a:lnSpc>
              <a:buNone/>
              <a:defRPr/>
            </a:pPr>
            <a:endParaRPr lang="en-GB" dirty="0"/>
          </a:p>
          <a:p>
            <a:pPr marL="0" indent="0">
              <a:lnSpc>
                <a:spcPct val="150000"/>
              </a:lnSpc>
              <a:buNone/>
              <a:defRPr/>
            </a:pPr>
            <a:endParaRPr lang="en-GB" dirty="0"/>
          </a:p>
          <a:p>
            <a:pPr marL="0" indent="0">
              <a:lnSpc>
                <a:spcPct val="150000"/>
              </a:lnSpc>
              <a:buNone/>
              <a:defRPr/>
            </a:pPr>
            <a:endParaRPr lang="en-GB" dirty="0"/>
          </a:p>
          <a:p>
            <a:pPr marL="0" indent="0">
              <a:lnSpc>
                <a:spcPct val="200000"/>
              </a:lnSpc>
              <a:buNone/>
              <a:defRPr/>
            </a:pPr>
            <a:endParaRPr lang="en-IE" dirty="0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F3D5D926-4498-DBE2-8CA7-15E500BAC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942" y="5892389"/>
            <a:ext cx="2245839" cy="7881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A120E-50C1-3A9B-56A8-95E3A11A9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667" y="1316517"/>
            <a:ext cx="3121143" cy="211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A64BD-ACF8-9887-F8C2-7FB9FFEBD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072" y="3825001"/>
            <a:ext cx="3069772" cy="194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94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3C126-AFBA-4FB4-85DD-AAAFD23E1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319" y="209088"/>
            <a:ext cx="8192385" cy="1325563"/>
          </a:xfrm>
        </p:spPr>
        <p:txBody>
          <a:bodyPr>
            <a:normAutofit/>
          </a:bodyPr>
          <a:lstStyle/>
          <a:p>
            <a:r>
              <a:rPr lang="en-IE" sz="4000" b="1" dirty="0">
                <a:solidFill>
                  <a:srgbClr val="00B050"/>
                </a:solidFill>
              </a:rPr>
              <a:t>Retrofit Principles/Fabric First Approach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97A448-6788-4F68-BDBF-502B8635212B}"/>
              </a:ext>
            </a:extLst>
          </p:cNvPr>
          <p:cNvSpPr txBox="1">
            <a:spLocks/>
          </p:cNvSpPr>
          <p:nvPr/>
        </p:nvSpPr>
        <p:spPr>
          <a:xfrm>
            <a:off x="837962" y="1581150"/>
            <a:ext cx="7888061" cy="44049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/>
              <a:t>Insulate/upgrade building envelope</a:t>
            </a:r>
          </a:p>
          <a:p>
            <a:endParaRPr lang="en-IE" dirty="0"/>
          </a:p>
          <a:p>
            <a:r>
              <a:rPr lang="en-IE" dirty="0"/>
              <a:t>Limit thermal bridging</a:t>
            </a:r>
          </a:p>
          <a:p>
            <a:endParaRPr lang="en-IE" dirty="0"/>
          </a:p>
          <a:p>
            <a:r>
              <a:rPr lang="en-IE" dirty="0"/>
              <a:t>Improve Air tightness</a:t>
            </a:r>
          </a:p>
          <a:p>
            <a:endParaRPr lang="en-IE" dirty="0"/>
          </a:p>
          <a:p>
            <a:r>
              <a:rPr lang="en-IE" dirty="0"/>
              <a:t>Building Ventilation (DCV/MVHR)</a:t>
            </a:r>
          </a:p>
          <a:p>
            <a:endParaRPr lang="en-IE" dirty="0"/>
          </a:p>
          <a:p>
            <a:r>
              <a:rPr lang="en-IE" dirty="0"/>
              <a:t>Building is “Heat Pump Ready”</a:t>
            </a:r>
            <a:r>
              <a:rPr lang="en-IE" sz="1600" dirty="0"/>
              <a:t> (Heat loss indicator &lt;2 W/m.K)</a:t>
            </a:r>
          </a:p>
          <a:p>
            <a:endParaRPr lang="en-IE" dirty="0"/>
          </a:p>
          <a:p>
            <a:r>
              <a:rPr lang="en-IE" dirty="0"/>
              <a:t>Heating system – Heat Pump and fully integrated controls upgrade.</a:t>
            </a:r>
          </a:p>
          <a:p>
            <a:pPr marL="0" indent="0">
              <a:buNone/>
            </a:pPr>
            <a:endParaRPr lang="en-IE" dirty="0"/>
          </a:p>
          <a:p>
            <a:r>
              <a:rPr lang="en-IE" dirty="0"/>
              <a:t>Renewables (Solar PV)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81F6B9-9449-4C39-A94A-014293E34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704" y="486922"/>
            <a:ext cx="3182296" cy="564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98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4182E-3988-C679-7EE8-282CA0DE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74" y="432050"/>
            <a:ext cx="10515600" cy="1161511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Homeowner journey – Where to Start</a:t>
            </a:r>
            <a:endParaRPr lang="en-IE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CCEEC-0B37-5E20-BF22-4CCB90CA8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874" y="1593561"/>
            <a:ext cx="7750629" cy="41267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dirty="0"/>
              <a:t>BER Assessment/Advisory Report  - Baseline and highlights EE measures to improve the energy efficiency of your home. </a:t>
            </a:r>
          </a:p>
          <a:p>
            <a:pPr>
              <a:lnSpc>
                <a:spcPct val="150000"/>
              </a:lnSpc>
              <a:defRPr/>
            </a:pPr>
            <a:r>
              <a:rPr lang="en-GB" dirty="0"/>
              <a:t>Energy Audit Report  - “Roadmap” – Specific measures for your home. </a:t>
            </a:r>
          </a:p>
          <a:p>
            <a:pPr marL="0" indent="0">
              <a:lnSpc>
                <a:spcPct val="150000"/>
              </a:lnSpc>
              <a:buNone/>
              <a:defRPr/>
            </a:pPr>
            <a:endParaRPr lang="en-GB" dirty="0"/>
          </a:p>
          <a:p>
            <a:pPr marL="0" indent="0">
              <a:lnSpc>
                <a:spcPct val="150000"/>
              </a:lnSpc>
              <a:buNone/>
              <a:defRPr/>
            </a:pPr>
            <a:endParaRPr lang="en-GB" dirty="0"/>
          </a:p>
          <a:p>
            <a:pPr marL="0" indent="0">
              <a:lnSpc>
                <a:spcPct val="200000"/>
              </a:lnSpc>
              <a:buNone/>
              <a:defRPr/>
            </a:pPr>
            <a:endParaRPr lang="en-IE" dirty="0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F3D5D926-4498-DBE2-8CA7-15E500BAC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942" y="5892389"/>
            <a:ext cx="2245839" cy="788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811272-FE2F-EEFE-E2B2-237E4147F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143" y="3553650"/>
            <a:ext cx="3069772" cy="1945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AFFED4-BCA2-E9D9-4397-424DBAA48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4143" y="1229393"/>
            <a:ext cx="2991440" cy="2199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BCD086-9243-7300-9F80-FBB293616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157" y="3596180"/>
            <a:ext cx="3069772" cy="194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24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4182E-3988-C679-7EE8-282CA0DE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74" y="432050"/>
            <a:ext cx="10515600" cy="1161511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Homeowner journey – Where to Start</a:t>
            </a:r>
            <a:endParaRPr lang="en-IE" b="1" dirty="0">
              <a:solidFill>
                <a:srgbClr val="00B050"/>
              </a:solidFill>
            </a:endParaRP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F3D5D926-4498-DBE2-8CA7-15E500BAC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940" y="5892389"/>
            <a:ext cx="2245839" cy="788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1D5E95-2072-3654-ABE9-2BBB8A1B3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60" y="1339873"/>
            <a:ext cx="4410691" cy="526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45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SEAI Communities Theme">
      <a:dk1>
        <a:srgbClr val="000000"/>
      </a:dk1>
      <a:lt1>
        <a:srgbClr val="FFFFFF"/>
      </a:lt1>
      <a:dk2>
        <a:srgbClr val="141469"/>
      </a:dk2>
      <a:lt2>
        <a:srgbClr val="E7E6E6"/>
      </a:lt2>
      <a:accent1>
        <a:srgbClr val="46A07D"/>
      </a:accent1>
      <a:accent2>
        <a:srgbClr val="0560A7"/>
      </a:accent2>
      <a:accent3>
        <a:srgbClr val="007945"/>
      </a:accent3>
      <a:accent4>
        <a:srgbClr val="BEBD01"/>
      </a:accent4>
      <a:accent5>
        <a:srgbClr val="F7C43B"/>
      </a:accent5>
      <a:accent6>
        <a:srgbClr val="EC571B"/>
      </a:accent6>
      <a:hlink>
        <a:srgbClr val="0082B7"/>
      </a:hlink>
      <a:folHlink>
        <a:srgbClr val="88539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1" id="{1447095B-C185-314F-9542-22AC47E41C2D}" vid="{DEAFEA5E-B3CF-1E48-A87C-D8E93BE7479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f9bce9a-d817-4010-a201-8a66d808ebcf" xsi:nil="true"/>
    <lcf76f155ced4ddcb4097134ff3c332f xmlns="ba1ca93b-74b3-4e7e-bb14-cee18fb6403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B4740EF0F29A47B0CC5FC1155005D2" ma:contentTypeVersion="16" ma:contentTypeDescription="Create a new document." ma:contentTypeScope="" ma:versionID="107f05fa788d1beb299443c91199eb2d">
  <xsd:schema xmlns:xsd="http://www.w3.org/2001/XMLSchema" xmlns:xs="http://www.w3.org/2001/XMLSchema" xmlns:p="http://schemas.microsoft.com/office/2006/metadata/properties" xmlns:ns2="ba1ca93b-74b3-4e7e-bb14-cee18fb64034" xmlns:ns3="bf9bce9a-d817-4010-a201-8a66d808ebcf" targetNamespace="http://schemas.microsoft.com/office/2006/metadata/properties" ma:root="true" ma:fieldsID="f76e13024d4a4a91f6cc6f14092d5332" ns2:_="" ns3:_="">
    <xsd:import namespace="ba1ca93b-74b3-4e7e-bb14-cee18fb64034"/>
    <xsd:import namespace="bf9bce9a-d817-4010-a201-8a66d808eb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1ca93b-74b3-4e7e-bb14-cee18fb640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6a1c790-4b0d-4b71-b645-b537baa3a8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9bce9a-d817-4010-a201-8a66d808ebc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d571f7e-6179-4ec8-9f3c-8c13d681dcb0}" ma:internalName="TaxCatchAll" ma:showField="CatchAllData" ma:web="bf9bce9a-d817-4010-a201-8a66d808eb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F784D2-0DDE-40FA-A638-B393DC369935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bf9bce9a-d817-4010-a201-8a66d808ebcf"/>
    <ds:schemaRef ds:uri="ba1ca93b-74b3-4e7e-bb14-cee18fb64034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850D5C9-53A2-4B49-ABED-381D9EBBCB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1ca93b-74b3-4e7e-bb14-cee18fb64034"/>
    <ds:schemaRef ds:uri="bf9bce9a-d817-4010-a201-8a66d808eb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693BC01-7A3B-43B9-9D69-6E9222F644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1327</TotalTime>
  <Words>509</Words>
  <Application>Microsoft Office PowerPoint</Application>
  <PresentationFormat>Widescreen</PresentationFormat>
  <Paragraphs>77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Helvetica</vt:lpstr>
      <vt:lpstr>Myriad Pro</vt:lpstr>
      <vt:lpstr>Nunito</vt:lpstr>
      <vt:lpstr>Source Sans Pro</vt:lpstr>
      <vt:lpstr>Office Theme</vt:lpstr>
      <vt:lpstr>Theme1</vt:lpstr>
      <vt:lpstr>PowerPoint Presentation</vt:lpstr>
      <vt:lpstr>Introduction</vt:lpstr>
      <vt:lpstr>PowerPoint Presentation</vt:lpstr>
      <vt:lpstr>Energy Loss &amp; Energy use in your home</vt:lpstr>
      <vt:lpstr>Example/Est Costs - (Based on DEAP software analysis)</vt:lpstr>
      <vt:lpstr>Benefits of a Home Energy Upgrade</vt:lpstr>
      <vt:lpstr>Retrofit Principles/Fabric First Approach</vt:lpstr>
      <vt:lpstr>Homeowner journey – Where to Start</vt:lpstr>
      <vt:lpstr>Homeowner journey – Where to Start</vt:lpstr>
      <vt:lpstr>Energy Audit Report - Roadmap</vt:lpstr>
      <vt:lpstr>Energy Audit Report - Roadmap</vt:lpstr>
      <vt:lpstr>Energy Audit Report - Roadmap</vt:lpstr>
      <vt:lpstr>Heating Systems - How do we Heat our Homes? </vt:lpstr>
      <vt:lpstr>Heat Pumps</vt:lpstr>
      <vt:lpstr>What are Heat Pumps?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Yvonne Rath</dc:creator>
  <cp:lastModifiedBy>Colm O'Mahony</cp:lastModifiedBy>
  <cp:revision>52</cp:revision>
  <dcterms:created xsi:type="dcterms:W3CDTF">2022-09-21T13:30:02Z</dcterms:created>
  <dcterms:modified xsi:type="dcterms:W3CDTF">2023-05-31T16:19:02Z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0x01010065B4740EF0F29A47B0CC5FC1155005D2</vt:lpwstr>
  </property>
  <property fmtid="{D5CDD505-2E9C-101B-9397-08002B2CF9AE}" pid="3" name="MediaServiceImageTags">
    <vt:lpwstr/>
  </property>
</Properties>
</file>