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555" r:id="rId5"/>
    <p:sldId id="419" r:id="rId6"/>
    <p:sldId id="491" r:id="rId7"/>
    <p:sldId id="492" r:id="rId8"/>
    <p:sldId id="493" r:id="rId9"/>
    <p:sldId id="494" r:id="rId10"/>
    <p:sldId id="495" r:id="rId11"/>
    <p:sldId id="535" r:id="rId12"/>
    <p:sldId id="353" r:id="rId13"/>
  </p:sldIdLst>
  <p:sldSz cx="12188825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6">
          <p15:clr>
            <a:srgbClr val="A4A3A4"/>
          </p15:clr>
        </p15:guide>
        <p15:guide id="2" orient="horz" pos="430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558">
          <p15:clr>
            <a:srgbClr val="A4A3A4"/>
          </p15:clr>
        </p15:guide>
        <p15:guide id="5" pos="7277">
          <p15:clr>
            <a:srgbClr val="A4A3A4"/>
          </p15:clr>
        </p15:guide>
        <p15:guide id="6" pos="71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wan Niamh" initials="KN" lastIdx="41" clrIdx="0">
    <p:extLst>
      <p:ext uri="{19B8F6BF-5375-455C-9EA6-DF929625EA0E}">
        <p15:presenceInfo xmlns:p15="http://schemas.microsoft.com/office/powerpoint/2012/main" userId="S::niamh.kirwan@seai.ie::0b86440b-1fed-4732-8088-486552f155ee" providerId="AD"/>
      </p:ext>
    </p:extLst>
  </p:cmAuthor>
  <p:cmAuthor id="2" name="Andrews Susan" initials="AS" lastIdx="24" clrIdx="1">
    <p:extLst>
      <p:ext uri="{19B8F6BF-5375-455C-9EA6-DF929625EA0E}">
        <p15:presenceInfo xmlns:p15="http://schemas.microsoft.com/office/powerpoint/2012/main" userId="S::Susan.Andrews@seai.ie::04ae8e31-c334-464c-a8d9-caf438713ecf" providerId="AD"/>
      </p:ext>
    </p:extLst>
  </p:cmAuthor>
  <p:cmAuthor id="3" name="Barry Emer" initials="BE" lastIdx="2" clrIdx="2">
    <p:extLst>
      <p:ext uri="{19B8F6BF-5375-455C-9EA6-DF929625EA0E}">
        <p15:presenceInfo xmlns:p15="http://schemas.microsoft.com/office/powerpoint/2012/main" userId="S::Emer.Barry@seai.ie::e1d1f8b2-3d92-4ad1-8796-d24eb98e6461" providerId="AD"/>
      </p:ext>
    </p:extLst>
  </p:cmAuthor>
  <p:cmAuthor id="4" name="Buggie Ruth" initials="BR" lastIdx="6" clrIdx="3">
    <p:extLst>
      <p:ext uri="{19B8F6BF-5375-455C-9EA6-DF929625EA0E}">
        <p15:presenceInfo xmlns:p15="http://schemas.microsoft.com/office/powerpoint/2012/main" userId="S::Ruth.Buggie@seai.ie::cc16fd56-246d-447c-a760-9b709c52a8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EDC"/>
    <a:srgbClr val="E7E7E7"/>
    <a:srgbClr val="EAEAEA"/>
    <a:srgbClr val="02403F"/>
    <a:srgbClr val="00498A"/>
    <a:srgbClr val="04B496"/>
    <a:srgbClr val="EC8D1B"/>
    <a:srgbClr val="46A09B"/>
    <a:srgbClr val="FECB3B"/>
    <a:srgbClr val="056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08" autoAdjust="0"/>
  </p:normalViewPr>
  <p:slideViewPr>
    <p:cSldViewPr snapToGrid="0">
      <p:cViewPr varScale="1">
        <p:scale>
          <a:sx n="58" d="100"/>
          <a:sy n="58" d="100"/>
        </p:scale>
        <p:origin x="968" y="40"/>
      </p:cViewPr>
      <p:guideLst>
        <p:guide orient="horz" pos="3846"/>
        <p:guide orient="horz" pos="4300"/>
        <p:guide orient="horz" pos="2924"/>
        <p:guide pos="558"/>
        <p:guide pos="7277"/>
        <p:guide pos="71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penter Adeline" userId="3d2f5d8d-e540-4305-a363-ac94b4ed9549" providerId="ADAL" clId="{643BD257-C905-49AE-B828-31DA516A6354}"/>
    <pc:docChg chg="undo custSel addSld delSld">
      <pc:chgData name="Carpenter Adeline" userId="3d2f5d8d-e540-4305-a363-ac94b4ed9549" providerId="ADAL" clId="{643BD257-C905-49AE-B828-31DA516A6354}" dt="2023-05-31T15:15:58.211" v="11" actId="47"/>
      <pc:docMkLst>
        <pc:docMk/>
      </pc:docMkLst>
      <pc:sldChg chg="del">
        <pc:chgData name="Carpenter Adeline" userId="3d2f5d8d-e540-4305-a363-ac94b4ed9549" providerId="ADAL" clId="{643BD257-C905-49AE-B828-31DA516A6354}" dt="2023-05-31T15:15:38.486" v="0" actId="47"/>
        <pc:sldMkLst>
          <pc:docMk/>
          <pc:sldMk cId="3437107297" sldId="423"/>
        </pc:sldMkLst>
      </pc:sldChg>
      <pc:sldChg chg="del">
        <pc:chgData name="Carpenter Adeline" userId="3d2f5d8d-e540-4305-a363-ac94b4ed9549" providerId="ADAL" clId="{643BD257-C905-49AE-B828-31DA516A6354}" dt="2023-05-31T15:15:48.058" v="4" actId="47"/>
        <pc:sldMkLst>
          <pc:docMk/>
          <pc:sldMk cId="3521652475" sldId="424"/>
        </pc:sldMkLst>
      </pc:sldChg>
      <pc:sldChg chg="del">
        <pc:chgData name="Carpenter Adeline" userId="3d2f5d8d-e540-4305-a363-ac94b4ed9549" providerId="ADAL" clId="{643BD257-C905-49AE-B828-31DA516A6354}" dt="2023-05-31T15:15:50.319" v="6" actId="47"/>
        <pc:sldMkLst>
          <pc:docMk/>
          <pc:sldMk cId="1918751316" sldId="426"/>
        </pc:sldMkLst>
      </pc:sldChg>
      <pc:sldChg chg="del">
        <pc:chgData name="Carpenter Adeline" userId="3d2f5d8d-e540-4305-a363-ac94b4ed9549" providerId="ADAL" clId="{643BD257-C905-49AE-B828-31DA516A6354}" dt="2023-05-31T15:15:52.738" v="7" actId="47"/>
        <pc:sldMkLst>
          <pc:docMk/>
          <pc:sldMk cId="264720888" sldId="427"/>
        </pc:sldMkLst>
      </pc:sldChg>
      <pc:sldChg chg="del">
        <pc:chgData name="Carpenter Adeline" userId="3d2f5d8d-e540-4305-a363-ac94b4ed9549" providerId="ADAL" clId="{643BD257-C905-49AE-B828-31DA516A6354}" dt="2023-05-31T15:15:47.500" v="3" actId="47"/>
        <pc:sldMkLst>
          <pc:docMk/>
          <pc:sldMk cId="688281504" sldId="453"/>
        </pc:sldMkLst>
      </pc:sldChg>
      <pc:sldChg chg="del">
        <pc:chgData name="Carpenter Adeline" userId="3d2f5d8d-e540-4305-a363-ac94b4ed9549" providerId="ADAL" clId="{643BD257-C905-49AE-B828-31DA516A6354}" dt="2023-05-31T15:15:48.605" v="5" actId="47"/>
        <pc:sldMkLst>
          <pc:docMk/>
          <pc:sldMk cId="2374114839" sldId="455"/>
        </pc:sldMkLst>
      </pc:sldChg>
      <pc:sldChg chg="del">
        <pc:chgData name="Carpenter Adeline" userId="3d2f5d8d-e540-4305-a363-ac94b4ed9549" providerId="ADAL" clId="{643BD257-C905-49AE-B828-31DA516A6354}" dt="2023-05-31T15:15:45.372" v="1" actId="47"/>
        <pc:sldMkLst>
          <pc:docMk/>
          <pc:sldMk cId="770079392" sldId="487"/>
        </pc:sldMkLst>
      </pc:sldChg>
      <pc:sldChg chg="del">
        <pc:chgData name="Carpenter Adeline" userId="3d2f5d8d-e540-4305-a363-ac94b4ed9549" providerId="ADAL" clId="{643BD257-C905-49AE-B828-31DA516A6354}" dt="2023-05-31T15:15:46.547" v="2" actId="47"/>
        <pc:sldMkLst>
          <pc:docMk/>
          <pc:sldMk cId="3570455031" sldId="488"/>
        </pc:sldMkLst>
      </pc:sldChg>
      <pc:sldChg chg="del">
        <pc:chgData name="Carpenter Adeline" userId="3d2f5d8d-e540-4305-a363-ac94b4ed9549" providerId="ADAL" clId="{643BD257-C905-49AE-B828-31DA516A6354}" dt="2023-05-31T15:15:53.177" v="8" actId="47"/>
        <pc:sldMkLst>
          <pc:docMk/>
          <pc:sldMk cId="889238345" sldId="489"/>
        </pc:sldMkLst>
      </pc:sldChg>
      <pc:sldChg chg="del">
        <pc:chgData name="Carpenter Adeline" userId="3d2f5d8d-e540-4305-a363-ac94b4ed9549" providerId="ADAL" clId="{643BD257-C905-49AE-B828-31DA516A6354}" dt="2023-05-31T15:15:53.736" v="9" actId="47"/>
        <pc:sldMkLst>
          <pc:docMk/>
          <pc:sldMk cId="2678051880" sldId="490"/>
        </pc:sldMkLst>
      </pc:sldChg>
      <pc:sldChg chg="add del">
        <pc:chgData name="Carpenter Adeline" userId="3d2f5d8d-e540-4305-a363-ac94b4ed9549" providerId="ADAL" clId="{643BD257-C905-49AE-B828-31DA516A6354}" dt="2023-05-31T15:15:58.211" v="11" actId="47"/>
        <pc:sldMkLst>
          <pc:docMk/>
          <pc:sldMk cId="4277267551" sldId="49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A4612-C1B7-844A-AC99-B54EF68206B4}" type="datetimeFigureOut">
              <a:rPr lang="en-US" smtClean="0">
                <a:latin typeface="Arial"/>
              </a:rPr>
              <a:t>5/31/2023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9DCCA-79C2-1542-A5AD-8FDDCFC003BF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668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97AA5F-BF32-4543-8C36-A2A05FA01170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B81A8559-22CA-8E41-817F-7051BB5C9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51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A8559-22CA-8E41-817F-7051BB5C971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9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A8559-22CA-8E41-817F-7051BB5C971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10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A8559-22CA-8E41-817F-7051BB5C971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8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Dblue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Icons/SEAI_WhtLogo_Lrg.png" TargetMode="Externa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lgreen.jpg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lgreen.jpg" TargetMode="External"/><Relationship Id="rId7" Type="http://schemas.openxmlformats.org/officeDocument/2006/relationships/image" Target="file://localhost/Volumes/Work%20Folder/Clients/SEAI/XXXX_SEAI_PPT_Template/2%20Creative/Creative%20Support%20Files/Images/SEAI_Icons/White/SEAI_Arrow.png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lgreen.jpg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lgreen.jpg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Pink_Gradient_Back.jpg" TargetMode="External"/><Relationship Id="rId7" Type="http://schemas.openxmlformats.org/officeDocument/2006/relationships/image" Target="file://localhost/Volumes/Work%20Folder/Clients/SEAI/XXXX_SEAI_PPT_Template/2%20Creative/Creative%20Support%20Files/Images/SEAI_Icons/White/SEAI_WindTurbine.png" TargetMode="External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Pink_Gradient_Back.jpg" TargetMode="External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Pink_Gradient_Back.jpg" TargetMode="External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Gradient_Yellow.jpg" TargetMode="External"/><Relationship Id="rId7" Type="http://schemas.openxmlformats.org/officeDocument/2006/relationships/image" Target="file://localhost/Volumes/Work%20Folder/Clients/SEAI/XXXX_SEAI_PPT_Template/2%20Creative/Creative%20Support%20Files/Images/SEAI_Icons/White/SEAI_Pylon.png" TargetMode="External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Gradient_Yellow.jpg" TargetMode="External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Gradient_Yellow.jpg" TargetMode="External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White_Lines_2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Icons/SEAI_LogoPos_Lrg.png" TargetMode="Externa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Volumes/Work%20Folder/Clients/SEAI/XXXX_SEAI_PPT_Template/2%20Creative/Creative%20Support%20Files/Images/SEAI_Wht.png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6" Type="http://schemas.openxmlformats.org/officeDocument/2006/relationships/image" Target="file://localhost/Volumes/Work%20Folder/Clients/SEAI/XXXX_SEAI_PPT_Template/2%20Creative/Creative%20Support%20Files/Images/SEAI_Icons/White/SEAI_Services.png" TargetMode="External"/><Relationship Id="rId5" Type="http://schemas.openxmlformats.org/officeDocument/2006/relationships/image" Target="../media/image21.png"/><Relationship Id="rId4" Type="http://schemas.openxmlformats.org/officeDocument/2006/relationships/image" Target="file://localhost/Volumes/Work%20Folder/Clients/SEAI/XXXX_SEAI_PPT_Template/2%20Creative/Creative%20Support%20Files/Images/SEAI_Wht.png" TargetMode="Externa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Volumes/Work%20Folder/Clients/SEAI/XXXX_SEAI_PPT_Template/2%20Creative/Creative%20Support%20Files/Images/SEAI_Wht.png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White_Lines_2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col.png" TargetMode="Externa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Dblue.jpg" TargetMode="External"/><Relationship Id="rId7" Type="http://schemas.openxmlformats.org/officeDocument/2006/relationships/image" Target="file://localhost/Volumes/Work%20Folder/Clients/SEAI/XXXX_SEAI_PPT_Template/2%20Creative/Creative%20Support%20Files/Images/SEAI_Icons/White/SEAI_Industry.pn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GreyLines3.png" TargetMode="External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Dblue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Dblue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White_Lines_2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Green_Gradient.jpg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nes_Gradient_Dblue.jpg" descr="/Volumes/Work Folder/Clients/SEAI/XXXX_SEAI_PPT_Template/2 Creative/Creative Support Files/Images/Lines_Gradient_Dblu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" y="0"/>
            <a:ext cx="12195305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9826750" y="6075666"/>
            <a:ext cx="141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www.seai.ie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SEAI_WhtLogo_Lrg.png" descr="/Volumes/Work Folder/Clients/SEAI/XXXX_SEAI_PPT_Template/2 Creative/Creative Support Files/Images/Icons/SEAI_WhtLogo_Lrg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013" y="2279123"/>
            <a:ext cx="5814817" cy="150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3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ines_Gradient_lgreen.jpg" descr="/Volumes/Work Folder/Clients/SEAI/XXXX_SEAI_PPT_Template/2 Creative/Creative Support Files/Images/Lines_Gradient_lgreen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952604"/>
          </a:xfrm>
          <a:prstGeom prst="rect">
            <a:avLst/>
          </a:prstGeom>
        </p:spPr>
      </p:pic>
      <p:pic>
        <p:nvPicPr>
          <p:cNvPr id="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pic>
        <p:nvPicPr>
          <p:cNvPr id="8" name="Picture 7" descr="SEAI_Community_Icon_White_RGB_LoRes.png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861"/>
          <a:stretch/>
        </p:blipFill>
        <p:spPr>
          <a:xfrm>
            <a:off x="7871285" y="2585742"/>
            <a:ext cx="3517116" cy="330220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91534" y="1936980"/>
            <a:ext cx="7491934" cy="2791898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1535" y="5427378"/>
            <a:ext cx="7491934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9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ines_Gradient_lgreen.jpg" descr="/Volumes/Work Folder/Clients/SEAI/XXXX_SEAI_PPT_Template/2 Creative/Creative Support Files/Images/Lines_Gradient_lgreen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95260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1534" y="1936980"/>
            <a:ext cx="7491934" cy="2791898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1535" y="5427378"/>
            <a:ext cx="7491934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pic>
        <p:nvPicPr>
          <p:cNvPr id="8" name="SEAI_Arrow.png" descr="/Volumes/Work Folder/Clients/SEAI/XXXX_SEAI_PPT_Template/2 Creative/Creative Support Files/Images/SEAI_Icons/White/SEAI_Arrow.png"/>
          <p:cNvPicPr>
            <a:picLocks noChangeAspect="1"/>
          </p:cNvPicPr>
          <p:nvPr userDrawn="1"/>
        </p:nvPicPr>
        <p:blipFill>
          <a:blip r:embed="rId6" r:link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423" y="3379180"/>
            <a:ext cx="4343344" cy="233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3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ines_Gradient_lgreen.jpg" descr="/Volumes/Work Folder/Clients/SEAI/XXXX_SEAI_PPT_Template/2 Creative/Creative Support Files/Images/Lines_Gradient_lgreen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0" y="-44548"/>
            <a:ext cx="12345022" cy="70417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1534" y="1936980"/>
            <a:ext cx="7491934" cy="2791898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1535" y="5427378"/>
            <a:ext cx="7491934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pic>
        <p:nvPicPr>
          <p:cNvPr id="2" name="Picture 1" descr="SEAI_Public Sector_Icon_1col_Print-12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9825" y="287401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1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 4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ines_Gradient_lgreen.jpg" descr="/Volumes/Work Folder/Clients/SEAI/XXXX_SEAI_PPT_Template/2 Creative/Creative Support Files/Images/Lines_Gradient_lgreen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95260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1534" y="1936980"/>
            <a:ext cx="7491934" cy="2791898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1535" y="5427378"/>
            <a:ext cx="7491934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340925" y="1910080"/>
            <a:ext cx="3058581" cy="373919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to 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83042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nk_Gradient_Back.jpg" descr="/Volumes/Work Folder/Clients/SEAI/XXXX_SEAI_PPT_Template/2 Creative/Creative Support Files/Images/Pink_Gradient_Back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92000" y="1936800"/>
            <a:ext cx="7568906" cy="2779070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11852" y="5427378"/>
            <a:ext cx="7568907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pic>
        <p:nvPicPr>
          <p:cNvPr id="21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pic>
        <p:nvPicPr>
          <p:cNvPr id="8" name="SEAI_WindTurbine.png" descr="/Volumes/Work Folder/Clients/SEAI/XXXX_SEAI_PPT_Template/2 Creative/Creative Support Files/Images/SEAI_Icons/White/SEAI_WindTurbine.png"/>
          <p:cNvPicPr>
            <a:picLocks noChangeAspect="1"/>
          </p:cNvPicPr>
          <p:nvPr userDrawn="1"/>
        </p:nvPicPr>
        <p:blipFill>
          <a:blip r:embed="rId6" r:link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826" y="1981741"/>
            <a:ext cx="2019898" cy="372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1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nk_Gradient_Back.jpg" descr="/Volumes/Work Folder/Clients/SEAI/XXXX_SEAI_PPT_Template/2 Creative/Creative Support Files/Images/Pink_Gradient_Back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92000" y="1936800"/>
            <a:ext cx="7568906" cy="2779070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11852" y="5427378"/>
            <a:ext cx="7568907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pic>
        <p:nvPicPr>
          <p:cNvPr id="21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pic>
        <p:nvPicPr>
          <p:cNvPr id="2" name="Picture 1" descr="SEAI_Renewable Energy_Icon_White_RGB_LoRes-22-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519" y="3137937"/>
            <a:ext cx="2975732" cy="51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5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urple 3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nk_Gradient_Back.jpg" descr="/Volumes/Work Folder/Clients/SEAI/XXXX_SEAI_PPT_Template/2 Creative/Creative Support Files/Images/Pink_Gradient_Back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92000" y="1936800"/>
            <a:ext cx="7568906" cy="2779070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11852" y="5427378"/>
            <a:ext cx="7568907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pic>
        <p:nvPicPr>
          <p:cNvPr id="21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523288" y="1939925"/>
            <a:ext cx="2835275" cy="404495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53136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ran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dient_Yellow.jpg" descr="/Volumes/Work Folder/Clients/SEAI/XXXX_SEAI_PPT_Template/2 Creative/Creative Support Files/Images/Gradient_Yellow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7082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92000" y="1936800"/>
            <a:ext cx="7543249" cy="2817553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11857" y="5427378"/>
            <a:ext cx="7543249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pic>
        <p:nvPicPr>
          <p:cNvPr id="8" name="SEAI_Pylon.png" descr="/Volumes/Work Folder/Clients/SEAI/XXXX_SEAI_PPT_Template/2 Creative/Creative Support Files/Images/SEAI_Icons/White/SEAI_Pylon.png"/>
          <p:cNvPicPr>
            <a:picLocks noChangeAspect="1"/>
          </p:cNvPicPr>
          <p:nvPr userDrawn="1"/>
        </p:nvPicPr>
        <p:blipFill>
          <a:blip r:embed="rId6" r:link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924" y="2437145"/>
            <a:ext cx="2152598" cy="32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9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ran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dient_Yellow.jpg" descr="/Volumes/Work Folder/Clients/SEAI/XXXX_SEAI_PPT_Template/2 Creative/Creative Support Files/Images/Gradient_Yellow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7082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92000" y="1936800"/>
            <a:ext cx="7543249" cy="2817553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11857" y="5427378"/>
            <a:ext cx="7543249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pic>
        <p:nvPicPr>
          <p:cNvPr id="4" name="Picture 3" descr="SEAI_Research_Icon_White_RGB_LoRes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266" y="1910080"/>
            <a:ext cx="2091048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0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range 3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dient_Yellow.jpg" descr="/Volumes/Work Folder/Clients/SEAI/XXXX_SEAI_PPT_Template/2 Creative/Creative Support Files/Images/Gradient_Yellow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7082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92000" y="1936800"/>
            <a:ext cx="7543249" cy="2817553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11857" y="5427378"/>
            <a:ext cx="7543249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443279" y="1879600"/>
            <a:ext cx="2965450" cy="4084638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47743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10800000">
            <a:off x="-1" y="-1"/>
            <a:ext cx="12188825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latin typeface="Arial"/>
            </a:endParaRPr>
          </a:p>
        </p:txBody>
      </p:sp>
      <p:pic>
        <p:nvPicPr>
          <p:cNvPr id="7" name="White_Lines_2.png" descr="/Volumes/Work Folder/Clients/SEAI/XXXX_SEAI_PPT_Template/2 Creative/Creative Support Files/Images/White_Lines_2.png"/>
          <p:cNvPicPr>
            <a:picLocks noChangeAspect="1"/>
          </p:cNvPicPr>
          <p:nvPr userDrawn="1"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1" r="3377"/>
          <a:stretch>
            <a:fillRect/>
          </a:stretch>
        </p:blipFill>
        <p:spPr>
          <a:xfrm>
            <a:off x="0" y="-54042"/>
            <a:ext cx="11289218" cy="5940709"/>
          </a:xfrm>
          <a:prstGeom prst="rect">
            <a:avLst/>
          </a:prstGeom>
        </p:spPr>
      </p:pic>
      <p:pic>
        <p:nvPicPr>
          <p:cNvPr id="5" name="SEAI_LogoPos_Lrg.png" descr="/Volumes/Work Folder/Clients/SEAI/XXXX_SEAI_PPT_Template/2 Creative/Creative Support Files/Images/Icons/SEAI_LogoPos_Lrg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078203"/>
            <a:ext cx="6692900" cy="177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9826750" y="6075666"/>
            <a:ext cx="141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>
                <a:solidFill>
                  <a:srgbClr val="1D2958"/>
                </a:solidFill>
              </a:rPr>
              <a:t>www.seai.ie</a:t>
            </a:r>
            <a:endParaRPr lang="en-US">
              <a:solidFill>
                <a:srgbClr val="1D29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3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_orange_no_lines_Gradien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0000" cy="6886793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92000" y="1936800"/>
            <a:ext cx="7620222" cy="2817553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01694" y="5427378"/>
            <a:ext cx="7620222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ed_Gradient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91535" y="1936800"/>
            <a:ext cx="7620222" cy="2817553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791535" y="5427378"/>
            <a:ext cx="7620222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pic>
        <p:nvPicPr>
          <p:cNvPr id="8" name="SEAI_Services.png" descr="/Volumes/Work Folder/Clients/SEAI/XXXX_SEAI_PPT_Template/2 Creative/Creative Support Files/Images/SEAI_Icons/White/SEAI_Services.png"/>
          <p:cNvPicPr>
            <a:picLocks noChangeAspect="1"/>
          </p:cNvPicPr>
          <p:nvPr userDrawn="1"/>
        </p:nvPicPr>
        <p:blipFill>
          <a:blip r:embed="rId5" r:link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5893" y="2526805"/>
            <a:ext cx="2563192" cy="318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91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Red 3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ed_Gradient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91535" y="1936800"/>
            <a:ext cx="7620222" cy="2817553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791535" y="5427378"/>
            <a:ext cx="7620222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625390" y="1909763"/>
            <a:ext cx="2691897" cy="39624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585032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-1" y="-1"/>
            <a:ext cx="12188825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  <a:latin typeface="Arial"/>
            </a:endParaRPr>
          </a:p>
        </p:txBody>
      </p:sp>
      <p:pic>
        <p:nvPicPr>
          <p:cNvPr id="15" name="White_Lines_2.png" descr="/Volumes/Work Folder/Clients/SEAI/XXXX_SEAI_PPT_Template/2 Creative/Creative Support Files/Images/White_Lines_2.png"/>
          <p:cNvPicPr>
            <a:picLocks noChangeAspect="1"/>
          </p:cNvPicPr>
          <p:nvPr userDrawn="1"/>
        </p:nvPicPr>
        <p:blipFill rotWithShape="1">
          <a:blip r:embed="rId2" r:link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1" r="3377"/>
          <a:stretch>
            <a:fillRect/>
          </a:stretch>
        </p:blipFill>
        <p:spPr>
          <a:xfrm>
            <a:off x="680685" y="301558"/>
            <a:ext cx="11289218" cy="594070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98020" y="1607731"/>
            <a:ext cx="8179941" cy="3548469"/>
          </a:xfrm>
        </p:spPr>
        <p:txBody>
          <a:bodyPr anchor="t">
            <a:normAutofit/>
          </a:bodyPr>
          <a:lstStyle>
            <a:lvl1pPr>
              <a:defRPr sz="4800" b="1" i="0">
                <a:solidFill>
                  <a:srgbClr val="14346F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>
                <a:latin typeface="Gotham Book" panose="02000604040000020004" pitchFamily="2" charset="0"/>
              </a:rPr>
              <a:t>www.seai.ie</a:t>
            </a:r>
          </a:p>
          <a:p>
            <a:endParaRPr lang="en-US">
              <a:latin typeface="Arial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798019" y="5156200"/>
            <a:ext cx="8179941" cy="909922"/>
          </a:xfrm>
        </p:spPr>
        <p:txBody>
          <a:bodyPr/>
          <a:lstStyle>
            <a:lvl1pPr marL="0" indent="0" algn="l">
              <a:buNone/>
              <a:defRPr>
                <a:solidFill>
                  <a:srgbClr val="00AC7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pic>
        <p:nvPicPr>
          <p:cNvPr id="10" name="SEAI_col.png" descr="/Volumes/Work Folder/Clients/SEAI/XXXX_SEAI_PPT_Template/2 Creative/Creative Support Files/Images/SEAI_col.png"/>
          <p:cNvPicPr>
            <a:picLocks noChangeAspect="1"/>
          </p:cNvPicPr>
          <p:nvPr userDrawn="1"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8515" y="6126164"/>
            <a:ext cx="1790699" cy="466258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936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610" y="1536701"/>
            <a:ext cx="5036636" cy="4356186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99610" y="452477"/>
            <a:ext cx="10389606" cy="701601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52580" y="1536701"/>
            <a:ext cx="5036636" cy="4356185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Arial"/>
                <a:cs typeface="Arial"/>
              </a:defRPr>
            </a:lvl1pPr>
          </a:lstStyle>
          <a:p>
            <a:r>
              <a:rPr lang="en-IE"/>
              <a:t>www.seai.ie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17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ta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5"/>
          </p:nvPr>
        </p:nvSpPr>
        <p:spPr>
          <a:xfrm>
            <a:off x="6245612" y="1536701"/>
            <a:ext cx="5036636" cy="4356186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610" y="1536701"/>
            <a:ext cx="5036636" cy="4356186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99610" y="452477"/>
            <a:ext cx="10389606" cy="701601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Arial"/>
                <a:cs typeface="Arial"/>
              </a:defRPr>
            </a:lvl1pPr>
          </a:lstStyle>
          <a:p>
            <a:r>
              <a:rPr lang="en-IE"/>
              <a:t>www.seai.ie</a:t>
            </a:r>
          </a:p>
          <a:p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6520362" y="1848456"/>
            <a:ext cx="4286430" cy="4044430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4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772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5"/>
          </p:nvPr>
        </p:nvSpPr>
        <p:spPr>
          <a:xfrm>
            <a:off x="899609" y="460963"/>
            <a:ext cx="10389607" cy="306681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610" y="4020802"/>
            <a:ext cx="326490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8"/>
          </p:nvPr>
        </p:nvSpPr>
        <p:spPr>
          <a:xfrm>
            <a:off x="4470241" y="4023277"/>
            <a:ext cx="326490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9"/>
          </p:nvPr>
        </p:nvSpPr>
        <p:spPr>
          <a:xfrm>
            <a:off x="8034100" y="4023280"/>
            <a:ext cx="326490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99610" y="3730505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470241" y="3730505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2"/>
          </p:nvPr>
        </p:nvSpPr>
        <p:spPr>
          <a:xfrm>
            <a:off x="8024311" y="3744279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Arial"/>
                <a:cs typeface="Arial"/>
              </a:defRPr>
            </a:lvl1pPr>
          </a:lstStyle>
          <a:p>
            <a:r>
              <a:rPr lang="en-IE"/>
              <a:t>www.seai.ie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07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three column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5"/>
          </p:nvPr>
        </p:nvSpPr>
        <p:spPr>
          <a:xfrm>
            <a:off x="899609" y="1281445"/>
            <a:ext cx="10389607" cy="250619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610" y="4311096"/>
            <a:ext cx="3264905" cy="16538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8"/>
          </p:nvPr>
        </p:nvSpPr>
        <p:spPr>
          <a:xfrm>
            <a:off x="4470241" y="4313571"/>
            <a:ext cx="3264905" cy="165138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9"/>
          </p:nvPr>
        </p:nvSpPr>
        <p:spPr>
          <a:xfrm>
            <a:off x="8034100" y="4313574"/>
            <a:ext cx="3264905" cy="165138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99610" y="4020799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470241" y="4020799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2"/>
          </p:nvPr>
        </p:nvSpPr>
        <p:spPr>
          <a:xfrm>
            <a:off x="8024311" y="4034573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Arial"/>
                <a:cs typeface="Arial"/>
              </a:defRPr>
            </a:lvl1pPr>
          </a:lstStyle>
          <a:p>
            <a:r>
              <a:rPr lang="en-IE"/>
              <a:t>www.seai.ie</a:t>
            </a:r>
          </a:p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99610" y="520403"/>
            <a:ext cx="10389605" cy="661739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44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5"/>
          </p:nvPr>
        </p:nvSpPr>
        <p:spPr>
          <a:xfrm>
            <a:off x="899609" y="460963"/>
            <a:ext cx="10389607" cy="306681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610" y="4020802"/>
            <a:ext cx="5036636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99610" y="3730505"/>
            <a:ext cx="5036636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1"/>
          </p:nvPr>
        </p:nvSpPr>
        <p:spPr>
          <a:xfrm>
            <a:off x="6252580" y="4018448"/>
            <a:ext cx="5036636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252580" y="3728151"/>
            <a:ext cx="5036636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Arial"/>
                <a:cs typeface="Arial"/>
              </a:defRPr>
            </a:lvl1pPr>
          </a:lstStyle>
          <a:p>
            <a:r>
              <a:rPr lang="en-IE"/>
              <a:t>www.seai.ie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62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4484495" y="2037226"/>
            <a:ext cx="3264905" cy="157863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>
            <a:off x="8034100" y="2037226"/>
            <a:ext cx="3264905" cy="157863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610" y="4020802"/>
            <a:ext cx="326490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8"/>
          </p:nvPr>
        </p:nvSpPr>
        <p:spPr>
          <a:xfrm>
            <a:off x="4470241" y="4023277"/>
            <a:ext cx="326490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9"/>
          </p:nvPr>
        </p:nvSpPr>
        <p:spPr>
          <a:xfrm>
            <a:off x="8034100" y="4023280"/>
            <a:ext cx="326490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0"/>
          </p:nvPr>
        </p:nvSpPr>
        <p:spPr>
          <a:xfrm>
            <a:off x="899610" y="3730505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1"/>
          </p:nvPr>
        </p:nvSpPr>
        <p:spPr>
          <a:xfrm>
            <a:off x="4470241" y="3730505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2"/>
          </p:nvPr>
        </p:nvSpPr>
        <p:spPr>
          <a:xfrm>
            <a:off x="8024311" y="3744279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23"/>
          </p:nvPr>
        </p:nvSpPr>
        <p:spPr>
          <a:xfrm>
            <a:off x="899610" y="2037226"/>
            <a:ext cx="3264905" cy="157863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>
                <a:latin typeface="Gotham Book" panose="02000604040000020004" pitchFamily="2" charset="0"/>
              </a:rPr>
              <a:t>www.seai.ie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067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nes_Gradient_Dblue.jpg" descr="/Volumes/Work Folder/Clients/SEAI/XXXX_SEAI_PPT_Template/2 Creative/Creative Support Files/Images/Lines_Gradient_Dblu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80" y="0"/>
            <a:ext cx="12195305" cy="6858000"/>
          </a:xfrm>
          <a:prstGeom prst="rect">
            <a:avLst/>
          </a:prstGeom>
        </p:spPr>
      </p:pic>
      <p:pic>
        <p:nvPicPr>
          <p:cNvPr id="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801698" y="5389564"/>
            <a:ext cx="6796591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01700" y="1607731"/>
            <a:ext cx="6796589" cy="3121147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" name="SEAI_Industry.png" descr="/Volumes/Work Folder/Clients/SEAI/XXXX_SEAI_PPT_Template/2 Creative/Creative Support Files/Images/SEAI_Icons/White/SEAI_Industry.png"/>
          <p:cNvPicPr>
            <a:picLocks noChangeAspect="1"/>
          </p:cNvPicPr>
          <p:nvPr userDrawn="1"/>
        </p:nvPicPr>
        <p:blipFill>
          <a:blip r:embed="rId6" r:link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800" y="2837631"/>
            <a:ext cx="3205690" cy="28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8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4484495" y="1204483"/>
            <a:ext cx="3264905" cy="241137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>
            <a:off x="8034100" y="1204483"/>
            <a:ext cx="3264905" cy="241137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610" y="4020802"/>
            <a:ext cx="326490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8"/>
          </p:nvPr>
        </p:nvSpPr>
        <p:spPr>
          <a:xfrm>
            <a:off x="4470241" y="4023277"/>
            <a:ext cx="326490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9"/>
          </p:nvPr>
        </p:nvSpPr>
        <p:spPr>
          <a:xfrm>
            <a:off x="8034100" y="4023280"/>
            <a:ext cx="326490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0"/>
          </p:nvPr>
        </p:nvSpPr>
        <p:spPr>
          <a:xfrm>
            <a:off x="899610" y="3730505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1"/>
          </p:nvPr>
        </p:nvSpPr>
        <p:spPr>
          <a:xfrm>
            <a:off x="4470241" y="3730505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2"/>
          </p:nvPr>
        </p:nvSpPr>
        <p:spPr>
          <a:xfrm>
            <a:off x="8024311" y="3744279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23"/>
          </p:nvPr>
        </p:nvSpPr>
        <p:spPr>
          <a:xfrm>
            <a:off x="899610" y="1204483"/>
            <a:ext cx="3264905" cy="241137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>
                <a:latin typeface="Gotham Book" panose="02000604040000020004" pitchFamily="2" charset="0"/>
              </a:rPr>
              <a:t>www.seai.ie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7428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9610" y="440957"/>
            <a:ext cx="10389605" cy="51188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0"/>
          </p:nvPr>
        </p:nvSpPr>
        <p:spPr>
          <a:xfrm>
            <a:off x="899610" y="5728905"/>
            <a:ext cx="5008405" cy="598939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>
                <a:latin typeface="Gotham Book" panose="02000604040000020004" pitchFamily="2" charset="0"/>
              </a:rPr>
              <a:t>www.seai.ie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2340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26143" y="1417529"/>
            <a:ext cx="5271187" cy="373867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>
                <a:latin typeface="Gotham Book" panose="02000604040000020004" pitchFamily="2" charset="0"/>
              </a:rPr>
              <a:t>www.seai.ie</a:t>
            </a:r>
          </a:p>
          <a:p>
            <a:endParaRPr lang="en-US">
              <a:latin typeface="Arial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26143" y="5156200"/>
            <a:ext cx="5271186" cy="909922"/>
          </a:xfrm>
        </p:spPr>
        <p:txBody>
          <a:bodyPr/>
          <a:lstStyle>
            <a:lvl1pPr marL="0" indent="0" algn="l">
              <a:buNone/>
              <a:defRPr>
                <a:solidFill>
                  <a:srgbClr val="00AC7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pic>
        <p:nvPicPr>
          <p:cNvPr id="8" name="GreyLines3.png" descr="/Volumes/Work Folder/Clients/SEAI/XXXX_SEAI_PPT_Template/2 Creative/Creative Support Files/Images/GreyLines3.png"/>
          <p:cNvPicPr>
            <a:picLocks noChangeAspect="1"/>
          </p:cNvPicPr>
          <p:nvPr userDrawn="1"/>
        </p:nvPicPr>
        <p:blipFill rotWithShape="1">
          <a:blip r:embed="rId2" r:link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0096" y="14713"/>
            <a:ext cx="6196240" cy="629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7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nes_Gradient_Dblue.jpg" descr="/Volumes/Work Folder/Clients/SEAI/XXXX_SEAI_PPT_Template/2 Creative/Creative Support Files/Images/Lines_Gradient_Dblu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581" y="0"/>
            <a:ext cx="12322952" cy="6931660"/>
          </a:xfrm>
          <a:prstGeom prst="rect">
            <a:avLst/>
          </a:prstGeom>
        </p:spPr>
      </p:pic>
      <p:pic>
        <p:nvPicPr>
          <p:cNvPr id="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03288" y="1607731"/>
            <a:ext cx="6796589" cy="3121147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81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nes_Gradient_Dblue.jpg" descr="/Volumes/Work Folder/Clients/SEAI/XXXX_SEAI_PPT_Template/2 Creative/Creative Support Files/Images/Lines_Gradient_Dblu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80" y="0"/>
            <a:ext cx="12195305" cy="6858000"/>
          </a:xfrm>
          <a:prstGeom prst="rect">
            <a:avLst/>
          </a:prstGeom>
        </p:spPr>
      </p:pic>
      <p:pic>
        <p:nvPicPr>
          <p:cNvPr id="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801698" y="5389564"/>
            <a:ext cx="6796591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01700" y="1607731"/>
            <a:ext cx="6796589" cy="3121147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137524" y="1564641"/>
            <a:ext cx="3200400" cy="4145598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31317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899608" y="1291145"/>
            <a:ext cx="10389608" cy="4500954"/>
          </a:xfrm>
          <a:prstGeom prst="rect">
            <a:avLst/>
          </a:prstGeom>
          <a:solidFill>
            <a:schemeClr val="tx1">
              <a:lumMod val="20000"/>
              <a:lumOff val="80000"/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pic>
        <p:nvPicPr>
          <p:cNvPr id="8" name="White_Lines_2.png" descr="/Volumes/Work Folder/Clients/SEAI/XXXX_SEAI_PPT_Template/2 Creative/Creative Support Files/Images/White_Lines_2.png"/>
          <p:cNvPicPr>
            <a:picLocks noChangeAspect="1"/>
          </p:cNvPicPr>
          <p:nvPr userDrawn="1"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83" t="11923" r="4830" b="7836"/>
          <a:stretch>
            <a:fillRect/>
          </a:stretch>
        </p:blipFill>
        <p:spPr>
          <a:xfrm>
            <a:off x="899608" y="1291144"/>
            <a:ext cx="10389608" cy="4500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610" y="489103"/>
            <a:ext cx="10389606" cy="701601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610" y="1498601"/>
            <a:ext cx="8193590" cy="4592288"/>
          </a:xfrm>
        </p:spPr>
        <p:txBody>
          <a:bodyPr/>
          <a:lstStyle>
            <a:lvl1pPr>
              <a:defRPr>
                <a:ln>
                  <a:noFill/>
                </a:ln>
              </a:defRPr>
            </a:lvl1pPr>
            <a:lvl2pPr>
              <a:defRPr>
                <a:ln>
                  <a:noFill/>
                </a:ln>
              </a:defRPr>
            </a:lvl2pPr>
            <a:lvl3pPr>
              <a:defRPr>
                <a:ln>
                  <a:noFill/>
                </a:ln>
              </a:defRPr>
            </a:lvl3pPr>
            <a:lvl4pPr>
              <a:defRPr>
                <a:ln>
                  <a:noFill/>
                </a:ln>
              </a:defRPr>
            </a:lvl4pPr>
            <a:lvl5pPr>
              <a:defRPr>
                <a:ln>
                  <a:noFill/>
                </a:ln>
              </a:defRPr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>
                <a:latin typeface="Gotham Book" panose="02000604040000020004" pitchFamily="2" charset="0"/>
              </a:rPr>
              <a:t>www.seai.ie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275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610" y="489103"/>
            <a:ext cx="10389606" cy="701601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610" y="1498601"/>
            <a:ext cx="8193590" cy="4592288"/>
          </a:xfrm>
        </p:spPr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>
                <a:latin typeface="Gotham Book" panose="02000604040000020004" pitchFamily="2" charset="0"/>
              </a:rPr>
              <a:t>www.seai.ie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17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612" y="1296725"/>
            <a:ext cx="10389606" cy="4500955"/>
          </a:xfrm>
        </p:spPr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610" y="489103"/>
            <a:ext cx="10389606" cy="701601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>
                <a:latin typeface="Gotham Book" panose="02000604040000020004" pitchFamily="2" charset="0"/>
              </a:rPr>
              <a:t>www.seai.ie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487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894033" y="1330960"/>
            <a:ext cx="10423255" cy="47142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insert image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>
                <a:latin typeface="Gotham Book" panose="02000604040000020004" pitchFamily="2" charset="0"/>
              </a:rPr>
              <a:t>www.seai.ie</a:t>
            </a:r>
          </a:p>
          <a:p>
            <a:endParaRPr lang="en-US">
              <a:latin typeface="Arial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99610" y="489103"/>
            <a:ext cx="10389606" cy="701601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6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een_Gradient.jpg" descr="/Volumes/Work Folder/Clients/SEAI/XXXX_SEAI_PPT_Template/2 Creative/Creative Support Files/Images/Green_Gradient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2000" y="1936800"/>
            <a:ext cx="7710022" cy="2843208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01691" y="5427378"/>
            <a:ext cx="7710023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7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file://localhost/Volumes/Work%20Folder/Clients/SEAI/XXXX_SEAI_PPT_Template/2%20Creative/Creative%20Support%20Files/Images/SEAI_col.png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AI_col.png" descr="/Volumes/Work Folder/Clients/SEAI/XXXX_SEAI_PPT_Template/2 Creative/Creative Support Files/Images/SEAI_col.png"/>
          <p:cNvPicPr>
            <a:picLocks noChangeAspect="1"/>
          </p:cNvPicPr>
          <p:nvPr userDrawn="1"/>
        </p:nvPicPr>
        <p:blipFill>
          <a:blip r:embed="rId35" r:link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9507" y="6115668"/>
            <a:ext cx="1790699" cy="4662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610" y="520403"/>
            <a:ext cx="10389605" cy="661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610" y="1485900"/>
            <a:ext cx="10389605" cy="4640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IE"/>
              <a:t>www.seai.ie</a:t>
            </a:r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15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81" r:id="rId3"/>
    <p:sldLayoutId id="2147483705" r:id="rId4"/>
    <p:sldLayoutId id="2147483650" r:id="rId5"/>
    <p:sldLayoutId id="2147483700" r:id="rId6"/>
    <p:sldLayoutId id="2147483689" r:id="rId7"/>
    <p:sldLayoutId id="2147483696" r:id="rId8"/>
    <p:sldLayoutId id="2147483744" r:id="rId9"/>
    <p:sldLayoutId id="2147483702" r:id="rId10"/>
    <p:sldLayoutId id="2147483676" r:id="rId11"/>
    <p:sldLayoutId id="2147483706" r:id="rId12"/>
    <p:sldLayoutId id="2147483701" r:id="rId13"/>
    <p:sldLayoutId id="2147483686" r:id="rId14"/>
    <p:sldLayoutId id="2147483707" r:id="rId15"/>
    <p:sldLayoutId id="2147483703" r:id="rId16"/>
    <p:sldLayoutId id="2147483680" r:id="rId17"/>
    <p:sldLayoutId id="2147483708" r:id="rId18"/>
    <p:sldLayoutId id="2147483704" r:id="rId19"/>
    <p:sldLayoutId id="2147483684" r:id="rId20"/>
    <p:sldLayoutId id="2147483699" r:id="rId21"/>
    <p:sldLayoutId id="2147483709" r:id="rId22"/>
    <p:sldLayoutId id="2147483666" r:id="rId23"/>
    <p:sldLayoutId id="2147483687" r:id="rId24"/>
    <p:sldLayoutId id="2147483697" r:id="rId25"/>
    <p:sldLayoutId id="2147483649" r:id="rId26"/>
    <p:sldLayoutId id="2147483698" r:id="rId27"/>
    <p:sldLayoutId id="2147483664" r:id="rId28"/>
    <p:sldLayoutId id="2147483652" r:id="rId29"/>
    <p:sldLayoutId id="2147483667" r:id="rId30"/>
    <p:sldLayoutId id="2147483657" r:id="rId31"/>
    <p:sldLayoutId id="2147483688" r:id="rId32"/>
    <p:sldLayoutId id="2147483695" r:id="rId3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00AC75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10000"/>
        </a:lnSpc>
        <a:spcBef>
          <a:spcPct val="20000"/>
        </a:spcBef>
        <a:buClr>
          <a:srgbClr val="009C75"/>
        </a:buClr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9C75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file://localhost/Volumes/Work%20Folder/Clients/SEAI/XXXX_SEAI_PPT_Template/2%20Creative/Creative%20Support%20Files/Images/SEAI_Wht.png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i.ie/" TargetMode="External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492C1E-E3BB-4B28-A15D-27D83E5B3E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75" y="5182047"/>
            <a:ext cx="3128970" cy="1267990"/>
          </a:xfrm>
          <a:prstGeom prst="rect">
            <a:avLst/>
          </a:prstGeom>
        </p:spPr>
      </p:pic>
      <p:pic>
        <p:nvPicPr>
          <p:cNvPr id="6" name="Picture 5" descr="SEAI_Home_Icon_White_RGB_LoRes.png">
            <a:extLst>
              <a:ext uri="{FF2B5EF4-FFF2-40B4-BE49-F238E27FC236}">
                <a16:creationId xmlns:a16="http://schemas.microsoft.com/office/drawing/2014/main" id="{51150057-76DE-412A-A3EF-EBF1917CF1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143" b="48919"/>
          <a:stretch/>
        </p:blipFill>
        <p:spPr>
          <a:xfrm>
            <a:off x="8137524" y="2301662"/>
            <a:ext cx="3200400" cy="2671556"/>
          </a:xfrm>
          <a:prstGeom prst="rect">
            <a:avLst/>
          </a:prstGeom>
          <a:noFill/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BDF62C92-B237-4FCD-B734-651D63702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00" y="1296141"/>
            <a:ext cx="7335824" cy="2460900"/>
          </a:xfrm>
        </p:spPr>
        <p:txBody>
          <a:bodyPr anchor="t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Your Use </a:t>
            </a:r>
            <a:br>
              <a:rPr lang="en-US" b="1" dirty="0"/>
            </a:br>
            <a:r>
              <a:rPr lang="en-US" dirty="0"/>
              <a:t>and make your home more energy efficient</a:t>
            </a:r>
          </a:p>
        </p:txBody>
      </p:sp>
    </p:spTree>
    <p:extLst>
      <p:ext uri="{BB962C8B-B14F-4D97-AF65-F5344CB8AC3E}">
        <p14:creationId xmlns:p14="http://schemas.microsoft.com/office/powerpoint/2010/main" val="1865857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8C696F-19DE-A442-BB97-E7B1E144C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8BC9AB86-4BFB-D743-98E6-839C5248D4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537CE176-DD9D-9949-BBAA-F23E375E89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0D2666-0596-134D-8218-47EEFF66C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610" y="489103"/>
            <a:ext cx="10598970" cy="10094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We work with Government, homeowners, business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and communities to create a cleaner energy future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8FD091-EC13-F043-B8DE-B415F766E0B3}"/>
              </a:ext>
            </a:extLst>
          </p:cNvPr>
          <p:cNvCxnSpPr/>
          <p:nvPr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SEAI_Wht.png" descr="/Volumes/Work Folder/Clients/SEAI/XXXX_SEAI_PPT_Template/2 Creative/Creative Support Files/Images/SEAI_Wht.png">
            <a:extLst>
              <a:ext uri="{FF2B5EF4-FFF2-40B4-BE49-F238E27FC236}">
                <a16:creationId xmlns:a16="http://schemas.microsoft.com/office/drawing/2014/main" id="{0459C3BD-5AA7-854E-A3DC-63E2E17883C9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EF9B8BD-F4AB-CA40-87EE-D0EAD22EE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</p:spPr>
        <p:txBody>
          <a:bodyPr/>
          <a:lstStyle/>
          <a:p>
            <a:fld id="{316755DE-A14E-A247-9B1E-AB0C957F89E6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1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E910AB5-922B-E946-B0F5-136F3C6702F9}"/>
              </a:ext>
            </a:extLst>
          </p:cNvPr>
          <p:cNvSpPr/>
          <p:nvPr/>
        </p:nvSpPr>
        <p:spPr>
          <a:xfrm>
            <a:off x="899610" y="1963641"/>
            <a:ext cx="3169470" cy="3828943"/>
          </a:xfrm>
          <a:prstGeom prst="rect">
            <a:avLst/>
          </a:prstGeom>
          <a:solidFill>
            <a:srgbClr val="FECB3B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1BF202-2089-454C-948B-A0D7604B4DD0}"/>
              </a:ext>
            </a:extLst>
          </p:cNvPr>
          <p:cNvSpPr/>
          <p:nvPr/>
        </p:nvSpPr>
        <p:spPr>
          <a:xfrm>
            <a:off x="4520635" y="1963641"/>
            <a:ext cx="3169470" cy="3828943"/>
          </a:xfrm>
          <a:prstGeom prst="rect">
            <a:avLst/>
          </a:prstGeom>
          <a:solidFill>
            <a:srgbClr val="46A09B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60FDFF-09C2-D343-998C-86168172945A}"/>
              </a:ext>
            </a:extLst>
          </p:cNvPr>
          <p:cNvSpPr/>
          <p:nvPr/>
        </p:nvSpPr>
        <p:spPr>
          <a:xfrm>
            <a:off x="8141659" y="1963641"/>
            <a:ext cx="3169470" cy="3828943"/>
          </a:xfrm>
          <a:prstGeom prst="rect">
            <a:avLst/>
          </a:prstGeom>
          <a:solidFill>
            <a:srgbClr val="EC8D1B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036954-21E1-1742-A071-2C1D5465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yriad Pro" panose="020B0503030403020204" pitchFamily="34" charset="0"/>
              </a:rPr>
              <a:t>Compare your Home Energy Upgrade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9A54F-E66F-D046-A4AA-AF5A7C822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611" y="1451101"/>
            <a:ext cx="3169470" cy="512539"/>
          </a:xfrm>
          <a:solidFill>
            <a:srgbClr val="FECB3B"/>
          </a:solidFill>
        </p:spPr>
        <p:txBody>
          <a:bodyPr lIns="180000" anchor="ctr" anchorCtr="0">
            <a:normAutofit fontScale="92500"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chemeClr val="bg1"/>
                </a:solidFill>
                <a:latin typeface="Myriad Pro" panose="020B0503030403020204" pitchFamily="34" charset="0"/>
              </a:rPr>
              <a:t>Fully Funded Energy Upgrade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8A505-009C-484E-B7D7-05765581B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77025-6AD7-EB45-854C-6EDE1A52B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>
                <a:latin typeface="Gotham Book" panose="02000604040000020004" pitchFamily="2" charset="0"/>
              </a:rPr>
              <a:t>www.seai.ie</a:t>
            </a:r>
          </a:p>
          <a:p>
            <a:endParaRPr lang="en-US">
              <a:latin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3C6036-CF65-0343-A0DF-40B21363E105}"/>
              </a:ext>
            </a:extLst>
          </p:cNvPr>
          <p:cNvSpPr txBox="1">
            <a:spLocks/>
          </p:cNvSpPr>
          <p:nvPr/>
        </p:nvSpPr>
        <p:spPr>
          <a:xfrm>
            <a:off x="4520635" y="1451101"/>
            <a:ext cx="3169470" cy="512539"/>
          </a:xfrm>
          <a:prstGeom prst="rect">
            <a:avLst/>
          </a:prstGeom>
          <a:solidFill>
            <a:srgbClr val="46A09B"/>
          </a:solidFill>
        </p:spPr>
        <p:txBody>
          <a:bodyPr vert="horz" lIns="18000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One Stop Shop Service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FEE299-C85E-6646-B3F9-E855ACB2E00D}"/>
              </a:ext>
            </a:extLst>
          </p:cNvPr>
          <p:cNvSpPr txBox="1">
            <a:spLocks/>
          </p:cNvSpPr>
          <p:nvPr/>
        </p:nvSpPr>
        <p:spPr>
          <a:xfrm>
            <a:off x="8141659" y="1451101"/>
            <a:ext cx="3169470" cy="512539"/>
          </a:xfrm>
          <a:prstGeom prst="rect">
            <a:avLst/>
          </a:prstGeom>
          <a:solidFill>
            <a:srgbClr val="EC8D1B"/>
          </a:solidFill>
        </p:spPr>
        <p:txBody>
          <a:bodyPr vert="horz" lIns="18000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Individual Energy Upgrades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6EBD77-CF3A-3747-99FD-C908BCF33969}"/>
              </a:ext>
            </a:extLst>
          </p:cNvPr>
          <p:cNvSpPr txBox="1">
            <a:spLocks/>
          </p:cNvSpPr>
          <p:nvPr/>
        </p:nvSpPr>
        <p:spPr>
          <a:xfrm>
            <a:off x="899611" y="2039990"/>
            <a:ext cx="3066747" cy="377146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Myriad Pro" panose="020B0503030403020204" pitchFamily="34" charset="0"/>
              </a:rPr>
              <a:t>For qualifying homeowners in receipt of certain welfare payments</a:t>
            </a:r>
          </a:p>
          <a:p>
            <a:r>
              <a:rPr lang="en-US">
                <a:latin typeface="Myriad Pro" panose="020B0503030403020204" pitchFamily="34" charset="0"/>
              </a:rPr>
              <a:t>Fully funded by SEAI</a:t>
            </a:r>
          </a:p>
          <a:p>
            <a:r>
              <a:rPr lang="en-US">
                <a:latin typeface="Myriad Pro" panose="020B0503030403020204" pitchFamily="34" charset="0"/>
              </a:rPr>
              <a:t>This service is managed by SEAI</a:t>
            </a:r>
          </a:p>
          <a:p>
            <a:r>
              <a:rPr lang="en-US">
                <a:latin typeface="Myriad Pro" panose="020B0503030403020204" pitchFamily="34" charset="0"/>
              </a:rPr>
              <a:t>Home survey</a:t>
            </a:r>
          </a:p>
          <a:p>
            <a:r>
              <a:rPr lang="en-US">
                <a:latin typeface="Myriad Pro" panose="020B0503030403020204" pitchFamily="34" charset="0"/>
              </a:rPr>
              <a:t>Contractor selection</a:t>
            </a:r>
          </a:p>
          <a:p>
            <a:r>
              <a:rPr lang="en-US">
                <a:latin typeface="Myriad Pro" panose="020B0503030403020204" pitchFamily="34" charset="0"/>
              </a:rPr>
              <a:t>Contractor works</a:t>
            </a:r>
          </a:p>
          <a:p>
            <a:r>
              <a:rPr lang="en-US">
                <a:latin typeface="Myriad Pro" panose="020B0503030403020204" pitchFamily="34" charset="0"/>
              </a:rPr>
              <a:t>Follow up BER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8500CE-9644-1D4B-AD3C-2605D67CD729}"/>
              </a:ext>
            </a:extLst>
          </p:cNvPr>
          <p:cNvSpPr txBox="1">
            <a:spLocks/>
          </p:cNvSpPr>
          <p:nvPr/>
        </p:nvSpPr>
        <p:spPr>
          <a:xfrm>
            <a:off x="4520635" y="2039990"/>
            <a:ext cx="3169470" cy="377146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Myriad Pro" panose="020B0503030403020204" pitchFamily="34" charset="0"/>
              </a:rPr>
              <a:t>Complete home energy upgrade solution</a:t>
            </a:r>
          </a:p>
          <a:p>
            <a:r>
              <a:rPr lang="en-US" dirty="0">
                <a:latin typeface="Myriad Pro" panose="020B0503030403020204" pitchFamily="34" charset="0"/>
              </a:rPr>
              <a:t>Part funded by SEAI</a:t>
            </a:r>
          </a:p>
          <a:p>
            <a:r>
              <a:rPr lang="en-US" dirty="0">
                <a:latin typeface="Myriad Pro" panose="020B0503030403020204" pitchFamily="34" charset="0"/>
              </a:rPr>
              <a:t>One Stop Shop fully managed solution including grant application</a:t>
            </a:r>
          </a:p>
          <a:p>
            <a:r>
              <a:rPr lang="en-US" dirty="0">
                <a:latin typeface="Myriad Pro" panose="020B0503030403020204" pitchFamily="34" charset="0"/>
              </a:rPr>
              <a:t>Multiple energy upgrades</a:t>
            </a:r>
          </a:p>
          <a:p>
            <a:r>
              <a:rPr lang="en-US" dirty="0">
                <a:latin typeface="Myriad Pro" panose="020B0503030403020204" pitchFamily="34" charset="0"/>
              </a:rPr>
              <a:t>Pay for works net of eligible grant</a:t>
            </a:r>
          </a:p>
          <a:p>
            <a:r>
              <a:rPr lang="en-US" dirty="0">
                <a:latin typeface="Myriad Pro" panose="020B0503030403020204" pitchFamily="34" charset="0"/>
              </a:rPr>
              <a:t>Minimum number of energy upgrades and achieve a min B2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A8A2CC6-C1AE-9E48-98D1-6E21DA95591C}"/>
              </a:ext>
            </a:extLst>
          </p:cNvPr>
          <p:cNvSpPr txBox="1">
            <a:spLocks/>
          </p:cNvSpPr>
          <p:nvPr/>
        </p:nvSpPr>
        <p:spPr>
          <a:xfrm>
            <a:off x="8141659" y="2039990"/>
            <a:ext cx="3021146" cy="377146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Myriad Pro" panose="020B0503030403020204" pitchFamily="34" charset="0"/>
              </a:rPr>
              <a:t>Selection of individual grants for home energy upgrades</a:t>
            </a:r>
          </a:p>
          <a:p>
            <a:r>
              <a:rPr lang="en-US">
                <a:latin typeface="Myriad Pro" panose="020B0503030403020204" pitchFamily="34" charset="0"/>
              </a:rPr>
              <a:t>Part funded by SEAI</a:t>
            </a:r>
          </a:p>
          <a:p>
            <a:r>
              <a:rPr lang="en-US">
                <a:latin typeface="Myriad Pro" panose="020B0503030403020204" pitchFamily="34" charset="0"/>
              </a:rPr>
              <a:t>Homeowner manages their own energy upgrade project</a:t>
            </a:r>
          </a:p>
          <a:p>
            <a:r>
              <a:rPr lang="en-US">
                <a:latin typeface="Myriad Pro" panose="020B0503030403020204" pitchFamily="34" charset="0"/>
              </a:rPr>
              <a:t>Contractor selection</a:t>
            </a:r>
          </a:p>
          <a:p>
            <a:r>
              <a:rPr lang="en-US">
                <a:latin typeface="Myriad Pro" panose="020B0503030403020204" pitchFamily="34" charset="0"/>
              </a:rPr>
              <a:t>Grant application</a:t>
            </a:r>
          </a:p>
          <a:p>
            <a:r>
              <a:rPr lang="en-US">
                <a:latin typeface="Myriad Pro" panose="020B0503030403020204" pitchFamily="34" charset="0"/>
              </a:rPr>
              <a:t>Contractor works</a:t>
            </a:r>
          </a:p>
          <a:p>
            <a:r>
              <a:rPr lang="en-US">
                <a:latin typeface="Myriad Pro" panose="020B0503030403020204" pitchFamily="34" charset="0"/>
              </a:rPr>
              <a:t>Pays for works and then claims grant back</a:t>
            </a:r>
          </a:p>
        </p:txBody>
      </p:sp>
    </p:spTree>
    <p:extLst>
      <p:ext uri="{BB962C8B-B14F-4D97-AF65-F5344CB8AC3E}">
        <p14:creationId xmlns:p14="http://schemas.microsoft.com/office/powerpoint/2010/main" val="427726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CAEE5-3D42-6E43-A58D-18AD847E6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yriad Pro" panose="020B0503030403020204" pitchFamily="34" charset="0"/>
              </a:rPr>
              <a:t>Home Energy Upgrade Grants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79C68-2E48-2646-A0DE-E941BCDAA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D8CE4-CBA7-AB4F-9317-6B4ACD749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>
                <a:latin typeface="Gotham Book" panose="02000604040000020004" pitchFamily="2" charset="0"/>
              </a:rPr>
              <a:t>www.seai.ie</a:t>
            </a:r>
          </a:p>
          <a:p>
            <a:endParaRPr lang="en-US">
              <a:latin typeface="Arial"/>
            </a:endParaRPr>
          </a:p>
        </p:txBody>
      </p:sp>
      <p:graphicFrame>
        <p:nvGraphicFramePr>
          <p:cNvPr id="37" name="Table 7">
            <a:extLst>
              <a:ext uri="{FF2B5EF4-FFF2-40B4-BE49-F238E27FC236}">
                <a16:creationId xmlns:a16="http://schemas.microsoft.com/office/drawing/2014/main" id="{D3CB2708-114B-3B4F-BB17-46C027AB64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148448"/>
              </p:ext>
            </p:extLst>
          </p:nvPr>
        </p:nvGraphicFramePr>
        <p:xfrm>
          <a:off x="899609" y="1190703"/>
          <a:ext cx="10243225" cy="4841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7480">
                  <a:extLst>
                    <a:ext uri="{9D8B030D-6E8A-4147-A177-3AD203B41FA5}">
                      <a16:colId xmlns:a16="http://schemas.microsoft.com/office/drawing/2014/main" val="4160629321"/>
                    </a:ext>
                  </a:extLst>
                </a:gridCol>
                <a:gridCol w="2431915">
                  <a:extLst>
                    <a:ext uri="{9D8B030D-6E8A-4147-A177-3AD203B41FA5}">
                      <a16:colId xmlns:a16="http://schemas.microsoft.com/office/drawing/2014/main" val="4060740406"/>
                    </a:ext>
                  </a:extLst>
                </a:gridCol>
                <a:gridCol w="2431915">
                  <a:extLst>
                    <a:ext uri="{9D8B030D-6E8A-4147-A177-3AD203B41FA5}">
                      <a16:colId xmlns:a16="http://schemas.microsoft.com/office/drawing/2014/main" val="1521624435"/>
                    </a:ext>
                  </a:extLst>
                </a:gridCol>
                <a:gridCol w="2431915">
                  <a:extLst>
                    <a:ext uri="{9D8B030D-6E8A-4147-A177-3AD203B41FA5}">
                      <a16:colId xmlns:a16="http://schemas.microsoft.com/office/drawing/2014/main" val="2680097464"/>
                    </a:ext>
                  </a:extLst>
                </a:gridCol>
              </a:tblGrid>
              <a:tr h="601916"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Fully Funded Energy </a:t>
                      </a:r>
                      <a:br>
                        <a:rPr lang="en-IE" sz="1600" dirty="0"/>
                      </a:br>
                      <a:r>
                        <a:rPr lang="en-IE" sz="1600" dirty="0"/>
                        <a:t>Upgrade</a:t>
                      </a:r>
                    </a:p>
                  </a:txBody>
                  <a:tcPr>
                    <a:solidFill>
                      <a:srgbClr val="FEC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One Stop Shop </a:t>
                      </a:r>
                      <a:br>
                        <a:rPr lang="en-IE" sz="1600" dirty="0"/>
                      </a:br>
                      <a:r>
                        <a:rPr lang="en-IE" sz="1600" dirty="0"/>
                        <a:t>Service</a:t>
                      </a:r>
                    </a:p>
                  </a:txBody>
                  <a:tcPr>
                    <a:solidFill>
                      <a:srgbClr val="46A0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/>
                        <a:t>Individual Energy Upgrade</a:t>
                      </a:r>
                    </a:p>
                  </a:txBody>
                  <a:tcPr>
                    <a:solidFill>
                      <a:srgbClr val="EC8D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200194"/>
                  </a:ext>
                </a:extLst>
              </a:tr>
              <a:tr h="385438">
                <a:tc>
                  <a:txBody>
                    <a:bodyPr/>
                    <a:lstStyle/>
                    <a:p>
                      <a:r>
                        <a:rPr lang="en-IE" sz="1600">
                          <a:latin typeface="Myriad Pro" panose="020B0503030403020204" pitchFamily="34" charset="0"/>
                        </a:rPr>
                        <a:t>Home energy assessment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FECB3B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46A09B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EC8D1B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94531"/>
                  </a:ext>
                </a:extLst>
              </a:tr>
              <a:tr h="385438">
                <a:tc>
                  <a:txBody>
                    <a:bodyPr/>
                    <a:lstStyle/>
                    <a:p>
                      <a:r>
                        <a:rPr lang="en-IE" sz="1600">
                          <a:latin typeface="Myriad Pro" panose="020B0503030403020204" pitchFamily="34" charset="0"/>
                        </a:rPr>
                        <a:t>Project management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FECB3B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46A09B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EC8D1B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445919"/>
                  </a:ext>
                </a:extLst>
              </a:tr>
              <a:tr h="385438">
                <a:tc>
                  <a:txBody>
                    <a:bodyPr/>
                    <a:lstStyle/>
                    <a:p>
                      <a:r>
                        <a:rPr lang="en-IE" sz="1600">
                          <a:latin typeface="Myriad Pro" panose="020B0503030403020204" pitchFamily="34" charset="0"/>
                        </a:rPr>
                        <a:t>Wall and roof insulation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FECB3B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46A09B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EC8D1B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10193"/>
                  </a:ext>
                </a:extLst>
              </a:tr>
              <a:tr h="385438">
                <a:tc>
                  <a:txBody>
                    <a:bodyPr/>
                    <a:lstStyle/>
                    <a:p>
                      <a:r>
                        <a:rPr lang="en-IE" sz="1600">
                          <a:latin typeface="Myriad Pro" panose="020B0503030403020204" pitchFamily="34" charset="0"/>
                        </a:rPr>
                        <a:t>Floor insulation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FECB3B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46A09B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EC8D1B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242365"/>
                  </a:ext>
                </a:extLst>
              </a:tr>
              <a:tr h="385438">
                <a:tc>
                  <a:txBody>
                    <a:bodyPr/>
                    <a:lstStyle/>
                    <a:p>
                      <a:r>
                        <a:rPr lang="en-IE" sz="1600">
                          <a:latin typeface="Myriad Pro" panose="020B0503030403020204" pitchFamily="34" charset="0"/>
                        </a:rPr>
                        <a:t>Windows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FECB3B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46A09B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EC8D1B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69397"/>
                  </a:ext>
                </a:extLst>
              </a:tr>
              <a:tr h="385438">
                <a:tc>
                  <a:txBody>
                    <a:bodyPr/>
                    <a:lstStyle/>
                    <a:p>
                      <a:r>
                        <a:rPr lang="en-IE" sz="1600">
                          <a:latin typeface="Myriad Pro" panose="020B0503030403020204" pitchFamily="34" charset="0"/>
                        </a:rPr>
                        <a:t>Heating controls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FECB3B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46A09B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EC8D1B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80123"/>
                  </a:ext>
                </a:extLst>
              </a:tr>
              <a:tr h="385438">
                <a:tc>
                  <a:txBody>
                    <a:bodyPr/>
                    <a:lstStyle/>
                    <a:p>
                      <a:r>
                        <a:rPr lang="en-IE" sz="1600">
                          <a:latin typeface="Myriad Pro" panose="020B0503030403020204" pitchFamily="34" charset="0"/>
                        </a:rPr>
                        <a:t>Heat pump systems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FECB3B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46A09B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EC8D1B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71078"/>
                  </a:ext>
                </a:extLst>
              </a:tr>
              <a:tr h="385438">
                <a:tc>
                  <a:txBody>
                    <a:bodyPr/>
                    <a:lstStyle/>
                    <a:p>
                      <a:r>
                        <a:rPr lang="en-IE" sz="1600">
                          <a:latin typeface="Myriad Pro" panose="020B0503030403020204" pitchFamily="34" charset="0"/>
                        </a:rPr>
                        <a:t>Solar water heating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FECB3B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46A09B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EC8D1B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736052"/>
                  </a:ext>
                </a:extLst>
              </a:tr>
              <a:tr h="385438">
                <a:tc>
                  <a:txBody>
                    <a:bodyPr/>
                    <a:lstStyle/>
                    <a:p>
                      <a:r>
                        <a:rPr lang="en-IE" sz="1600">
                          <a:latin typeface="Myriad Pro" panose="020B0503030403020204" pitchFamily="34" charset="0"/>
                        </a:rPr>
                        <a:t>Solar electricity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FECB3B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46A09B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EC8D1B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259894"/>
                  </a:ext>
                </a:extLst>
              </a:tr>
              <a:tr h="385438">
                <a:tc>
                  <a:txBody>
                    <a:bodyPr/>
                    <a:lstStyle/>
                    <a:p>
                      <a:r>
                        <a:rPr lang="en-IE" sz="1600">
                          <a:latin typeface="Myriad Pro" panose="020B0503030403020204" pitchFamily="34" charset="0"/>
                        </a:rPr>
                        <a:t>Ventilation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FECB3B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46A09B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EC8D1B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615906"/>
                  </a:ext>
                </a:extLst>
              </a:tr>
              <a:tr h="385438">
                <a:tc>
                  <a:txBody>
                    <a:bodyPr/>
                    <a:lstStyle/>
                    <a:p>
                      <a:r>
                        <a:rPr lang="en-IE" sz="1600">
                          <a:latin typeface="Myriad Pro" panose="020B0503030403020204" pitchFamily="34" charset="0"/>
                        </a:rPr>
                        <a:t>BER assessment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FECB3B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>
                    <a:solidFill>
                      <a:srgbClr val="46A09B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 dirty="0"/>
                    </a:p>
                  </a:txBody>
                  <a:tcPr>
                    <a:solidFill>
                      <a:srgbClr val="EC8D1B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798937"/>
                  </a:ext>
                </a:extLst>
              </a:tr>
            </a:tbl>
          </a:graphicData>
        </a:graphic>
      </p:graphicFrame>
      <p:pic>
        <p:nvPicPr>
          <p:cNvPr id="38" name="Graphic 37" descr="Badge Tick1 with solid fill">
            <a:extLst>
              <a:ext uri="{FF2B5EF4-FFF2-40B4-BE49-F238E27FC236}">
                <a16:creationId xmlns:a16="http://schemas.microsoft.com/office/drawing/2014/main" id="{C18263DA-C485-A542-8701-6CFAEE6158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0063" y="1841422"/>
            <a:ext cx="325601" cy="325601"/>
          </a:xfrm>
          <a:prstGeom prst="rect">
            <a:avLst/>
          </a:prstGeom>
        </p:spPr>
      </p:pic>
      <p:pic>
        <p:nvPicPr>
          <p:cNvPr id="39" name="Graphic 38" descr="Badge Tick1 with solid fill">
            <a:extLst>
              <a:ext uri="{FF2B5EF4-FFF2-40B4-BE49-F238E27FC236}">
                <a16:creationId xmlns:a16="http://schemas.microsoft.com/office/drawing/2014/main" id="{02F8B6C2-6FFA-C545-9479-908FB7FF1A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0062" y="2597835"/>
            <a:ext cx="325601" cy="325601"/>
          </a:xfrm>
          <a:prstGeom prst="rect">
            <a:avLst/>
          </a:prstGeom>
        </p:spPr>
      </p:pic>
      <p:pic>
        <p:nvPicPr>
          <p:cNvPr id="41" name="Graphic 40" descr="Badge Tick1 with solid fill">
            <a:extLst>
              <a:ext uri="{FF2B5EF4-FFF2-40B4-BE49-F238E27FC236}">
                <a16:creationId xmlns:a16="http://schemas.microsoft.com/office/drawing/2014/main" id="{2627F80C-D8B0-414A-9F51-3CEF3CD993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0061" y="3376642"/>
            <a:ext cx="325601" cy="325601"/>
          </a:xfrm>
          <a:prstGeom prst="rect">
            <a:avLst/>
          </a:prstGeom>
        </p:spPr>
      </p:pic>
      <p:pic>
        <p:nvPicPr>
          <p:cNvPr id="42" name="Graphic 41" descr="Badge Tick1 with solid fill">
            <a:extLst>
              <a:ext uri="{FF2B5EF4-FFF2-40B4-BE49-F238E27FC236}">
                <a16:creationId xmlns:a16="http://schemas.microsoft.com/office/drawing/2014/main" id="{763B1068-FA84-6B43-8E5E-6160807A5E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0061" y="3762482"/>
            <a:ext cx="325601" cy="325601"/>
          </a:xfrm>
          <a:prstGeom prst="rect">
            <a:avLst/>
          </a:prstGeom>
        </p:spPr>
      </p:pic>
      <p:pic>
        <p:nvPicPr>
          <p:cNvPr id="43" name="Graphic 42" descr="Badge Tick1 with solid fill">
            <a:extLst>
              <a:ext uri="{FF2B5EF4-FFF2-40B4-BE49-F238E27FC236}">
                <a16:creationId xmlns:a16="http://schemas.microsoft.com/office/drawing/2014/main" id="{6FA05B79-2158-D041-AF95-AE65929F8E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0060" y="4144252"/>
            <a:ext cx="325601" cy="325601"/>
          </a:xfrm>
          <a:prstGeom prst="rect">
            <a:avLst/>
          </a:prstGeom>
        </p:spPr>
      </p:pic>
      <p:pic>
        <p:nvPicPr>
          <p:cNvPr id="44" name="Graphic 43" descr="Badge Tick1 with solid fill">
            <a:extLst>
              <a:ext uri="{FF2B5EF4-FFF2-40B4-BE49-F238E27FC236}">
                <a16:creationId xmlns:a16="http://schemas.microsoft.com/office/drawing/2014/main" id="{F1AB174F-8631-9148-BEE3-C50A439BFB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0059" y="5295667"/>
            <a:ext cx="325601" cy="325601"/>
          </a:xfrm>
          <a:prstGeom prst="rect">
            <a:avLst/>
          </a:prstGeom>
        </p:spPr>
      </p:pic>
      <p:pic>
        <p:nvPicPr>
          <p:cNvPr id="45" name="Graphic 44" descr="Badge Tick1 with solid fill">
            <a:extLst>
              <a:ext uri="{FF2B5EF4-FFF2-40B4-BE49-F238E27FC236}">
                <a16:creationId xmlns:a16="http://schemas.microsoft.com/office/drawing/2014/main" id="{B3085BAF-B981-DB4A-9F3F-ACF1910387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0058" y="5679470"/>
            <a:ext cx="325601" cy="325601"/>
          </a:xfrm>
          <a:prstGeom prst="rect">
            <a:avLst/>
          </a:prstGeom>
        </p:spPr>
      </p:pic>
      <p:pic>
        <p:nvPicPr>
          <p:cNvPr id="46" name="Graphic 45" descr="Badge Tick1 with solid fill">
            <a:extLst>
              <a:ext uri="{FF2B5EF4-FFF2-40B4-BE49-F238E27FC236}">
                <a16:creationId xmlns:a16="http://schemas.microsoft.com/office/drawing/2014/main" id="{DCA4897D-9A67-444F-A42F-5E35AB9D62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7374" y="1841422"/>
            <a:ext cx="325601" cy="325601"/>
          </a:xfrm>
          <a:prstGeom prst="rect">
            <a:avLst/>
          </a:prstGeom>
        </p:spPr>
      </p:pic>
      <p:pic>
        <p:nvPicPr>
          <p:cNvPr id="47" name="Graphic 46" descr="Badge Tick1 with solid fill">
            <a:extLst>
              <a:ext uri="{FF2B5EF4-FFF2-40B4-BE49-F238E27FC236}">
                <a16:creationId xmlns:a16="http://schemas.microsoft.com/office/drawing/2014/main" id="{40A03622-010B-2248-8A6A-48BB92C1E0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7374" y="2225227"/>
            <a:ext cx="325601" cy="325601"/>
          </a:xfrm>
          <a:prstGeom prst="rect">
            <a:avLst/>
          </a:prstGeom>
        </p:spPr>
      </p:pic>
      <p:pic>
        <p:nvPicPr>
          <p:cNvPr id="48" name="Graphic 47" descr="Badge Tick1 with solid fill">
            <a:extLst>
              <a:ext uri="{FF2B5EF4-FFF2-40B4-BE49-F238E27FC236}">
                <a16:creationId xmlns:a16="http://schemas.microsoft.com/office/drawing/2014/main" id="{072940A6-3FBC-EE43-9F1A-E330FA4B2D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7374" y="2609032"/>
            <a:ext cx="325601" cy="325601"/>
          </a:xfrm>
          <a:prstGeom prst="rect">
            <a:avLst/>
          </a:prstGeom>
        </p:spPr>
      </p:pic>
      <p:pic>
        <p:nvPicPr>
          <p:cNvPr id="49" name="Graphic 48" descr="Badge Tick1 with solid fill">
            <a:extLst>
              <a:ext uri="{FF2B5EF4-FFF2-40B4-BE49-F238E27FC236}">
                <a16:creationId xmlns:a16="http://schemas.microsoft.com/office/drawing/2014/main" id="{63670F4E-AFA4-294F-ADC9-CD5DD352DC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7373" y="2992837"/>
            <a:ext cx="325601" cy="325601"/>
          </a:xfrm>
          <a:prstGeom prst="rect">
            <a:avLst/>
          </a:prstGeom>
        </p:spPr>
      </p:pic>
      <p:pic>
        <p:nvPicPr>
          <p:cNvPr id="50" name="Graphic 49" descr="Badge Tick1 with solid fill">
            <a:extLst>
              <a:ext uri="{FF2B5EF4-FFF2-40B4-BE49-F238E27FC236}">
                <a16:creationId xmlns:a16="http://schemas.microsoft.com/office/drawing/2014/main" id="{C095CB9E-8894-5346-8E31-D560417D62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2228" y="3376642"/>
            <a:ext cx="325601" cy="325601"/>
          </a:xfrm>
          <a:prstGeom prst="rect">
            <a:avLst/>
          </a:prstGeom>
        </p:spPr>
      </p:pic>
      <p:pic>
        <p:nvPicPr>
          <p:cNvPr id="51" name="Graphic 50" descr="Badge Tick1 with solid fill">
            <a:extLst>
              <a:ext uri="{FF2B5EF4-FFF2-40B4-BE49-F238E27FC236}">
                <a16:creationId xmlns:a16="http://schemas.microsoft.com/office/drawing/2014/main" id="{F5D4854B-D5A6-B34A-BB3A-589DE6A4BB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2228" y="3760447"/>
            <a:ext cx="325601" cy="325601"/>
          </a:xfrm>
          <a:prstGeom prst="rect">
            <a:avLst/>
          </a:prstGeom>
        </p:spPr>
      </p:pic>
      <p:pic>
        <p:nvPicPr>
          <p:cNvPr id="52" name="Graphic 51" descr="Badge Tick1 with solid fill">
            <a:extLst>
              <a:ext uri="{FF2B5EF4-FFF2-40B4-BE49-F238E27FC236}">
                <a16:creationId xmlns:a16="http://schemas.microsoft.com/office/drawing/2014/main" id="{6B6BBA3D-40BD-7B4B-86A3-C4695E86FB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7373" y="4144252"/>
            <a:ext cx="325601" cy="325601"/>
          </a:xfrm>
          <a:prstGeom prst="rect">
            <a:avLst/>
          </a:prstGeom>
        </p:spPr>
      </p:pic>
      <p:pic>
        <p:nvPicPr>
          <p:cNvPr id="53" name="Graphic 52" descr="Badge Tick1 with solid fill">
            <a:extLst>
              <a:ext uri="{FF2B5EF4-FFF2-40B4-BE49-F238E27FC236}">
                <a16:creationId xmlns:a16="http://schemas.microsoft.com/office/drawing/2014/main" id="{169035BD-2791-334D-8271-0BDBFE8053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7372" y="4528057"/>
            <a:ext cx="325601" cy="325601"/>
          </a:xfrm>
          <a:prstGeom prst="rect">
            <a:avLst/>
          </a:prstGeom>
        </p:spPr>
      </p:pic>
      <p:pic>
        <p:nvPicPr>
          <p:cNvPr id="54" name="Graphic 53" descr="Badge Tick1 with solid fill">
            <a:extLst>
              <a:ext uri="{FF2B5EF4-FFF2-40B4-BE49-F238E27FC236}">
                <a16:creationId xmlns:a16="http://schemas.microsoft.com/office/drawing/2014/main" id="{B02E2135-6D9A-7F4C-850A-830E6E09CD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7372" y="4911862"/>
            <a:ext cx="325601" cy="325601"/>
          </a:xfrm>
          <a:prstGeom prst="rect">
            <a:avLst/>
          </a:prstGeom>
        </p:spPr>
      </p:pic>
      <p:pic>
        <p:nvPicPr>
          <p:cNvPr id="55" name="Graphic 54" descr="Badge Tick1 with solid fill">
            <a:extLst>
              <a:ext uri="{FF2B5EF4-FFF2-40B4-BE49-F238E27FC236}">
                <a16:creationId xmlns:a16="http://schemas.microsoft.com/office/drawing/2014/main" id="{C02FD3B5-1B90-2E45-8ADF-2E351902DC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7371" y="5295667"/>
            <a:ext cx="325601" cy="325601"/>
          </a:xfrm>
          <a:prstGeom prst="rect">
            <a:avLst/>
          </a:prstGeom>
        </p:spPr>
      </p:pic>
      <p:pic>
        <p:nvPicPr>
          <p:cNvPr id="56" name="Graphic 55" descr="Badge Tick1 with solid fill">
            <a:extLst>
              <a:ext uri="{FF2B5EF4-FFF2-40B4-BE49-F238E27FC236}">
                <a16:creationId xmlns:a16="http://schemas.microsoft.com/office/drawing/2014/main" id="{E9D4105B-7560-C84B-BF1E-2609EC3DA7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7370" y="5679470"/>
            <a:ext cx="325601" cy="325601"/>
          </a:xfrm>
          <a:prstGeom prst="rect">
            <a:avLst/>
          </a:prstGeom>
        </p:spPr>
      </p:pic>
      <p:pic>
        <p:nvPicPr>
          <p:cNvPr id="57" name="Graphic 56" descr="Badge Tick1 with solid fill">
            <a:extLst>
              <a:ext uri="{FF2B5EF4-FFF2-40B4-BE49-F238E27FC236}">
                <a16:creationId xmlns:a16="http://schemas.microsoft.com/office/drawing/2014/main" id="{EE167A2E-8C20-F84C-A2F0-50A55808EF2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24686" y="2588328"/>
            <a:ext cx="325601" cy="325601"/>
          </a:xfrm>
          <a:prstGeom prst="rect">
            <a:avLst/>
          </a:prstGeom>
        </p:spPr>
      </p:pic>
      <p:pic>
        <p:nvPicPr>
          <p:cNvPr id="58" name="Graphic 57" descr="Badge Tick1 with solid fill">
            <a:extLst>
              <a:ext uri="{FF2B5EF4-FFF2-40B4-BE49-F238E27FC236}">
                <a16:creationId xmlns:a16="http://schemas.microsoft.com/office/drawing/2014/main" id="{77DC4B15-CD5F-C646-AE0F-19A865BBD8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4395" y="3760447"/>
            <a:ext cx="325601" cy="325601"/>
          </a:xfrm>
          <a:prstGeom prst="rect">
            <a:avLst/>
          </a:prstGeom>
        </p:spPr>
      </p:pic>
      <p:pic>
        <p:nvPicPr>
          <p:cNvPr id="59" name="Graphic 58" descr="Badge Tick1 with solid fill">
            <a:extLst>
              <a:ext uri="{FF2B5EF4-FFF2-40B4-BE49-F238E27FC236}">
                <a16:creationId xmlns:a16="http://schemas.microsoft.com/office/drawing/2014/main" id="{039E1EE0-26E1-844D-A0BA-A55458449E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4395" y="4144252"/>
            <a:ext cx="325601" cy="325601"/>
          </a:xfrm>
          <a:prstGeom prst="rect">
            <a:avLst/>
          </a:prstGeom>
        </p:spPr>
      </p:pic>
      <p:pic>
        <p:nvPicPr>
          <p:cNvPr id="60" name="Graphic 59" descr="Badge Tick1 with solid fill">
            <a:extLst>
              <a:ext uri="{FF2B5EF4-FFF2-40B4-BE49-F238E27FC236}">
                <a16:creationId xmlns:a16="http://schemas.microsoft.com/office/drawing/2014/main" id="{71B17D97-3074-D946-B0F7-5C659AEADC6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4394" y="4528057"/>
            <a:ext cx="325601" cy="325601"/>
          </a:xfrm>
          <a:prstGeom prst="rect">
            <a:avLst/>
          </a:prstGeom>
        </p:spPr>
      </p:pic>
      <p:pic>
        <p:nvPicPr>
          <p:cNvPr id="61" name="Graphic 60" descr="Badge Tick1 with solid fill">
            <a:extLst>
              <a:ext uri="{FF2B5EF4-FFF2-40B4-BE49-F238E27FC236}">
                <a16:creationId xmlns:a16="http://schemas.microsoft.com/office/drawing/2014/main" id="{3CD82BEE-661F-F740-A2DB-0E6B8C8229C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24685" y="4911862"/>
            <a:ext cx="325601" cy="325601"/>
          </a:xfrm>
          <a:prstGeom prst="rect">
            <a:avLst/>
          </a:prstGeom>
        </p:spPr>
      </p:pic>
      <p:pic>
        <p:nvPicPr>
          <p:cNvPr id="62" name="Graphic 61" descr="Badge Tick1 with solid fill">
            <a:extLst>
              <a:ext uri="{FF2B5EF4-FFF2-40B4-BE49-F238E27FC236}">
                <a16:creationId xmlns:a16="http://schemas.microsoft.com/office/drawing/2014/main" id="{CFF0297D-FA44-B148-B88A-4C37E01804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4393" y="5679470"/>
            <a:ext cx="325601" cy="32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6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B120E1E-95BA-A942-9771-035CA773D077}"/>
              </a:ext>
            </a:extLst>
          </p:cNvPr>
          <p:cNvSpPr/>
          <p:nvPr/>
        </p:nvSpPr>
        <p:spPr>
          <a:xfrm>
            <a:off x="0" y="1143768"/>
            <a:ext cx="12188825" cy="4799832"/>
          </a:xfrm>
          <a:prstGeom prst="rect">
            <a:avLst/>
          </a:prstGeom>
          <a:gradFill>
            <a:gsLst>
              <a:gs pos="0">
                <a:srgbClr val="FECB3B">
                  <a:alpha val="5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B1D7A2-3ABD-054B-8C5E-0BFC7673E2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33" t="-2745" r="52275" b="49706"/>
          <a:stretch/>
        </p:blipFill>
        <p:spPr>
          <a:xfrm>
            <a:off x="3907971" y="0"/>
            <a:ext cx="8280852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BFE778-4871-9A4C-B09C-D13C8B2F6AB3}"/>
              </a:ext>
            </a:extLst>
          </p:cNvPr>
          <p:cNvSpPr txBox="1">
            <a:spLocks/>
          </p:cNvSpPr>
          <p:nvPr/>
        </p:nvSpPr>
        <p:spPr>
          <a:xfrm>
            <a:off x="0" y="354879"/>
            <a:ext cx="7200000" cy="788889"/>
          </a:xfrm>
          <a:prstGeom prst="rect">
            <a:avLst/>
          </a:prstGeom>
          <a:solidFill>
            <a:srgbClr val="FECB3B"/>
          </a:solidFill>
        </p:spPr>
        <p:txBody>
          <a:bodyPr vert="horz" lIns="18000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700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B52CF-5CB0-AF4D-A433-E97210CE5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609" y="1498601"/>
            <a:ext cx="10749466" cy="4592288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000" dirty="0">
                <a:latin typeface="Myriad Pro" panose="020B0503030403020204" pitchFamily="34" charset="0"/>
              </a:rPr>
              <a:t>Delivering free energy upgrades to qualifying homeowners </a:t>
            </a:r>
            <a:br>
              <a:rPr lang="en-US" sz="2000" dirty="0">
                <a:latin typeface="Myriad Pro" panose="020B0503030403020204" pitchFamily="34" charset="0"/>
              </a:rPr>
            </a:br>
            <a:r>
              <a:rPr lang="en-US" sz="2000" dirty="0">
                <a:latin typeface="Myriad Pro" panose="020B0503030403020204" pitchFamily="34" charset="0"/>
              </a:rPr>
              <a:t>who are in receipt of one of the following:</a:t>
            </a:r>
          </a:p>
          <a:p>
            <a:pPr lvl="1">
              <a:buClr>
                <a:schemeClr val="tx1"/>
              </a:buClr>
            </a:pPr>
            <a:r>
              <a:rPr lang="en-US" sz="1700" dirty="0">
                <a:solidFill>
                  <a:schemeClr val="tx1"/>
                </a:solidFill>
                <a:latin typeface="Myriad Pro" panose="020B0503030403020204" pitchFamily="34" charset="0"/>
              </a:rPr>
              <a:t>Fuel Allowance</a:t>
            </a:r>
          </a:p>
          <a:p>
            <a:pPr lvl="1">
              <a:buClr>
                <a:schemeClr val="tx1"/>
              </a:buClr>
            </a:pPr>
            <a:r>
              <a:rPr lang="en-US" sz="1700" dirty="0">
                <a:solidFill>
                  <a:schemeClr val="tx1"/>
                </a:solidFill>
                <a:latin typeface="Myriad Pro" panose="020B0503030403020204" pitchFamily="34" charset="0"/>
              </a:rPr>
              <a:t>One parent family payment</a:t>
            </a:r>
          </a:p>
          <a:p>
            <a:pPr lvl="1">
              <a:buClr>
                <a:schemeClr val="tx1"/>
              </a:buClr>
            </a:pPr>
            <a:r>
              <a:rPr lang="en-US" sz="1700" dirty="0">
                <a:solidFill>
                  <a:schemeClr val="tx1"/>
                </a:solidFill>
                <a:latin typeface="Myriad Pro" panose="020B0503030403020204" pitchFamily="34" charset="0"/>
              </a:rPr>
              <a:t>Family income supplement </a:t>
            </a:r>
          </a:p>
          <a:p>
            <a:pPr lvl="1">
              <a:buClr>
                <a:schemeClr val="tx1"/>
              </a:buClr>
            </a:pPr>
            <a:r>
              <a:rPr lang="en-US" sz="1700" dirty="0">
                <a:solidFill>
                  <a:schemeClr val="tx1"/>
                </a:solidFill>
                <a:latin typeface="Myriad Pro" panose="020B0503030403020204" pitchFamily="34" charset="0"/>
              </a:rPr>
              <a:t>Domiciliary care allowance</a:t>
            </a:r>
          </a:p>
          <a:p>
            <a:pPr lvl="1">
              <a:buClr>
                <a:schemeClr val="tx1"/>
              </a:buClr>
            </a:pPr>
            <a:r>
              <a:rPr lang="en-US" sz="1700" dirty="0">
                <a:solidFill>
                  <a:schemeClr val="tx1"/>
                </a:solidFill>
                <a:latin typeface="Myriad Pro" panose="020B0503030403020204" pitchFamily="34" charset="0"/>
              </a:rPr>
              <a:t>Jobseeker’s allowance &gt; 6 months &amp; child under 7</a:t>
            </a:r>
          </a:p>
          <a:p>
            <a:pPr lvl="1">
              <a:buClr>
                <a:schemeClr val="tx1"/>
              </a:buClr>
            </a:pPr>
            <a:r>
              <a:rPr lang="en-US" sz="1700" dirty="0" err="1">
                <a:solidFill>
                  <a:schemeClr val="tx1"/>
                </a:solidFill>
                <a:latin typeface="Myriad Pro" panose="020B0503030403020204" pitchFamily="34" charset="0"/>
              </a:rPr>
              <a:t>Carer’s</a:t>
            </a:r>
            <a:r>
              <a:rPr lang="en-US" sz="1700" dirty="0">
                <a:solidFill>
                  <a:schemeClr val="tx1"/>
                </a:solidFill>
                <a:latin typeface="Myriad Pro" panose="020B0503030403020204" pitchFamily="34" charset="0"/>
              </a:rPr>
              <a:t> allowance and lives with the person being cared for</a:t>
            </a:r>
          </a:p>
          <a:p>
            <a:pPr lvl="1">
              <a:buClr>
                <a:schemeClr val="tx1"/>
              </a:buClr>
            </a:pPr>
            <a:r>
              <a:rPr lang="en-IE" sz="1700" dirty="0">
                <a:solidFill>
                  <a:schemeClr val="tx1"/>
                </a:solidFill>
                <a:latin typeface="Myriad Pro" panose="020B0503030403020204" pitchFamily="34" charset="0"/>
              </a:rPr>
              <a:t>Disability Allowance for over six months and have a child under seven years of age</a:t>
            </a:r>
            <a:endParaRPr lang="en-US" sz="1700" dirty="0">
              <a:solidFill>
                <a:schemeClr val="tx1"/>
              </a:solidFill>
              <a:latin typeface="Myriad Pro" panose="020B0503030403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2000" dirty="0">
                <a:latin typeface="Myriad Pro" panose="020B0503030403020204" pitchFamily="34" charset="0"/>
              </a:rPr>
              <a:t>Fully funded and fully managed by SEAI through a panel of contractors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latin typeface="Myriad Pro" panose="020B0503030403020204" pitchFamily="34" charset="0"/>
              </a:rPr>
              <a:t>Carry out a Home Assessment to determine the upgrades needed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latin typeface="Myriad Pro" panose="020B0503030403020204" pitchFamily="34" charset="0"/>
              </a:rPr>
              <a:t>Assign a contractor to complete works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latin typeface="Myriad Pro" panose="020B0503030403020204" pitchFamily="34" charset="0"/>
              </a:rPr>
              <a:t>Carry out a follow up BER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latin typeface="Myriad Pro" panose="020B0503030403020204" pitchFamily="34" charset="0"/>
              </a:rPr>
              <a:t>Homes must be built and occupied before 2006 to be eligible 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ACC4C1D-B8AF-AE45-AF6E-CD77A37B9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</p:spPr>
        <p:txBody>
          <a:bodyPr/>
          <a:lstStyle/>
          <a:p>
            <a:fld id="{316755DE-A14E-A247-9B1E-AB0C957F89E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A931B40-0F9E-DA47-AD86-218C631C6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</p:spPr>
        <p:txBody>
          <a:bodyPr/>
          <a:lstStyle/>
          <a:p>
            <a:r>
              <a:rPr lang="en-IE" err="1">
                <a:latin typeface="Gotham Book" panose="02000604040000020004" pitchFamily="2" charset="0"/>
              </a:rPr>
              <a:t>www.seai.</a:t>
            </a:r>
            <a:r>
              <a:rPr lang="en-IE">
                <a:latin typeface="Gotham Book" panose="02000604040000020004" pitchFamily="2" charset="0"/>
              </a:rPr>
              <a:t>ie </a:t>
            </a:r>
          </a:p>
          <a:p>
            <a:endParaRPr lang="en-US"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D0FD19-18F3-B64C-B787-BB012BE07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Fully Funded Energy Upgrades</a:t>
            </a:r>
          </a:p>
        </p:txBody>
      </p:sp>
    </p:spTree>
    <p:extLst>
      <p:ext uri="{BB962C8B-B14F-4D97-AF65-F5344CB8AC3E}">
        <p14:creationId xmlns:p14="http://schemas.microsoft.com/office/powerpoint/2010/main" val="188111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EE93B8A-F0A8-4947-BAA3-2B538BFC09BB}"/>
              </a:ext>
            </a:extLst>
          </p:cNvPr>
          <p:cNvSpPr/>
          <p:nvPr/>
        </p:nvSpPr>
        <p:spPr>
          <a:xfrm>
            <a:off x="0" y="1143768"/>
            <a:ext cx="12188825" cy="4799832"/>
          </a:xfrm>
          <a:prstGeom prst="rect">
            <a:avLst/>
          </a:prstGeom>
          <a:gradFill>
            <a:gsLst>
              <a:gs pos="0">
                <a:srgbClr val="46A09B">
                  <a:alpha val="5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6D43BF-D23F-A644-B436-B3F0191995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33" t="-2745" r="52275" b="49706"/>
          <a:stretch/>
        </p:blipFill>
        <p:spPr>
          <a:xfrm>
            <a:off x="3907971" y="0"/>
            <a:ext cx="8280852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BFE778-4871-9A4C-B09C-D13C8B2F6AB3}"/>
              </a:ext>
            </a:extLst>
          </p:cNvPr>
          <p:cNvSpPr txBox="1">
            <a:spLocks/>
          </p:cNvSpPr>
          <p:nvPr/>
        </p:nvSpPr>
        <p:spPr>
          <a:xfrm>
            <a:off x="0" y="354879"/>
            <a:ext cx="7200000" cy="788889"/>
          </a:xfrm>
          <a:prstGeom prst="rect">
            <a:avLst/>
          </a:prstGeom>
          <a:solidFill>
            <a:srgbClr val="46A09B"/>
          </a:solidFill>
        </p:spPr>
        <p:txBody>
          <a:bodyPr vert="horz" lIns="18000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700" b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D0FD19-18F3-B64C-B787-BB012BE07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Myriad Pro" panose="020B0503030403020204" pitchFamily="34" charset="0"/>
              </a:rPr>
              <a:t>One Stop Shop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B52CF-5CB0-AF4D-A433-E97210CE5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608" y="1498600"/>
            <a:ext cx="10129463" cy="4671381"/>
          </a:xfrm>
        </p:spPr>
        <p:txBody>
          <a:bodyPr>
            <a:normAutofit/>
          </a:bodyPr>
          <a:lstStyle/>
          <a:p>
            <a:pPr>
              <a:buClr>
                <a:srgbClr val="46A09B"/>
              </a:buClr>
            </a:pPr>
            <a:r>
              <a:rPr lang="en-US" sz="2000" dirty="0">
                <a:latin typeface="Myriad Pro" panose="020B0503030403020204" pitchFamily="34" charset="0"/>
              </a:rPr>
              <a:t>A complete home energy upgrade solution for homeowners and landlords </a:t>
            </a:r>
          </a:p>
          <a:p>
            <a:pPr>
              <a:buClr>
                <a:srgbClr val="46A09B"/>
              </a:buClr>
            </a:pPr>
            <a:r>
              <a:rPr lang="en-US" sz="2000" dirty="0">
                <a:latin typeface="Myriad Pro" panose="020B0503030403020204" pitchFamily="34" charset="0"/>
              </a:rPr>
              <a:t>Supports multiple energy upgrades in one go to achieve a minimum B2 BER rating</a:t>
            </a:r>
          </a:p>
          <a:p>
            <a:pPr>
              <a:buClr>
                <a:srgbClr val="46A09B"/>
              </a:buClr>
            </a:pPr>
            <a:r>
              <a:rPr lang="en-US" sz="2000" dirty="0">
                <a:latin typeface="Myriad Pro" panose="020B0503030403020204" pitchFamily="34" charset="0"/>
              </a:rPr>
              <a:t>Offers a wider range of grants </a:t>
            </a:r>
          </a:p>
          <a:p>
            <a:pPr>
              <a:buClr>
                <a:srgbClr val="46A09B"/>
              </a:buClr>
            </a:pPr>
            <a:r>
              <a:rPr lang="en-US" sz="2000" dirty="0">
                <a:latin typeface="Myriad Pro" panose="020B0503030403020204" pitchFamily="34" charset="0"/>
              </a:rPr>
              <a:t>To pay for the works net of the eligible grant</a:t>
            </a:r>
          </a:p>
          <a:p>
            <a:pPr>
              <a:buClr>
                <a:srgbClr val="46A09B"/>
              </a:buClr>
            </a:pPr>
            <a:r>
              <a:rPr lang="en-US" sz="2000" dirty="0">
                <a:latin typeface="Myriad Pro" panose="020B0503030403020204" pitchFamily="34" charset="0"/>
              </a:rPr>
              <a:t>Fully managed solution from start to finish;</a:t>
            </a:r>
          </a:p>
          <a:p>
            <a:pPr lvl="1">
              <a:buClr>
                <a:srgbClr val="46A09B"/>
              </a:buClr>
            </a:pPr>
            <a:r>
              <a:rPr lang="en-US" sz="1800" dirty="0">
                <a:latin typeface="Myriad Pro" panose="020B0503030403020204" pitchFamily="34" charset="0"/>
              </a:rPr>
              <a:t>Home Energy Assessment</a:t>
            </a:r>
          </a:p>
          <a:p>
            <a:pPr lvl="1">
              <a:buClr>
                <a:srgbClr val="46A09B"/>
              </a:buClr>
            </a:pPr>
            <a:r>
              <a:rPr lang="en-US" sz="1800" dirty="0">
                <a:latin typeface="Myriad Pro" panose="020B0503030403020204" pitchFamily="34" charset="0"/>
              </a:rPr>
              <a:t>Contractor works</a:t>
            </a:r>
          </a:p>
          <a:p>
            <a:pPr lvl="1">
              <a:buClr>
                <a:srgbClr val="46A09B"/>
              </a:buClr>
            </a:pPr>
            <a:r>
              <a:rPr lang="en-US" sz="1800" dirty="0">
                <a:latin typeface="Myriad Pro" panose="020B0503030403020204" pitchFamily="34" charset="0"/>
              </a:rPr>
              <a:t>Grant application</a:t>
            </a:r>
          </a:p>
          <a:p>
            <a:pPr lvl="1">
              <a:buClr>
                <a:srgbClr val="46A09B"/>
              </a:buClr>
            </a:pPr>
            <a:r>
              <a:rPr lang="en-US" sz="1800" dirty="0">
                <a:latin typeface="Myriad Pro" panose="020B0503030403020204" pitchFamily="34" charset="0"/>
              </a:rPr>
              <a:t>Follow up BER</a:t>
            </a:r>
          </a:p>
          <a:p>
            <a:pPr>
              <a:buClr>
                <a:srgbClr val="46A09B"/>
              </a:buClr>
            </a:pPr>
            <a:r>
              <a:rPr lang="en-US" sz="2000" dirty="0">
                <a:latin typeface="Myriad Pro" panose="020B0503030403020204" pitchFamily="34" charset="0"/>
              </a:rPr>
              <a:t>To carry out a minimum number of energy upgrades and achieve a minimum B2 BER</a:t>
            </a:r>
          </a:p>
          <a:p>
            <a:pPr>
              <a:buClr>
                <a:srgbClr val="46A09B"/>
              </a:buClr>
            </a:pPr>
            <a:r>
              <a:rPr lang="en-US" sz="2000" dirty="0">
                <a:latin typeface="Myriad Pro" panose="020B0503030403020204" pitchFamily="34" charset="0"/>
              </a:rPr>
              <a:t>Homes must be built and occupied before 2011 to be eligible</a:t>
            </a:r>
          </a:p>
          <a:p>
            <a:pPr>
              <a:buClr>
                <a:srgbClr val="46A09B"/>
              </a:buClr>
            </a:pPr>
            <a:r>
              <a:rPr lang="en-US" sz="2000" dirty="0">
                <a:latin typeface="Myriad Pro" panose="020B0503030403020204" pitchFamily="34" charset="0"/>
              </a:rPr>
              <a:t>Choose from the list of registered one stop shops on the SEAI website: </a:t>
            </a:r>
            <a:r>
              <a:rPr lang="en-US" sz="2000" u="sng" dirty="0">
                <a:latin typeface="Myriad Pro" panose="020B0503030403020204" pitchFamily="34" charset="0"/>
                <a:hlinkClick r:id="rId3"/>
              </a:rPr>
              <a:t>www.seai.ie</a:t>
            </a:r>
            <a:endParaRPr lang="en-US" sz="2000" u="sng" dirty="0">
              <a:latin typeface="Myriad Pro" panose="020B0503030403020204" pitchFamily="34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409E2AE9-E69F-BE4F-AF30-066401454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</p:spPr>
        <p:txBody>
          <a:bodyPr/>
          <a:lstStyle/>
          <a:p>
            <a:fld id="{316755DE-A14E-A247-9B1E-AB0C957F89E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17295660-0D45-A84D-861B-0E5B34BD1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</p:spPr>
        <p:txBody>
          <a:bodyPr/>
          <a:lstStyle/>
          <a:p>
            <a:r>
              <a:rPr lang="en-IE" err="1">
                <a:latin typeface="Gotham Book" panose="02000604040000020004" pitchFamily="2" charset="0"/>
              </a:rPr>
              <a:t>www.seai.ie</a:t>
            </a:r>
            <a:endParaRPr lang="en-IE">
              <a:latin typeface="Gotham Book" panose="02000604040000020004" pitchFamily="2" charset="0"/>
            </a:endParaRP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125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A9443CF-7AC6-5947-97AC-62EE10F3D3B0}"/>
              </a:ext>
            </a:extLst>
          </p:cNvPr>
          <p:cNvSpPr/>
          <p:nvPr/>
        </p:nvSpPr>
        <p:spPr>
          <a:xfrm>
            <a:off x="0" y="1143768"/>
            <a:ext cx="12188825" cy="4799832"/>
          </a:xfrm>
          <a:prstGeom prst="rect">
            <a:avLst/>
          </a:prstGeom>
          <a:gradFill>
            <a:gsLst>
              <a:gs pos="0">
                <a:srgbClr val="EC8D1B">
                  <a:alpha val="5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28EFF44-6786-454A-B30C-57050E0558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33" t="-2745" r="52275" b="49706"/>
          <a:stretch/>
        </p:blipFill>
        <p:spPr>
          <a:xfrm>
            <a:off x="3907971" y="0"/>
            <a:ext cx="8280852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BFE778-4871-9A4C-B09C-D13C8B2F6AB3}"/>
              </a:ext>
            </a:extLst>
          </p:cNvPr>
          <p:cNvSpPr txBox="1">
            <a:spLocks/>
          </p:cNvSpPr>
          <p:nvPr/>
        </p:nvSpPr>
        <p:spPr>
          <a:xfrm>
            <a:off x="0" y="354879"/>
            <a:ext cx="7200000" cy="788889"/>
          </a:xfrm>
          <a:prstGeom prst="rect">
            <a:avLst/>
          </a:prstGeom>
          <a:solidFill>
            <a:srgbClr val="EC8D1B"/>
          </a:solidFill>
        </p:spPr>
        <p:txBody>
          <a:bodyPr vert="horz" lIns="18000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700" b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D0FD19-18F3-B64C-B787-BB012BE07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Individual Energy Upgrade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B52CF-5CB0-AF4D-A433-E97210CE5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609" y="1498600"/>
            <a:ext cx="10965820" cy="473027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000" dirty="0">
                <a:latin typeface="Myriad Pro"/>
              </a:rPr>
              <a:t>For homeowners and private landlords who want to manage their own project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latin typeface="Myriad Pro"/>
              </a:rPr>
              <a:t>Range of individual energy upgrade grants for attic and wall insulation, heating and renewable technologies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latin typeface="Myriad Pro"/>
              </a:rPr>
              <a:t>Manage the grant application and works themselves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latin typeface="Myriad Pro"/>
              </a:rPr>
              <a:t>Homeowners pay for the cost of works and claim the grant afterwards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latin typeface="Myriad Pro"/>
              </a:rPr>
              <a:t>How to apply:</a:t>
            </a:r>
          </a:p>
          <a:p>
            <a:pPr lvl="1"/>
            <a:r>
              <a:rPr lang="en-US" sz="1800" dirty="0">
                <a:solidFill>
                  <a:srgbClr val="EC8D1B"/>
                </a:solidFill>
                <a:latin typeface="Myriad Pro"/>
              </a:rPr>
              <a:t>Choose your energy upgrade and grant</a:t>
            </a:r>
          </a:p>
          <a:p>
            <a:pPr lvl="1"/>
            <a:r>
              <a:rPr lang="en-US" sz="1800" dirty="0">
                <a:solidFill>
                  <a:srgbClr val="EC8D1B"/>
                </a:solidFill>
                <a:latin typeface="Myriad Pro"/>
              </a:rPr>
              <a:t>Select your SEAI registered contractor</a:t>
            </a:r>
          </a:p>
          <a:p>
            <a:pPr lvl="1"/>
            <a:r>
              <a:rPr lang="en-US" sz="1800" dirty="0">
                <a:solidFill>
                  <a:srgbClr val="EC8D1B"/>
                </a:solidFill>
                <a:latin typeface="Myriad Pro"/>
              </a:rPr>
              <a:t>Submit your grant application – must have grant approval before works commence</a:t>
            </a:r>
          </a:p>
          <a:p>
            <a:pPr lvl="1"/>
            <a:r>
              <a:rPr lang="en-US" sz="1800" dirty="0">
                <a:solidFill>
                  <a:srgbClr val="EC8D1B"/>
                </a:solidFill>
                <a:latin typeface="Myriad Pro"/>
              </a:rPr>
              <a:t>Get works done – 8 months to complete works and claim grant from date of approval</a:t>
            </a:r>
          </a:p>
          <a:p>
            <a:pPr lvl="1"/>
            <a:r>
              <a:rPr lang="en-US" sz="1800" dirty="0">
                <a:solidFill>
                  <a:srgbClr val="EC8D1B"/>
                </a:solidFill>
                <a:latin typeface="Myriad Pro"/>
              </a:rPr>
              <a:t>Submit you grant payment request – 4 to 6 weeks for payment</a:t>
            </a:r>
          </a:p>
          <a:p>
            <a:r>
              <a:rPr lang="en-US" sz="2000" dirty="0">
                <a:latin typeface="Myriad Pro"/>
              </a:rPr>
              <a:t>Homes must be built and occupied before 2011 for insulation and heating controls, and before 2021 for renewable systems</a:t>
            </a:r>
            <a:endParaRPr lang="en-US" sz="2000" dirty="0">
              <a:solidFill>
                <a:schemeClr val="tx1"/>
              </a:solidFill>
              <a:latin typeface="Myriad Pro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91D5DA6-CAA8-5F48-AA5A-667865381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</p:spPr>
        <p:txBody>
          <a:bodyPr/>
          <a:lstStyle/>
          <a:p>
            <a:fld id="{316755DE-A14E-A247-9B1E-AB0C957F89E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782DF5C-E956-D847-8A3E-71A0EAA49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</p:spPr>
        <p:txBody>
          <a:bodyPr/>
          <a:lstStyle/>
          <a:p>
            <a:r>
              <a:rPr lang="en-IE" err="1">
                <a:latin typeface="Gotham Book" panose="02000604040000020004" pitchFamily="2" charset="0"/>
              </a:rPr>
              <a:t>www.seai.ie</a:t>
            </a:r>
            <a:endParaRPr lang="en-IE">
              <a:latin typeface="Gotham Book" panose="02000604040000020004" pitchFamily="2" charset="0"/>
            </a:endParaRP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189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9568" y="502375"/>
            <a:ext cx="11458848" cy="1600299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IE" sz="3600" dirty="0">
                <a:solidFill>
                  <a:schemeClr val="accent1"/>
                </a:solidFill>
              </a:rPr>
              <a:t>Over </a:t>
            </a:r>
            <a:r>
              <a:rPr lang="en-IE" sz="4000" b="1" dirty="0">
                <a:solidFill>
                  <a:schemeClr val="accent1"/>
                </a:solidFill>
              </a:rPr>
              <a:t>480,000 homeowners </a:t>
            </a:r>
            <a:r>
              <a:rPr lang="en-IE" sz="3600" dirty="0">
                <a:solidFill>
                  <a:schemeClr val="accent1"/>
                </a:solidFill>
              </a:rPr>
              <a:t>have already started their Home Energy Upgrade with grants from SEAI</a:t>
            </a:r>
            <a:endParaRPr lang="en-IE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13546" y="4738361"/>
            <a:ext cx="29610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Reduce your </a:t>
            </a:r>
            <a:br>
              <a:rPr lang="en-GB" sz="2800" b="1" dirty="0"/>
            </a:br>
            <a:r>
              <a:rPr lang="en-GB" sz="2800" b="1" dirty="0"/>
              <a:t>carbon footprint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39744" y="2059473"/>
            <a:ext cx="3908672" cy="2575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183682" y="2255415"/>
            <a:ext cx="3660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Reduce your</a:t>
            </a:r>
          </a:p>
          <a:p>
            <a:pPr algn="ctr"/>
            <a:r>
              <a:rPr lang="en-GB" sz="2800" b="1" dirty="0"/>
              <a:t>energy bills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rcRect t="1552" b="1552"/>
          <a:stretch/>
        </p:blipFill>
        <p:spPr>
          <a:xfrm>
            <a:off x="3888512" y="3362264"/>
            <a:ext cx="4250544" cy="27521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18414" y="4634598"/>
            <a:ext cx="3002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Make your home</a:t>
            </a:r>
          </a:p>
          <a:p>
            <a:pPr algn="ctr"/>
            <a:r>
              <a:rPr lang="en-GB" sz="2800" b="1" dirty="0"/>
              <a:t>warm and comfy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89567" y="2085478"/>
            <a:ext cx="3660203" cy="2445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2659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289" y="1607731"/>
            <a:ext cx="5682338" cy="3121147"/>
          </a:xfrm>
        </p:spPr>
        <p:txBody>
          <a:bodyPr/>
          <a:lstStyle/>
          <a:p>
            <a:r>
              <a:rPr lang="en-US">
                <a:latin typeface="Myriad Pro" panose="020B0503030403020204" pitchFamily="34" charset="0"/>
              </a:rPr>
              <a:t>Thank you </a:t>
            </a:r>
            <a:br>
              <a:rPr lang="en-US">
                <a:latin typeface="Myriad Pro" panose="020B0503030403020204" pitchFamily="34" charset="0"/>
              </a:rPr>
            </a:br>
            <a:r>
              <a:rPr lang="en-US">
                <a:latin typeface="Myriad Pro" panose="020B0503030403020204" pitchFamily="34" charset="0"/>
              </a:rPr>
              <a:t>for listening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654A35-93F1-5B42-B33E-D2C812AE1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89" y="5816600"/>
            <a:ext cx="1555750" cy="3492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4AF780-D2E2-9241-AB3F-1B9E0AC0AE13}"/>
              </a:ext>
            </a:extLst>
          </p:cNvPr>
          <p:cNvSpPr/>
          <p:nvPr/>
        </p:nvSpPr>
        <p:spPr>
          <a:xfrm>
            <a:off x="903288" y="5428904"/>
            <a:ext cx="322421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For more information visit </a:t>
            </a:r>
            <a:r>
              <a:rPr lang="en-US" sz="1600" b="1" dirty="0">
                <a:solidFill>
                  <a:schemeClr val="bg1"/>
                </a:solidFill>
              </a:rPr>
              <a:t>seai.ie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346891-669C-E0F0-9EA4-76393670D1E7}"/>
              </a:ext>
            </a:extLst>
          </p:cNvPr>
          <p:cNvSpPr/>
          <p:nvPr/>
        </p:nvSpPr>
        <p:spPr>
          <a:xfrm>
            <a:off x="1005616" y="3706784"/>
            <a:ext cx="624376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#ReduceYourUse</a:t>
            </a:r>
          </a:p>
        </p:txBody>
      </p:sp>
    </p:spTree>
    <p:extLst>
      <p:ext uri="{BB962C8B-B14F-4D97-AF65-F5344CB8AC3E}">
        <p14:creationId xmlns:p14="http://schemas.microsoft.com/office/powerpoint/2010/main" val="264745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2">
      <a:dk1>
        <a:srgbClr val="616565"/>
      </a:dk1>
      <a:lt1>
        <a:srgbClr val="FFFFFF"/>
      </a:lt1>
      <a:dk2>
        <a:srgbClr val="FFFFFF"/>
      </a:dk2>
      <a:lt2>
        <a:srgbClr val="FFFFFF"/>
      </a:lt2>
      <a:accent1>
        <a:srgbClr val="009C75"/>
      </a:accent1>
      <a:accent2>
        <a:srgbClr val="9CA920"/>
      </a:accent2>
      <a:accent3>
        <a:srgbClr val="EFA82F"/>
      </a:accent3>
      <a:accent4>
        <a:srgbClr val="DA5320"/>
      </a:accent4>
      <a:accent5>
        <a:srgbClr val="900045"/>
      </a:accent5>
      <a:accent6>
        <a:srgbClr val="4A1966"/>
      </a:accent6>
      <a:hlink>
        <a:srgbClr val="0092D2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BE8506254E144984EFBD2DD9AA10E" ma:contentTypeVersion="9" ma:contentTypeDescription="Create a new document." ma:contentTypeScope="" ma:versionID="5f935fa71ad628dfee81f4edf53f3904">
  <xsd:schema xmlns:xsd="http://www.w3.org/2001/XMLSchema" xmlns:xs="http://www.w3.org/2001/XMLSchema" xmlns:p="http://schemas.microsoft.com/office/2006/metadata/properties" xmlns:ns2="003bc1ba-79ee-4b4e-b3f1-59b2bbd6e84a" xmlns:ns3="8d70b670-d064-4aa3-bdfb-67aa7bbc18e5" targetNamespace="http://schemas.microsoft.com/office/2006/metadata/properties" ma:root="true" ma:fieldsID="c0e13c9cc327592f5e69bdf4d40603be" ns2:_="" ns3:_="">
    <xsd:import namespace="003bc1ba-79ee-4b4e-b3f1-59b2bbd6e84a"/>
    <xsd:import namespace="8d70b670-d064-4aa3-bdfb-67aa7bbc18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bc1ba-79ee-4b4e-b3f1-59b2bbd6e8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0b670-d064-4aa3-bdfb-67aa7bbc18e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6CDD52-5351-4987-99FC-36F45555D0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555939-D1F7-4637-A925-B2E0515B76E6}">
  <ds:schemaRefs>
    <ds:schemaRef ds:uri="http://purl.org/dc/elements/1.1/"/>
    <ds:schemaRef ds:uri="8d70b670-d064-4aa3-bdfb-67aa7bbc18e5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003bc1ba-79ee-4b4e-b3f1-59b2bbd6e84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A2F6C0F-6642-4D0A-B4DC-F55EF949B942}">
  <ds:schemaRefs>
    <ds:schemaRef ds:uri="003bc1ba-79ee-4b4e-b3f1-59b2bbd6e84a"/>
    <ds:schemaRef ds:uri="8d70b670-d064-4aa3-bdfb-67aa7bbc18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609</Words>
  <Application>Microsoft Office PowerPoint</Application>
  <PresentationFormat>Custom</PresentationFormat>
  <Paragraphs>104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Gotham Book</vt:lpstr>
      <vt:lpstr>Helvetica</vt:lpstr>
      <vt:lpstr>Myriad Pro</vt:lpstr>
      <vt:lpstr>Office Theme</vt:lpstr>
      <vt:lpstr>Reduce Your Use  and make your home more energy efficient</vt:lpstr>
      <vt:lpstr>We work with Government, homeowners, business  and communities to create a cleaner energy future</vt:lpstr>
      <vt:lpstr>Compare your Home Energy Upgrade Options</vt:lpstr>
      <vt:lpstr>Home Energy Upgrade Grants</vt:lpstr>
      <vt:lpstr>Fully Funded Energy Upgrades</vt:lpstr>
      <vt:lpstr>One Stop Shop Service</vt:lpstr>
      <vt:lpstr>Individual Energy Upgrade</vt:lpstr>
      <vt:lpstr>Over 480,000 homeowners have already started their Home Energy Upgrade with grants from SEAI</vt:lpstr>
      <vt:lpstr>Thank you 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Kirwan Niamh</dc:creator>
  <cp:lastModifiedBy>Carpenter Adeline</cp:lastModifiedBy>
  <cp:revision>36</cp:revision>
  <dcterms:created xsi:type="dcterms:W3CDTF">2020-04-24T09:00:25Z</dcterms:created>
  <dcterms:modified xsi:type="dcterms:W3CDTF">2023-05-31T15:15:58Z</dcterms:modified>
</cp:coreProperties>
</file>