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2" r:id="rId3"/>
    <p:sldMasterId id="2147483682" r:id="rId4"/>
    <p:sldMasterId id="2147483692" r:id="rId5"/>
  </p:sldMasterIdLst>
  <p:sldIdLst>
    <p:sldId id="320" r:id="rId6"/>
    <p:sldId id="268" r:id="rId7"/>
    <p:sldId id="262" r:id="rId8"/>
    <p:sldId id="258" r:id="rId9"/>
    <p:sldId id="319" r:id="rId10"/>
    <p:sldId id="266" r:id="rId11"/>
    <p:sldId id="261" r:id="rId12"/>
    <p:sldId id="265" r:id="rId13"/>
    <p:sldId id="3783" r:id="rId14"/>
    <p:sldId id="3791" r:id="rId15"/>
    <p:sldId id="3794" r:id="rId16"/>
    <p:sldId id="3801" r:id="rId17"/>
    <p:sldId id="267" r:id="rId18"/>
    <p:sldId id="3797" r:id="rId19"/>
    <p:sldId id="3790" r:id="rId20"/>
    <p:sldId id="3796" r:id="rId21"/>
    <p:sldId id="3798" r:id="rId22"/>
    <p:sldId id="3800" r:id="rId23"/>
    <p:sldId id="3793" r:id="rId24"/>
    <p:sldId id="3789" r:id="rId2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B644"/>
    <a:srgbClr val="EEEEEE"/>
    <a:srgbClr val="8687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79"/>
    <p:restoredTop sz="94008"/>
  </p:normalViewPr>
  <p:slideViewPr>
    <p:cSldViewPr snapToGrid="0" snapToObjects="1">
      <p:cViewPr>
        <p:scale>
          <a:sx n="81" d="100"/>
          <a:sy n="81" d="100"/>
        </p:scale>
        <p:origin x="917" y="4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69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2" name="Picture 1" descr="Tex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2082" cy="5143500"/>
          </a:xfrm>
          <a:prstGeom prst="rect">
            <a:avLst/>
          </a:prstGeom>
        </p:spPr>
      </p:pic>
      <p:sp>
        <p:nvSpPr>
          <p:cNvPr id="5" name="Text Placeholder 4"/>
          <p:cNvSpPr>
            <a:spLocks noGrp="1"/>
          </p:cNvSpPr>
          <p:nvPr>
            <p:ph type="body" sz="quarter" idx="11" hasCustomPrompt="1"/>
          </p:nvPr>
        </p:nvSpPr>
        <p:spPr>
          <a:xfrm>
            <a:off x="504001" y="1584001"/>
            <a:ext cx="4102100" cy="470987"/>
          </a:xfrm>
          <a:prstGeom prst="rect">
            <a:avLst/>
          </a:prstGeom>
        </p:spPr>
        <p:txBody>
          <a:bodyPr lIns="0" tIns="0" rIns="0" bIns="0"/>
          <a:lstStyle>
            <a:lvl1pPr marL="0" indent="0">
              <a:buNone/>
              <a:defRPr sz="3300" b="1">
                <a:solidFill>
                  <a:srgbClr val="0093D0"/>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r>
              <a:rPr lang="en-IE" b="1" dirty="0">
                <a:solidFill>
                  <a:schemeClr val="tx2"/>
                </a:solidFill>
                <a:latin typeface="+mn-lt"/>
              </a:rPr>
              <a:t>Text Slide</a:t>
            </a:r>
            <a:endParaRPr lang="en-US" b="1" dirty="0">
              <a:solidFill>
                <a:schemeClr val="tx2"/>
              </a:solidFill>
              <a:latin typeface="+mn-lt"/>
            </a:endParaRPr>
          </a:p>
        </p:txBody>
      </p:sp>
      <p:sp>
        <p:nvSpPr>
          <p:cNvPr id="7" name="Text Placeholder 4"/>
          <p:cNvSpPr>
            <a:spLocks noGrp="1"/>
          </p:cNvSpPr>
          <p:nvPr>
            <p:ph type="body" sz="quarter" idx="12" hasCustomPrompt="1"/>
          </p:nvPr>
        </p:nvSpPr>
        <p:spPr>
          <a:xfrm>
            <a:off x="504001" y="2160001"/>
            <a:ext cx="4102100" cy="1877351"/>
          </a:xfrm>
          <a:prstGeom prst="rect">
            <a:avLst/>
          </a:prstGeom>
        </p:spPr>
        <p:txBody>
          <a:bodyPr lIns="0" tIns="0" rIns="0" bIns="0"/>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600" b="0">
                <a:solidFill>
                  <a:schemeClr val="tx1"/>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marL="0" indent="0">
              <a:buNone/>
            </a:pPr>
            <a:r>
              <a:rPr lang="en-IE" sz="1600" dirty="0"/>
              <a:t>Headline set in 33pt Calibri Bold. Body copy set in 16pt Calibri, range left.</a:t>
            </a:r>
          </a:p>
          <a:p>
            <a:pPr marL="0" indent="0">
              <a:buNone/>
            </a:pPr>
            <a:endParaRPr lang="en-IE" sz="1600" dirty="0"/>
          </a:p>
        </p:txBody>
      </p:sp>
    </p:spTree>
    <p:extLst>
      <p:ext uri="{BB962C8B-B14F-4D97-AF65-F5344CB8AC3E}">
        <p14:creationId xmlns:p14="http://schemas.microsoft.com/office/powerpoint/2010/main" val="184373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45941FE-9E28-7647-A5B2-5C4A2468F4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Content Placeholder 2">
            <a:extLst>
              <a:ext uri="{FF2B5EF4-FFF2-40B4-BE49-F238E27FC236}">
                <a16:creationId xmlns:a16="http://schemas.microsoft.com/office/drawing/2014/main" id="{29BCA2F3-C6E0-B84B-87F6-6F6C8C7CB5F8}"/>
              </a:ext>
            </a:extLst>
          </p:cNvPr>
          <p:cNvSpPr>
            <a:spLocks noGrp="1"/>
          </p:cNvSpPr>
          <p:nvPr>
            <p:ph idx="1"/>
          </p:nvPr>
        </p:nvSpPr>
        <p:spPr>
          <a:xfrm>
            <a:off x="251278" y="1412111"/>
            <a:ext cx="7886700" cy="2511707"/>
          </a:xfrm>
        </p:spPr>
        <p:txBody>
          <a:bodyPr numCol="2"/>
          <a:lstStyle>
            <a:lvl1pPr marL="0" indent="0">
              <a:buFont typeface=".AppleSystemUIFont"/>
              <a:buNone/>
              <a:defRPr sz="1600">
                <a:solidFill>
                  <a:schemeClr val="bg1"/>
                </a:solidFill>
              </a:defRPr>
            </a:lvl1pPr>
            <a:lvl2pPr marL="457200" indent="0">
              <a:buNone/>
              <a:defRPr sz="1600">
                <a:solidFill>
                  <a:schemeClr val="bg1"/>
                </a:solidFill>
              </a:defRPr>
            </a:lvl2pPr>
            <a:lvl3pPr marL="914400" indent="0">
              <a:buNone/>
              <a:defRPr sz="1800">
                <a:solidFill>
                  <a:schemeClr val="bg1"/>
                </a:solidFill>
              </a:defRPr>
            </a:lvl3pPr>
            <a:lvl4pPr marL="1371600" indent="0">
              <a:buNone/>
              <a:defRPr sz="2000">
                <a:solidFill>
                  <a:schemeClr val="bg1"/>
                </a:solidFill>
              </a:defRPr>
            </a:lvl4pPr>
            <a:lvl5pPr marL="1828800" indent="0">
              <a:buNone/>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438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8B6A97-B755-0346-BC14-8F8D8881A863}"/>
              </a:ext>
            </a:extLst>
          </p:cNvPr>
          <p:cNvSpPr>
            <a:spLocks noGrp="1"/>
          </p:cNvSpPr>
          <p:nvPr>
            <p:ph type="pic" idx="1"/>
          </p:nvPr>
        </p:nvSpPr>
        <p:spPr>
          <a:xfrm>
            <a:off x="0" y="0"/>
            <a:ext cx="9144000"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9" name="Picture 8">
            <a:extLst>
              <a:ext uri="{FF2B5EF4-FFF2-40B4-BE49-F238E27FC236}">
                <a16:creationId xmlns:a16="http://schemas.microsoft.com/office/drawing/2014/main" id="{7B67A1EC-F168-784A-8B5B-0C2FC8870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452791DE-2400-F34B-B851-AD0086ABE0E2}"/>
              </a:ext>
            </a:extLst>
          </p:cNvPr>
          <p:cNvSpPr>
            <a:spLocks noGrp="1"/>
          </p:cNvSpPr>
          <p:nvPr>
            <p:ph type="title"/>
          </p:nvPr>
        </p:nvSpPr>
        <p:spPr>
          <a:xfrm>
            <a:off x="1" y="2075835"/>
            <a:ext cx="3306968" cy="1344697"/>
          </a:xfrm>
          <a:solidFill>
            <a:schemeClr val="bg1"/>
          </a:solidFill>
          <a:ln>
            <a:noFill/>
          </a:ln>
        </p:spPr>
        <p:style>
          <a:lnRef idx="2">
            <a:schemeClr val="dk1"/>
          </a:lnRef>
          <a:fillRef idx="1">
            <a:schemeClr val="lt1"/>
          </a:fillRef>
          <a:effectRef idx="0">
            <a:schemeClr val="dk1"/>
          </a:effectRef>
          <a:fontRef idx="minor">
            <a:schemeClr val="dk1"/>
          </a:fontRef>
        </p:style>
        <p:txBody>
          <a:bodyPr anchor="ctr">
            <a:normAutofit/>
          </a:bodyPr>
          <a:lstStyle>
            <a:lvl1pPr marL="288000">
              <a:defRPr sz="2800" b="1">
                <a:solidFill>
                  <a:srgbClr val="03B644"/>
                </a:solidFill>
                <a:latin typeface="+mn-lt"/>
              </a:defRPr>
            </a:lvl1pPr>
          </a:lstStyle>
          <a:p>
            <a:r>
              <a:rPr lang="en-US" dirty="0"/>
              <a:t>Click to edit Master title style</a:t>
            </a:r>
          </a:p>
        </p:txBody>
      </p:sp>
    </p:spTree>
    <p:extLst>
      <p:ext uri="{BB962C8B-B14F-4D97-AF65-F5344CB8AC3E}">
        <p14:creationId xmlns:p14="http://schemas.microsoft.com/office/powerpoint/2010/main" val="2910855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94813DDF-04F7-3349-AA78-65D2E37D7270}"/>
              </a:ext>
            </a:extLst>
          </p:cNvPr>
          <p:cNvSpPr>
            <a:spLocks noGrp="1"/>
          </p:cNvSpPr>
          <p:nvPr>
            <p:ph type="pic" idx="11"/>
          </p:nvPr>
        </p:nvSpPr>
        <p:spPr>
          <a:xfrm>
            <a:off x="6076709" y="0"/>
            <a:ext cx="3067291"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a:extLst>
              <a:ext uri="{FF2B5EF4-FFF2-40B4-BE49-F238E27FC236}">
                <a16:creationId xmlns:a16="http://schemas.microsoft.com/office/drawing/2014/main" id="{246E65F7-04C2-4E4F-8F19-A620F348E9D0}"/>
              </a:ext>
            </a:extLst>
          </p:cNvPr>
          <p:cNvSpPr>
            <a:spLocks noGrp="1"/>
          </p:cNvSpPr>
          <p:nvPr>
            <p:ph type="pic" idx="12"/>
          </p:nvPr>
        </p:nvSpPr>
        <p:spPr>
          <a:xfrm>
            <a:off x="3090441" y="0"/>
            <a:ext cx="2986268"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Picture Placeholder 2">
            <a:extLst>
              <a:ext uri="{FF2B5EF4-FFF2-40B4-BE49-F238E27FC236}">
                <a16:creationId xmlns:a16="http://schemas.microsoft.com/office/drawing/2014/main" id="{E0BC689A-AFCA-1F4E-A2E5-7E69C1193936}"/>
              </a:ext>
            </a:extLst>
          </p:cNvPr>
          <p:cNvSpPr>
            <a:spLocks noGrp="1"/>
          </p:cNvSpPr>
          <p:nvPr>
            <p:ph type="pic" idx="13"/>
          </p:nvPr>
        </p:nvSpPr>
        <p:spPr>
          <a:xfrm>
            <a:off x="-1" y="-32554"/>
            <a:ext cx="3090441"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itle 1">
            <a:extLst>
              <a:ext uri="{FF2B5EF4-FFF2-40B4-BE49-F238E27FC236}">
                <a16:creationId xmlns:a16="http://schemas.microsoft.com/office/drawing/2014/main" id="{0FEDDAEF-F226-A746-8A1E-0156058C49AF}"/>
              </a:ext>
            </a:extLst>
          </p:cNvPr>
          <p:cNvSpPr>
            <a:spLocks noGrp="1"/>
          </p:cNvSpPr>
          <p:nvPr>
            <p:ph type="title"/>
          </p:nvPr>
        </p:nvSpPr>
        <p:spPr>
          <a:xfrm>
            <a:off x="1" y="2075835"/>
            <a:ext cx="3306968" cy="1344697"/>
          </a:xfrm>
          <a:solidFill>
            <a:schemeClr val="bg1"/>
          </a:solidFill>
          <a:ln>
            <a:noFill/>
          </a:ln>
        </p:spPr>
        <p:style>
          <a:lnRef idx="2">
            <a:schemeClr val="dk1"/>
          </a:lnRef>
          <a:fillRef idx="1">
            <a:schemeClr val="lt1"/>
          </a:fillRef>
          <a:effectRef idx="0">
            <a:schemeClr val="dk1"/>
          </a:effectRef>
          <a:fontRef idx="minor">
            <a:schemeClr val="dk1"/>
          </a:fontRef>
        </p:style>
        <p:txBody>
          <a:bodyPr anchor="ctr">
            <a:normAutofit/>
          </a:bodyPr>
          <a:lstStyle>
            <a:lvl1pPr marL="288000">
              <a:defRPr sz="2800" b="1">
                <a:solidFill>
                  <a:srgbClr val="03B644"/>
                </a:solidFill>
                <a:latin typeface="+mn-lt"/>
              </a:defRPr>
            </a:lvl1pPr>
          </a:lstStyle>
          <a:p>
            <a:r>
              <a:rPr lang="en-US" dirty="0"/>
              <a:t>Click to edit Master title style</a:t>
            </a:r>
          </a:p>
        </p:txBody>
      </p:sp>
    </p:spTree>
    <p:extLst>
      <p:ext uri="{BB962C8B-B14F-4D97-AF65-F5344CB8AC3E}">
        <p14:creationId xmlns:p14="http://schemas.microsoft.com/office/powerpoint/2010/main" val="1091160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45941FE-9E28-7647-A5B2-5C4A2468F4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Content Placeholder 2">
            <a:extLst>
              <a:ext uri="{FF2B5EF4-FFF2-40B4-BE49-F238E27FC236}">
                <a16:creationId xmlns:a16="http://schemas.microsoft.com/office/drawing/2014/main" id="{29BCA2F3-C6E0-B84B-87F6-6F6C8C7CB5F8}"/>
              </a:ext>
            </a:extLst>
          </p:cNvPr>
          <p:cNvSpPr>
            <a:spLocks noGrp="1"/>
          </p:cNvSpPr>
          <p:nvPr>
            <p:ph idx="1"/>
          </p:nvPr>
        </p:nvSpPr>
        <p:spPr>
          <a:xfrm>
            <a:off x="251278" y="1412111"/>
            <a:ext cx="7886700" cy="2511707"/>
          </a:xfrm>
        </p:spPr>
        <p:txBody>
          <a:bodyPr numCol="2"/>
          <a:lstStyle>
            <a:lvl1pPr marL="0" indent="0">
              <a:buFont typeface=".AppleSystemUIFont"/>
              <a:buNone/>
              <a:defRPr sz="1600">
                <a:solidFill>
                  <a:schemeClr val="bg1"/>
                </a:solidFill>
              </a:defRPr>
            </a:lvl1pPr>
            <a:lvl2pPr marL="457200" indent="0">
              <a:buNone/>
              <a:defRPr sz="1600">
                <a:solidFill>
                  <a:schemeClr val="bg1"/>
                </a:solidFill>
              </a:defRPr>
            </a:lvl2pPr>
            <a:lvl3pPr marL="914400" indent="0">
              <a:buNone/>
              <a:defRPr sz="1800">
                <a:solidFill>
                  <a:schemeClr val="bg1"/>
                </a:solidFill>
              </a:defRPr>
            </a:lvl3pPr>
            <a:lvl4pPr marL="1371600" indent="0">
              <a:buNone/>
              <a:defRPr sz="2000">
                <a:solidFill>
                  <a:schemeClr val="bg1"/>
                </a:solidFill>
              </a:defRPr>
            </a:lvl4pPr>
            <a:lvl5pPr marL="1828800" indent="0">
              <a:buNone/>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876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 National (editable)">
    <p:spTree>
      <p:nvGrpSpPr>
        <p:cNvPr id="1" name=""/>
        <p:cNvGrpSpPr/>
        <p:nvPr/>
      </p:nvGrpSpPr>
      <p:grpSpPr>
        <a:xfrm>
          <a:off x="0" y="0"/>
          <a:ext cx="0" cy="0"/>
          <a:chOff x="0" y="0"/>
          <a:chExt cx="0" cy="0"/>
        </a:xfrm>
      </p:grpSpPr>
      <p:pic>
        <p:nvPicPr>
          <p:cNvPr id="2" name="Picture 1" descr="English Cover - Natio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690" cy="5143500"/>
          </a:xfrm>
          <a:prstGeom prst="rect">
            <a:avLst/>
          </a:prstGeom>
        </p:spPr>
      </p:pic>
      <p:sp>
        <p:nvSpPr>
          <p:cNvPr id="6" name="Text Placeholder 4"/>
          <p:cNvSpPr>
            <a:spLocks noGrp="1"/>
          </p:cNvSpPr>
          <p:nvPr>
            <p:ph type="body" sz="quarter" idx="10" hasCustomPrompt="1"/>
          </p:nvPr>
        </p:nvSpPr>
        <p:spPr>
          <a:xfrm>
            <a:off x="504001" y="1584000"/>
            <a:ext cx="4102100" cy="1951038"/>
          </a:xfrm>
          <a:prstGeom prst="rect">
            <a:avLst/>
          </a:prstGeom>
        </p:spPr>
        <p:txBody>
          <a:bodyPr lIns="0" tIns="0" rIns="0" bIns="0"/>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lang="en-US" sz="3300" b="1">
                <a:solidFill>
                  <a:schemeClr val="tx2"/>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Placeholder Title</a:t>
            </a:r>
          </a:p>
        </p:txBody>
      </p:sp>
    </p:spTree>
    <p:extLst>
      <p:ext uri="{BB962C8B-B14F-4D97-AF65-F5344CB8AC3E}">
        <p14:creationId xmlns:p14="http://schemas.microsoft.com/office/powerpoint/2010/main" val="331229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4ADFB-A6F3-3C4A-9A33-676428119A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9AE82232-C7D8-C54F-95EE-2ADD330B4223}"/>
              </a:ext>
            </a:extLst>
          </p:cNvPr>
          <p:cNvSpPr>
            <a:spLocks noGrp="1"/>
          </p:cNvSpPr>
          <p:nvPr>
            <p:ph type="ctrTitle"/>
          </p:nvPr>
        </p:nvSpPr>
        <p:spPr>
          <a:xfrm>
            <a:off x="257629" y="768805"/>
            <a:ext cx="6858000" cy="1790700"/>
          </a:xfr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3ECF147-1BD0-7641-A4A5-3C78EB5DDE5C}"/>
              </a:ext>
            </a:extLst>
          </p:cNvPr>
          <p:cNvSpPr>
            <a:spLocks noGrp="1"/>
          </p:cNvSpPr>
          <p:nvPr>
            <p:ph type="subTitle" idx="1"/>
          </p:nvPr>
        </p:nvSpPr>
        <p:spPr>
          <a:xfrm>
            <a:off x="257629" y="2629355"/>
            <a:ext cx="6858000" cy="124142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3878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7CEBD5-30FC-5446-B6F2-CA29D5F5D8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2CCFD9FF-F549-3F44-96C9-038A7222B802}"/>
              </a:ext>
            </a:extLst>
          </p:cNvPr>
          <p:cNvSpPr>
            <a:spLocks noGrp="1"/>
          </p:cNvSpPr>
          <p:nvPr>
            <p:ph type="title"/>
          </p:nvPr>
        </p:nvSpPr>
        <p:spPr>
          <a:xfrm>
            <a:off x="236764" y="1421264"/>
            <a:ext cx="7886700" cy="597807"/>
          </a:xfrm>
        </p:spPr>
        <p:txBody>
          <a:bodyPr>
            <a:normAutofit/>
          </a:bodyPr>
          <a:lstStyle>
            <a:lvl1pPr>
              <a:defRPr sz="2000">
                <a:solidFill>
                  <a:srgbClr val="03B64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1D60C66-2BE3-5046-9462-49D38D5CC30D}"/>
              </a:ext>
            </a:extLst>
          </p:cNvPr>
          <p:cNvSpPr>
            <a:spLocks noGrp="1"/>
          </p:cNvSpPr>
          <p:nvPr>
            <p:ph idx="1"/>
          </p:nvPr>
        </p:nvSpPr>
        <p:spPr>
          <a:xfrm>
            <a:off x="251278" y="2075543"/>
            <a:ext cx="7886700" cy="2235200"/>
          </a:xfrm>
        </p:spPr>
        <p:txBody>
          <a:bodyPr numCol="2"/>
          <a:lstStyle>
            <a:lvl1pPr marL="228600" indent="-228600">
              <a:buFont typeface=".AppleSystemUIFont"/>
              <a:buChar char="–"/>
              <a:defRPr sz="1600"/>
            </a:lvl1pPr>
            <a:lvl2pPr>
              <a:defRPr sz="1600"/>
            </a:lvl2pPr>
            <a:lvl3pPr>
              <a:defRPr sz="1800"/>
            </a:lvl3pPr>
            <a:lvl4pPr>
              <a:defRPr sz="20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918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A9A5405-1C18-FA4C-8F6E-2DF489E6CC59}"/>
              </a:ext>
            </a:extLst>
          </p:cNvPr>
          <p:cNvSpPr>
            <a:spLocks noGrp="1"/>
          </p:cNvSpPr>
          <p:nvPr>
            <p:ph type="dt" sz="half" idx="10"/>
          </p:nvPr>
        </p:nvSpPr>
        <p:spPr/>
        <p:txBody>
          <a:bodyPr/>
          <a:lstStyle/>
          <a:p>
            <a:fld id="{3C41261E-DE25-6749-A7C1-308452DA7084}" type="datetimeFigureOut">
              <a:rPr lang="en-US" smtClean="0"/>
              <a:t>5/29/2023</a:t>
            </a:fld>
            <a:endParaRPr lang="en-US"/>
          </a:p>
        </p:txBody>
      </p:sp>
      <p:sp>
        <p:nvSpPr>
          <p:cNvPr id="4" name="Footer Placeholder 3">
            <a:extLst>
              <a:ext uri="{FF2B5EF4-FFF2-40B4-BE49-F238E27FC236}">
                <a16:creationId xmlns:a16="http://schemas.microsoft.com/office/drawing/2014/main" id="{006D59A2-F846-C946-BE8F-12D6609E86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16BE98-F2AE-6A44-B3FB-D773A5E1F860}"/>
              </a:ext>
            </a:extLst>
          </p:cNvPr>
          <p:cNvSpPr>
            <a:spLocks noGrp="1"/>
          </p:cNvSpPr>
          <p:nvPr>
            <p:ph type="sldNum" sz="quarter" idx="12"/>
          </p:nvPr>
        </p:nvSpPr>
        <p:spPr/>
        <p:txBody>
          <a:bodyPr/>
          <a:lstStyle/>
          <a:p>
            <a:fld id="{799378A2-7066-3744-8FC4-230C177243DF}" type="slidenum">
              <a:rPr lang="en-US" smtClean="0"/>
              <a:t>‹#›</a:t>
            </a:fld>
            <a:endParaRPr lang="en-US"/>
          </a:p>
        </p:txBody>
      </p:sp>
      <p:pic>
        <p:nvPicPr>
          <p:cNvPr id="6" name="Picture 5">
            <a:extLst>
              <a:ext uri="{FF2B5EF4-FFF2-40B4-BE49-F238E27FC236}">
                <a16:creationId xmlns:a16="http://schemas.microsoft.com/office/drawing/2014/main" id="{309B9927-BE43-0E45-BC7E-7F7D3FA65A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1">
            <a:extLst>
              <a:ext uri="{FF2B5EF4-FFF2-40B4-BE49-F238E27FC236}">
                <a16:creationId xmlns:a16="http://schemas.microsoft.com/office/drawing/2014/main" id="{43BB1F1D-6B5D-384B-B59A-C76BE32727B5}"/>
              </a:ext>
            </a:extLst>
          </p:cNvPr>
          <p:cNvSpPr>
            <a:spLocks noGrp="1"/>
          </p:cNvSpPr>
          <p:nvPr>
            <p:ph type="title"/>
          </p:nvPr>
        </p:nvSpPr>
        <p:spPr>
          <a:xfrm>
            <a:off x="236764" y="1421264"/>
            <a:ext cx="7886700" cy="597807"/>
          </a:xfrm>
        </p:spPr>
        <p:txBody>
          <a:bodyPr>
            <a:normAutofit/>
          </a:bodyPr>
          <a:lstStyle>
            <a:lvl1pPr>
              <a:defRPr sz="2000">
                <a:solidFill>
                  <a:srgbClr val="03B644"/>
                </a:solidFill>
              </a:defRPr>
            </a:lvl1pPr>
          </a:lstStyle>
          <a:p>
            <a:r>
              <a:rPr lang="en-US" dirty="0"/>
              <a:t>Click to edit Master title style</a:t>
            </a:r>
          </a:p>
        </p:txBody>
      </p:sp>
    </p:spTree>
    <p:extLst>
      <p:ext uri="{BB962C8B-B14F-4D97-AF65-F5344CB8AC3E}">
        <p14:creationId xmlns:p14="http://schemas.microsoft.com/office/powerpoint/2010/main" val="365942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E64945-53F7-DD44-BFCA-E50821366E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4" y="0"/>
            <a:ext cx="9144000" cy="5143500"/>
          </a:xfrm>
          <a:prstGeom prst="rect">
            <a:avLst/>
          </a:prstGeom>
        </p:spPr>
      </p:pic>
      <p:sp>
        <p:nvSpPr>
          <p:cNvPr id="3" name="Picture Placeholder 2">
            <a:extLst>
              <a:ext uri="{FF2B5EF4-FFF2-40B4-BE49-F238E27FC236}">
                <a16:creationId xmlns:a16="http://schemas.microsoft.com/office/drawing/2014/main" id="{C21CE986-5603-CF44-9BE0-77EEAFD4BB53}"/>
              </a:ext>
            </a:extLst>
          </p:cNvPr>
          <p:cNvSpPr>
            <a:spLocks noGrp="1"/>
          </p:cNvSpPr>
          <p:nvPr>
            <p:ph type="pic" idx="1"/>
          </p:nvPr>
        </p:nvSpPr>
        <p:spPr>
          <a:xfrm>
            <a:off x="4505632" y="0"/>
            <a:ext cx="4638368"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EBEBE5-06E3-B54C-BC12-6C2863682010}"/>
              </a:ext>
            </a:extLst>
          </p:cNvPr>
          <p:cNvSpPr>
            <a:spLocks noGrp="1"/>
          </p:cNvSpPr>
          <p:nvPr>
            <p:ph type="body" sz="half" idx="2"/>
          </p:nvPr>
        </p:nvSpPr>
        <p:spPr>
          <a:xfrm>
            <a:off x="259939" y="2120222"/>
            <a:ext cx="3017531" cy="2433485"/>
          </a:xfrm>
        </p:spPr>
        <p:txBody>
          <a:bodyPr/>
          <a:lstStyle>
            <a:lvl1pPr marL="285750" indent="-285750">
              <a:buFont typeface=".AppleSystemUIFont"/>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itle 1">
            <a:extLst>
              <a:ext uri="{FF2B5EF4-FFF2-40B4-BE49-F238E27FC236}">
                <a16:creationId xmlns:a16="http://schemas.microsoft.com/office/drawing/2014/main" id="{E83EE92C-74B4-D141-A8FD-D93F5B47320F}"/>
              </a:ext>
            </a:extLst>
          </p:cNvPr>
          <p:cNvSpPr>
            <a:spLocks noGrp="1"/>
          </p:cNvSpPr>
          <p:nvPr>
            <p:ph type="title"/>
          </p:nvPr>
        </p:nvSpPr>
        <p:spPr>
          <a:xfrm>
            <a:off x="259939" y="1447215"/>
            <a:ext cx="3567266" cy="597807"/>
          </a:xfrm>
        </p:spPr>
        <p:txBody>
          <a:bodyPr>
            <a:normAutofit/>
          </a:bodyPr>
          <a:lstStyle>
            <a:lvl1pPr>
              <a:defRPr sz="2000">
                <a:solidFill>
                  <a:srgbClr val="03B644"/>
                </a:solidFill>
              </a:defRPr>
            </a:lvl1pPr>
          </a:lstStyle>
          <a:p>
            <a:r>
              <a:rPr lang="en-US" dirty="0"/>
              <a:t>Click to edit Master title style</a:t>
            </a:r>
          </a:p>
        </p:txBody>
      </p:sp>
    </p:spTree>
    <p:extLst>
      <p:ext uri="{BB962C8B-B14F-4D97-AF65-F5344CB8AC3E}">
        <p14:creationId xmlns:p14="http://schemas.microsoft.com/office/powerpoint/2010/main" val="336176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38E80D-841F-0745-B542-48241976A376}"/>
              </a:ext>
            </a:extLst>
          </p:cNvPr>
          <p:cNvSpPr>
            <a:spLocks noGrp="1"/>
          </p:cNvSpPr>
          <p:nvPr>
            <p:ph type="dt" sz="half" idx="10"/>
          </p:nvPr>
        </p:nvSpPr>
        <p:spPr/>
        <p:txBody>
          <a:bodyPr/>
          <a:lstStyle/>
          <a:p>
            <a:fld id="{3C41261E-DE25-6749-A7C1-308452DA7084}" type="datetimeFigureOut">
              <a:rPr lang="en-US" smtClean="0"/>
              <a:t>5/29/2023</a:t>
            </a:fld>
            <a:endParaRPr lang="en-US"/>
          </a:p>
        </p:txBody>
      </p:sp>
      <p:sp>
        <p:nvSpPr>
          <p:cNvPr id="3" name="Footer Placeholder 2">
            <a:extLst>
              <a:ext uri="{FF2B5EF4-FFF2-40B4-BE49-F238E27FC236}">
                <a16:creationId xmlns:a16="http://schemas.microsoft.com/office/drawing/2014/main" id="{34190BCD-F968-3F44-81F3-426F96A5CD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B04AAF-728C-2F4E-973D-494FAF00946E}"/>
              </a:ext>
            </a:extLst>
          </p:cNvPr>
          <p:cNvSpPr>
            <a:spLocks noGrp="1"/>
          </p:cNvSpPr>
          <p:nvPr>
            <p:ph type="sldNum" sz="quarter" idx="12"/>
          </p:nvPr>
        </p:nvSpPr>
        <p:spPr/>
        <p:txBody>
          <a:bodyPr/>
          <a:lstStyle/>
          <a:p>
            <a:fld id="{799378A2-7066-3744-8FC4-230C177243DF}" type="slidenum">
              <a:rPr lang="en-US" smtClean="0"/>
              <a:t>‹#›</a:t>
            </a:fld>
            <a:endParaRPr lang="en-US"/>
          </a:p>
        </p:txBody>
      </p:sp>
    </p:spTree>
    <p:extLst>
      <p:ext uri="{BB962C8B-B14F-4D97-AF65-F5344CB8AC3E}">
        <p14:creationId xmlns:p14="http://schemas.microsoft.com/office/powerpoint/2010/main" val="397737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7CEBD5-30FC-5446-B6F2-CA29D5F5D8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2CCFD9FF-F549-3F44-96C9-038A7222B802}"/>
              </a:ext>
            </a:extLst>
          </p:cNvPr>
          <p:cNvSpPr>
            <a:spLocks noGrp="1"/>
          </p:cNvSpPr>
          <p:nvPr>
            <p:ph type="title"/>
          </p:nvPr>
        </p:nvSpPr>
        <p:spPr>
          <a:xfrm>
            <a:off x="236764" y="1421264"/>
            <a:ext cx="4152356" cy="597807"/>
          </a:xfrm>
        </p:spPr>
        <p:txBody>
          <a:bodyPr>
            <a:normAutofit/>
          </a:bodyPr>
          <a:lstStyle>
            <a:lvl1pPr>
              <a:defRPr sz="2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1D60C66-2BE3-5046-9462-49D38D5CC30D}"/>
              </a:ext>
            </a:extLst>
          </p:cNvPr>
          <p:cNvSpPr>
            <a:spLocks noGrp="1"/>
          </p:cNvSpPr>
          <p:nvPr>
            <p:ph idx="1"/>
          </p:nvPr>
        </p:nvSpPr>
        <p:spPr>
          <a:xfrm>
            <a:off x="251278" y="2075543"/>
            <a:ext cx="4137842" cy="2235200"/>
          </a:xfrm>
        </p:spPr>
        <p:txBody>
          <a:bodyPr numCol="1"/>
          <a:lstStyle>
            <a:lvl1pPr marL="228600" indent="-228600">
              <a:buFont typeface=".AppleSystemUIFont"/>
              <a:buChar char="–"/>
              <a:defRPr sz="1600">
                <a:solidFill>
                  <a:schemeClr val="bg1"/>
                </a:solidFill>
              </a:defRPr>
            </a:lvl1pPr>
            <a:lvl2pPr>
              <a:defRPr sz="1600">
                <a:solidFill>
                  <a:schemeClr val="bg1"/>
                </a:solidFill>
              </a:defRPr>
            </a:lvl2pPr>
            <a:lvl3pPr>
              <a:defRPr sz="1800">
                <a:solidFill>
                  <a:schemeClr val="bg1"/>
                </a:solidFill>
              </a:defRPr>
            </a:lvl3pPr>
            <a:lvl4pPr>
              <a:defRPr sz="20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2">
            <a:extLst>
              <a:ext uri="{FF2B5EF4-FFF2-40B4-BE49-F238E27FC236}">
                <a16:creationId xmlns:a16="http://schemas.microsoft.com/office/drawing/2014/main" id="{83401CA8-9F5E-1545-AC59-BACB61C3B0E1}"/>
              </a:ext>
            </a:extLst>
          </p:cNvPr>
          <p:cNvSpPr>
            <a:spLocks noGrp="1"/>
          </p:cNvSpPr>
          <p:nvPr>
            <p:ph type="pic" idx="10"/>
          </p:nvPr>
        </p:nvSpPr>
        <p:spPr>
          <a:xfrm>
            <a:off x="4554583" y="0"/>
            <a:ext cx="4589417"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97085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vider ">
    <p:spTree>
      <p:nvGrpSpPr>
        <p:cNvPr id="1" name=""/>
        <p:cNvGrpSpPr/>
        <p:nvPr/>
      </p:nvGrpSpPr>
      <p:grpSpPr>
        <a:xfrm>
          <a:off x="0" y="0"/>
          <a:ext cx="0" cy="0"/>
          <a:chOff x="0" y="0"/>
          <a:chExt cx="0" cy="0"/>
        </a:xfrm>
      </p:grpSpPr>
      <p:pic>
        <p:nvPicPr>
          <p:cNvPr id="2" name="Picture 1" descr="Divid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690" cy="5143500"/>
          </a:xfrm>
          <a:prstGeom prst="rect">
            <a:avLst/>
          </a:prstGeom>
        </p:spPr>
      </p:pic>
      <p:sp>
        <p:nvSpPr>
          <p:cNvPr id="10" name="Text Placeholder 4"/>
          <p:cNvSpPr>
            <a:spLocks noGrp="1"/>
          </p:cNvSpPr>
          <p:nvPr>
            <p:ph type="body" sz="quarter" idx="11" hasCustomPrompt="1"/>
          </p:nvPr>
        </p:nvSpPr>
        <p:spPr>
          <a:xfrm>
            <a:off x="504001" y="1584001"/>
            <a:ext cx="4102100" cy="470987"/>
          </a:xfrm>
          <a:prstGeom prst="rect">
            <a:avLst/>
          </a:prstGeom>
        </p:spPr>
        <p:txBody>
          <a:bodyPr lIns="0" tIns="0" rIns="0" bIns="0"/>
          <a:lstStyle>
            <a:lvl1pPr marL="0" indent="0">
              <a:buNone/>
              <a:defRPr sz="3300" b="1">
                <a:solidFill>
                  <a:schemeClr val="bg1"/>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en-IE" dirty="0"/>
              <a:t>Divider Slide</a:t>
            </a:r>
            <a:endParaRPr lang="en-US" dirty="0"/>
          </a:p>
        </p:txBody>
      </p:sp>
      <p:sp>
        <p:nvSpPr>
          <p:cNvPr id="11" name="Text Placeholder 4"/>
          <p:cNvSpPr>
            <a:spLocks noGrp="1"/>
          </p:cNvSpPr>
          <p:nvPr>
            <p:ph type="body" sz="quarter" idx="12" hasCustomPrompt="1"/>
          </p:nvPr>
        </p:nvSpPr>
        <p:spPr>
          <a:xfrm>
            <a:off x="504001" y="2160001"/>
            <a:ext cx="4102100" cy="1877351"/>
          </a:xfrm>
          <a:prstGeom prst="rect">
            <a:avLst/>
          </a:prstGeom>
        </p:spPr>
        <p:txBody>
          <a:bodyPr lIns="0" tIns="0" rIns="0" bIns="0"/>
          <a:lstStyle>
            <a:lvl1pPr marL="0" indent="0">
              <a:buNone/>
              <a:defRPr sz="1600" b="0" baseline="0">
                <a:solidFill>
                  <a:schemeClr val="bg1"/>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marL="0" indent="0">
              <a:buNone/>
            </a:pPr>
            <a:r>
              <a:rPr lang="en-IE" sz="1600" dirty="0">
                <a:solidFill>
                  <a:schemeClr val="bg1"/>
                </a:solidFill>
              </a:rPr>
              <a:t>Headline set in 33pt Calibri Bold. Body copy set in 16pt Calibri, range left.</a:t>
            </a:r>
            <a:endParaRPr lang="en-US" sz="1600" dirty="0">
              <a:solidFill>
                <a:schemeClr val="bg1"/>
              </a:solidFill>
            </a:endParaRPr>
          </a:p>
        </p:txBody>
      </p:sp>
    </p:spTree>
    <p:extLst>
      <p:ext uri="{BB962C8B-B14F-4D97-AF65-F5344CB8AC3E}">
        <p14:creationId xmlns:p14="http://schemas.microsoft.com/office/powerpoint/2010/main" val="8368888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C6B36DA-9832-5349-A602-E4710C278CD4}" type="datetimeFigureOut">
              <a:rPr lang="en-US" smtClean="0"/>
              <a:t>5/29/2023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4F20044-B989-984C-BD4F-72F164DEC085}" type="slidenum">
              <a:rPr lang="en-US" smtClean="0"/>
              <a:t>‹#›</a:t>
            </a:fld>
            <a:endParaRPr lang="en-US"/>
          </a:p>
        </p:txBody>
      </p:sp>
      <p:pic>
        <p:nvPicPr>
          <p:cNvPr id="8" name="Picture 7">
            <a:extLst>
              <a:ext uri="{FF2B5EF4-FFF2-40B4-BE49-F238E27FC236}">
                <a16:creationId xmlns:a16="http://schemas.microsoft.com/office/drawing/2014/main" id="{F636DF95-16D9-5444-88FF-219794408D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4140907"/>
      </p:ext>
    </p:extLst>
  </p:cSld>
  <p:clrMap bg1="lt1" tx1="dk1" bg2="lt2" tx2="dk2" accent1="accent1" accent2="accent2" accent3="accent3" accent4="accent4" accent5="accent5" accent6="accent6" hlink="hlink" folHlink="folHlink"/>
  <p:sldLayoutIdLst>
    <p:sldLayoutId id="2147483661" r:id="rId1"/>
    <p:sldLayoutId id="214748369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33B2D9-7199-E249-BFE6-3A248BC220B4}"/>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03BF813-3A81-144A-8C4E-B3AC0B7747F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4DD389F-D6B5-0748-96FB-EBC8771C8428}"/>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C41261E-DE25-6749-A7C1-308452DA7084}" type="datetimeFigureOut">
              <a:rPr lang="en-US" smtClean="0"/>
              <a:t>5/29/2023</a:t>
            </a:fld>
            <a:endParaRPr lang="en-US"/>
          </a:p>
        </p:txBody>
      </p:sp>
      <p:sp>
        <p:nvSpPr>
          <p:cNvPr id="5" name="Footer Placeholder 4">
            <a:extLst>
              <a:ext uri="{FF2B5EF4-FFF2-40B4-BE49-F238E27FC236}">
                <a16:creationId xmlns:a16="http://schemas.microsoft.com/office/drawing/2014/main" id="{1D430454-B1D3-6E4E-B865-F71D15C3498B}"/>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5D52CB-C0EA-FF45-9D6A-E8B30D59E72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99378A2-7066-3744-8FC4-230C177243DF}" type="slidenum">
              <a:rPr lang="en-US" smtClean="0"/>
              <a:t>‹#›</a:t>
            </a:fld>
            <a:endParaRPr lang="en-US"/>
          </a:p>
        </p:txBody>
      </p:sp>
    </p:spTree>
    <p:extLst>
      <p:ext uri="{BB962C8B-B14F-4D97-AF65-F5344CB8AC3E}">
        <p14:creationId xmlns:p14="http://schemas.microsoft.com/office/powerpoint/2010/main" val="36743278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8" r:id="rId3"/>
    <p:sldLayoutId id="2147483671" r:id="rId4"/>
    <p:sldLayoutId id="2147483669" r:id="rId5"/>
    <p:sldLayoutId id="2147483696" r:id="rId6"/>
    <p:sldLayoutId id="2147483697" r:id="rId7"/>
    <p:sldLayoutId id="2147483698" r:id="rId8"/>
    <p:sldLayoutId id="2147483699" r:id="rId9"/>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4E97F6-731C-EA44-BE04-C55FF941FD4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6F400F-5885-C347-ABA6-1C0D2C1A90C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9CD15C-4F48-2B49-AAB6-8F023030669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D295DE3-CB56-2E41-BDA0-8C6E228B8126}" type="datetimeFigureOut">
              <a:rPr lang="en-US" smtClean="0"/>
              <a:t>5/29/2023</a:t>
            </a:fld>
            <a:endParaRPr lang="en-US"/>
          </a:p>
        </p:txBody>
      </p:sp>
      <p:sp>
        <p:nvSpPr>
          <p:cNvPr id="5" name="Footer Placeholder 4">
            <a:extLst>
              <a:ext uri="{FF2B5EF4-FFF2-40B4-BE49-F238E27FC236}">
                <a16:creationId xmlns:a16="http://schemas.microsoft.com/office/drawing/2014/main" id="{AD56B469-E5C4-A743-A77D-6B0EC909AD3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634155-FA3C-954F-9BCF-3827138BA4D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9AFF426-239B-5B4D-8E0C-98E234694A3D}" type="slidenum">
              <a:rPr lang="en-US" smtClean="0"/>
              <a:t>‹#›</a:t>
            </a:fld>
            <a:endParaRPr lang="en-US"/>
          </a:p>
        </p:txBody>
      </p:sp>
    </p:spTree>
    <p:extLst>
      <p:ext uri="{BB962C8B-B14F-4D97-AF65-F5344CB8AC3E}">
        <p14:creationId xmlns:p14="http://schemas.microsoft.com/office/powerpoint/2010/main" val="644691956"/>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A24729-BAE9-984C-9D3A-D55F8C92A884}"/>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4EE4E7-33B5-3C4A-952B-29CB3F7149A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035BE-5212-F343-8498-8BB0E20066A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CF6EF6E-B21D-734D-977E-3A60A60776CF}" type="datetimeFigureOut">
              <a:rPr lang="en-US" smtClean="0"/>
              <a:t>5/29/2023</a:t>
            </a:fld>
            <a:endParaRPr lang="en-US"/>
          </a:p>
        </p:txBody>
      </p:sp>
      <p:sp>
        <p:nvSpPr>
          <p:cNvPr id="5" name="Footer Placeholder 4">
            <a:extLst>
              <a:ext uri="{FF2B5EF4-FFF2-40B4-BE49-F238E27FC236}">
                <a16:creationId xmlns:a16="http://schemas.microsoft.com/office/drawing/2014/main" id="{FD79F700-A79F-F046-ACCA-A2AB64779478}"/>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727DEC-57C1-1A4D-A4CD-538AE380860D}"/>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56C1513-EAB6-DE46-BD9A-104FC41A3B95}" type="slidenum">
              <a:rPr lang="en-US" smtClean="0"/>
              <a:t>‹#›</a:t>
            </a:fld>
            <a:endParaRPr lang="en-US"/>
          </a:p>
        </p:txBody>
      </p:sp>
    </p:spTree>
    <p:extLst>
      <p:ext uri="{BB962C8B-B14F-4D97-AF65-F5344CB8AC3E}">
        <p14:creationId xmlns:p14="http://schemas.microsoft.com/office/powerpoint/2010/main" val="14432829"/>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E7F70-5E42-9044-B776-B7CF8964F1A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2F3B67-A710-4F49-AD3A-FE91E611D6A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7267E-430A-ED40-A1C0-DEF2C24D6F5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B0F6096-DDCB-F141-BE33-30E1658CAE1C}" type="datetimeFigureOut">
              <a:rPr lang="en-US" smtClean="0"/>
              <a:t>5/29/2023</a:t>
            </a:fld>
            <a:endParaRPr lang="en-US"/>
          </a:p>
        </p:txBody>
      </p:sp>
      <p:sp>
        <p:nvSpPr>
          <p:cNvPr id="5" name="Footer Placeholder 4">
            <a:extLst>
              <a:ext uri="{FF2B5EF4-FFF2-40B4-BE49-F238E27FC236}">
                <a16:creationId xmlns:a16="http://schemas.microsoft.com/office/drawing/2014/main" id="{C009D6AC-E1E6-EA4D-9CDF-FCE04E7B15AC}"/>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A9A4E2-9E17-2D46-986E-9F3B9BF0BEDD}"/>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3DA5A9C-7AD2-784D-987F-97803CA7560F}" type="slidenum">
              <a:rPr lang="en-US" smtClean="0"/>
              <a:t>‹#›</a:t>
            </a:fld>
            <a:endParaRPr lang="en-US"/>
          </a:p>
        </p:txBody>
      </p:sp>
    </p:spTree>
    <p:extLst>
      <p:ext uri="{BB962C8B-B14F-4D97-AF65-F5344CB8AC3E}">
        <p14:creationId xmlns:p14="http://schemas.microsoft.com/office/powerpoint/2010/main" val="2144572695"/>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localenterprise.ie/Wexford"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0.xml"/><Relationship Id="rId1" Type="http://schemas.openxmlformats.org/officeDocument/2006/relationships/video" Target="https://www.youtube.com/embed/03H5dPXbUsc?start=1&amp;feature=oembed" TargetMode="External"/><Relationship Id="rId4" Type="http://schemas.openxmlformats.org/officeDocument/2006/relationships/hyperlink" Target="http://www.localenterprise.ie/Wexfor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localenterprise.ie/Wexford"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hyperlink" Target="http://www.localenterprise.ie/Wexfor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localenterprise.ie/Wexford" TargetMode="External"/><Relationship Id="rId2" Type="http://schemas.openxmlformats.org/officeDocument/2006/relationships/slideLayout" Target="../slideLayouts/slideLayout10.xml"/><Relationship Id="rId1" Type="http://schemas.openxmlformats.org/officeDocument/2006/relationships/video" Target="https://www.youtube.com/embed/u-p_9ayHbr4?start=6&amp;feature=oembed"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www.localenterprise.ie/Wexford" TargetMode="Externa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www.localenterprise.ie/Wexford" TargetMode="External"/><Relationship Id="rId2" Type="http://schemas.openxmlformats.org/officeDocument/2006/relationships/slideLayout" Target="../slideLayouts/slideLayout10.xml"/><Relationship Id="rId1" Type="http://schemas.openxmlformats.org/officeDocument/2006/relationships/video" Target="https://www.youtube.com/embed/r5o6Ixvn9Mk?start=3&amp;feature=oembed" TargetMode="Externa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www.localenterprise.ie/Wexford" TargetMode="Externa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www.localenterprise.ie/Wexford"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hyperlink" Target="http://www.localenterprise.ie/Wexford"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localenterprise.ie/Wexford"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hyperlink" Target="http://www.localenterprise.ie/Wexfor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0.xml"/><Relationship Id="rId1" Type="http://schemas.openxmlformats.org/officeDocument/2006/relationships/video" Target="https://www.youtube.com/embed/kq9QHK5IxUQ?start=25&amp;feature=oembed" TargetMode="External"/><Relationship Id="rId5" Type="http://schemas.openxmlformats.org/officeDocument/2006/relationships/image" Target="../media/image16.png"/><Relationship Id="rId4" Type="http://schemas.openxmlformats.org/officeDocument/2006/relationships/hyperlink" Target="http://www.localenterprise.ie/Wexfo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97AAF4-B85B-184E-9542-4CBF65D9FCBC}"/>
              </a:ext>
            </a:extLst>
          </p:cNvPr>
          <p:cNvSpPr txBox="1"/>
          <p:nvPr/>
        </p:nvSpPr>
        <p:spPr>
          <a:xfrm>
            <a:off x="504001" y="4030123"/>
            <a:ext cx="2604655" cy="338554"/>
          </a:xfrm>
          <a:prstGeom prst="rect">
            <a:avLst/>
          </a:prstGeom>
          <a:noFill/>
        </p:spPr>
        <p:txBody>
          <a:bodyPr wrap="square" lIns="0" tIns="0" rIns="0" bIns="0" rtlCol="0">
            <a:spAutoFit/>
          </a:bodyPr>
          <a:lstStyle/>
          <a:p>
            <a:r>
              <a:rPr lang="en-US" sz="1100" b="1" dirty="0">
                <a:solidFill>
                  <a:schemeClr val="bg1"/>
                </a:solidFill>
              </a:rPr>
              <a:t>LocalEnterprise.ie</a:t>
            </a:r>
          </a:p>
          <a:p>
            <a:r>
              <a:rPr lang="en-US" sz="1100" dirty="0">
                <a:solidFill>
                  <a:schemeClr val="bg1"/>
                </a:solidFill>
              </a:rPr>
              <a:t>#</a:t>
            </a:r>
            <a:r>
              <a:rPr lang="en-GB" sz="1100" dirty="0">
                <a:solidFill>
                  <a:schemeClr val="bg1"/>
                </a:solidFill>
              </a:rPr>
              <a:t>MakingItHappen</a:t>
            </a:r>
          </a:p>
        </p:txBody>
      </p:sp>
      <p:pic>
        <p:nvPicPr>
          <p:cNvPr id="7" name="Picture 6">
            <a:extLst>
              <a:ext uri="{FF2B5EF4-FFF2-40B4-BE49-F238E27FC236}">
                <a16:creationId xmlns:a16="http://schemas.microsoft.com/office/drawing/2014/main" id="{27D5AAA9-1E0D-A97A-2AA5-0A3A5035B1CF}"/>
              </a:ext>
            </a:extLst>
          </p:cNvPr>
          <p:cNvPicPr>
            <a:picLocks noChangeAspect="1"/>
          </p:cNvPicPr>
          <p:nvPr/>
        </p:nvPicPr>
        <p:blipFill rotWithShape="1">
          <a:blip r:embed="rId2"/>
          <a:srcRect b="30638"/>
          <a:stretch/>
        </p:blipFill>
        <p:spPr>
          <a:xfrm>
            <a:off x="102394" y="345281"/>
            <a:ext cx="4953000" cy="2226469"/>
          </a:xfrm>
          <a:prstGeom prst="rect">
            <a:avLst/>
          </a:prstGeom>
        </p:spPr>
      </p:pic>
      <p:sp>
        <p:nvSpPr>
          <p:cNvPr id="2" name="Title 1">
            <a:extLst>
              <a:ext uri="{FF2B5EF4-FFF2-40B4-BE49-F238E27FC236}">
                <a16:creationId xmlns:a16="http://schemas.microsoft.com/office/drawing/2014/main" id="{402A4318-2B75-8F01-7E43-4DD4A9F3E283}"/>
              </a:ext>
            </a:extLst>
          </p:cNvPr>
          <p:cNvSpPr txBox="1">
            <a:spLocks/>
          </p:cNvSpPr>
          <p:nvPr/>
        </p:nvSpPr>
        <p:spPr>
          <a:xfrm>
            <a:off x="302752" y="2703129"/>
            <a:ext cx="7886700" cy="59780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b="1" dirty="0">
                <a:solidFill>
                  <a:srgbClr val="03B644"/>
                </a:solidFill>
                <a:latin typeface="+mn-lt"/>
              </a:rPr>
              <a:t>Let’s talk Climate Action!</a:t>
            </a:r>
          </a:p>
        </p:txBody>
      </p:sp>
    </p:spTree>
    <p:extLst>
      <p:ext uri="{BB962C8B-B14F-4D97-AF65-F5344CB8AC3E}">
        <p14:creationId xmlns:p14="http://schemas.microsoft.com/office/powerpoint/2010/main" val="341130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022D-215B-D647-8617-033CFBE052A3}"/>
              </a:ext>
            </a:extLst>
          </p:cNvPr>
          <p:cNvSpPr>
            <a:spLocks noGrp="1"/>
          </p:cNvSpPr>
          <p:nvPr>
            <p:ph type="title"/>
          </p:nvPr>
        </p:nvSpPr>
        <p:spPr>
          <a:xfrm>
            <a:off x="228031" y="1018096"/>
            <a:ext cx="7886700" cy="1000976"/>
          </a:xfrm>
        </p:spPr>
        <p:txBody>
          <a:bodyPr>
            <a:normAutofit/>
          </a:bodyPr>
          <a:lstStyle/>
          <a:p>
            <a:pPr algn="ctr"/>
            <a:r>
              <a:rPr lang="en-IE" sz="3200" dirty="0"/>
              <a:t>Key Outcomes for Business’s</a:t>
            </a:r>
            <a:endParaRPr lang="en-US" sz="3200" dirty="0"/>
          </a:p>
        </p:txBody>
      </p:sp>
      <p:sp>
        <p:nvSpPr>
          <p:cNvPr id="3" name="Content Placeholder 2">
            <a:extLst>
              <a:ext uri="{FF2B5EF4-FFF2-40B4-BE49-F238E27FC236}">
                <a16:creationId xmlns:a16="http://schemas.microsoft.com/office/drawing/2014/main" id="{657D1E82-6507-D647-BE52-D14F178EB186}"/>
              </a:ext>
            </a:extLst>
          </p:cNvPr>
          <p:cNvSpPr>
            <a:spLocks noGrp="1"/>
          </p:cNvSpPr>
          <p:nvPr>
            <p:ph idx="1"/>
          </p:nvPr>
        </p:nvSpPr>
        <p:spPr>
          <a:xfrm>
            <a:off x="251277" y="2075543"/>
            <a:ext cx="8666479" cy="2235200"/>
          </a:xfrm>
        </p:spPr>
        <p:txBody>
          <a:bodyPr>
            <a:normAutofit fontScale="62500" lnSpcReduction="20000"/>
          </a:bodyPr>
          <a:lstStyle/>
          <a:p>
            <a:pPr marL="0" indent="0">
              <a:lnSpc>
                <a:spcPct val="120000"/>
              </a:lnSpc>
              <a:buNone/>
            </a:pPr>
            <a:r>
              <a:rPr lang="en-IE" sz="2200" b="1" dirty="0">
                <a:solidFill>
                  <a:schemeClr val="accent5">
                    <a:lumMod val="75000"/>
                  </a:schemeClr>
                </a:solidFill>
              </a:rPr>
              <a:t>Developing a ‘greener’ policy can:</a:t>
            </a:r>
          </a:p>
          <a:p>
            <a:pPr marL="0" indent="0">
              <a:lnSpc>
                <a:spcPct val="120000"/>
              </a:lnSpc>
              <a:buNone/>
            </a:pPr>
            <a:endParaRPr lang="en-IE" sz="2300" dirty="0"/>
          </a:p>
          <a:p>
            <a:pPr>
              <a:lnSpc>
                <a:spcPct val="120000"/>
              </a:lnSpc>
            </a:pPr>
            <a:endParaRPr lang="en-IE" sz="2300" dirty="0"/>
          </a:p>
          <a:p>
            <a:pPr marL="0" lvl="0" indent="0">
              <a:lnSpc>
                <a:spcPct val="120000"/>
              </a:lnSpc>
              <a:buNone/>
            </a:pPr>
            <a:endParaRPr lang="en-GB" sz="2300" dirty="0"/>
          </a:p>
          <a:p>
            <a:pPr marL="0" lvl="0" indent="0">
              <a:lnSpc>
                <a:spcPct val="120000"/>
              </a:lnSpc>
              <a:buNone/>
            </a:pPr>
            <a:endParaRPr lang="en-GB" sz="2300" dirty="0"/>
          </a:p>
          <a:p>
            <a:pPr marL="0" lvl="0" indent="0">
              <a:lnSpc>
                <a:spcPct val="120000"/>
              </a:lnSpc>
              <a:buNone/>
            </a:pPr>
            <a:br>
              <a:rPr lang="en-GB" sz="2300" dirty="0"/>
            </a:br>
            <a:br>
              <a:rPr lang="en-GB" sz="2300" dirty="0"/>
            </a:br>
            <a:r>
              <a:rPr lang="en-GB" sz="2300" b="0" i="0" dirty="0">
                <a:solidFill>
                  <a:srgbClr val="333333"/>
                </a:solidFill>
                <a:effectLst/>
              </a:rPr>
              <a:t>• </a:t>
            </a:r>
            <a:r>
              <a:rPr lang="en-GB" sz="2300" b="1" i="0" dirty="0">
                <a:solidFill>
                  <a:srgbClr val="333333"/>
                </a:solidFill>
                <a:effectLst/>
              </a:rPr>
              <a:t>Increased cost </a:t>
            </a:r>
            <a:r>
              <a:rPr lang="en-GB" sz="2300" b="0" i="0" dirty="0">
                <a:solidFill>
                  <a:srgbClr val="333333"/>
                </a:solidFill>
                <a:effectLst/>
              </a:rPr>
              <a:t>savings</a:t>
            </a:r>
            <a:br>
              <a:rPr lang="en-GB" sz="2300" dirty="0"/>
            </a:br>
            <a:r>
              <a:rPr lang="en-GB" sz="2300" b="0" i="0" dirty="0">
                <a:solidFill>
                  <a:srgbClr val="333333"/>
                </a:solidFill>
                <a:effectLst/>
              </a:rPr>
              <a:t>• </a:t>
            </a:r>
            <a:r>
              <a:rPr lang="en-GB" sz="2300" b="1" i="0" dirty="0">
                <a:solidFill>
                  <a:srgbClr val="333333"/>
                </a:solidFill>
                <a:effectLst/>
              </a:rPr>
              <a:t>Improved resource efficiency </a:t>
            </a:r>
            <a:r>
              <a:rPr lang="en-GB" sz="2300" b="0" i="0" dirty="0">
                <a:solidFill>
                  <a:srgbClr val="333333"/>
                </a:solidFill>
                <a:effectLst/>
              </a:rPr>
              <a:t>(for example: using less energy, water, and materials)</a:t>
            </a:r>
            <a:br>
              <a:rPr lang="en-GB" sz="2300" dirty="0"/>
            </a:br>
            <a:r>
              <a:rPr lang="en-GB" sz="2300" b="0" i="0" dirty="0">
                <a:solidFill>
                  <a:srgbClr val="333333"/>
                </a:solidFill>
                <a:effectLst/>
              </a:rPr>
              <a:t>• </a:t>
            </a:r>
            <a:r>
              <a:rPr lang="en-GB" sz="2300" b="1" i="0" dirty="0">
                <a:solidFill>
                  <a:srgbClr val="333333"/>
                </a:solidFill>
                <a:effectLst/>
              </a:rPr>
              <a:t>Reduced environmental footprint </a:t>
            </a:r>
            <a:r>
              <a:rPr lang="en-GB" sz="2300" b="0" i="0" dirty="0">
                <a:solidFill>
                  <a:srgbClr val="333333"/>
                </a:solidFill>
                <a:effectLst/>
              </a:rPr>
              <a:t>and greenhouse gas emissions</a:t>
            </a:r>
            <a:br>
              <a:rPr lang="en-GB" sz="2300" dirty="0"/>
            </a:br>
            <a:r>
              <a:rPr lang="en-GB" sz="2300" b="0" i="0" dirty="0">
                <a:solidFill>
                  <a:srgbClr val="333333"/>
                </a:solidFill>
                <a:effectLst/>
              </a:rPr>
              <a:t>• Opportunities for higher and </a:t>
            </a:r>
            <a:r>
              <a:rPr lang="en-GB" sz="2300" b="1" i="0" dirty="0">
                <a:solidFill>
                  <a:srgbClr val="333333"/>
                </a:solidFill>
                <a:effectLst/>
              </a:rPr>
              <a:t>additional value </a:t>
            </a:r>
            <a:r>
              <a:rPr lang="en-GB" sz="2300" b="0" i="0" dirty="0">
                <a:solidFill>
                  <a:srgbClr val="333333"/>
                </a:solidFill>
                <a:effectLst/>
              </a:rPr>
              <a:t>on products and services</a:t>
            </a:r>
            <a:br>
              <a:rPr lang="en-GB" sz="2300" dirty="0"/>
            </a:br>
            <a:r>
              <a:rPr lang="en-GB" sz="2300" b="0" i="0" dirty="0">
                <a:solidFill>
                  <a:srgbClr val="333333"/>
                </a:solidFill>
                <a:effectLst/>
              </a:rPr>
              <a:t>• Increased access to customers, </a:t>
            </a:r>
            <a:r>
              <a:rPr lang="en-GB" sz="2300" b="1" i="0" dirty="0">
                <a:solidFill>
                  <a:srgbClr val="333333"/>
                </a:solidFill>
                <a:effectLst/>
              </a:rPr>
              <a:t>improved corporate image and reputation</a:t>
            </a:r>
            <a:r>
              <a:rPr lang="en-GB" sz="2300" b="0" i="0" dirty="0">
                <a:solidFill>
                  <a:srgbClr val="333333"/>
                </a:solidFill>
                <a:effectLst/>
              </a:rPr>
              <a:t>.</a:t>
            </a:r>
            <a:br>
              <a:rPr lang="en-GB" sz="2300" dirty="0"/>
            </a:br>
            <a:r>
              <a:rPr lang="en-GB" sz="2300" b="0" i="0" dirty="0">
                <a:solidFill>
                  <a:srgbClr val="333333"/>
                </a:solidFill>
                <a:effectLst/>
              </a:rPr>
              <a:t>• </a:t>
            </a:r>
            <a:r>
              <a:rPr lang="en-GB" sz="2300" b="1" i="0" dirty="0">
                <a:solidFill>
                  <a:srgbClr val="333333"/>
                </a:solidFill>
                <a:effectLst/>
              </a:rPr>
              <a:t>Increased resilience </a:t>
            </a:r>
            <a:r>
              <a:rPr lang="en-GB" sz="2300" b="0" i="0" dirty="0">
                <a:solidFill>
                  <a:srgbClr val="333333"/>
                </a:solidFill>
                <a:effectLst/>
              </a:rPr>
              <a:t>to climate change impacts</a:t>
            </a:r>
            <a:endParaRPr lang="en-US" sz="2300" dirty="0"/>
          </a:p>
        </p:txBody>
      </p:sp>
      <p:pic>
        <p:nvPicPr>
          <p:cNvPr id="4" name="Picture 3">
            <a:extLst>
              <a:ext uri="{FF2B5EF4-FFF2-40B4-BE49-F238E27FC236}">
                <a16:creationId xmlns:a16="http://schemas.microsoft.com/office/drawing/2014/main" id="{BCD83326-06D4-94C0-630E-3D9109C389D4}"/>
              </a:ext>
            </a:extLst>
          </p:cNvPr>
          <p:cNvPicPr>
            <a:picLocks noChangeAspect="1"/>
          </p:cNvPicPr>
          <p:nvPr/>
        </p:nvPicPr>
        <p:blipFill>
          <a:blip r:embed="rId2"/>
          <a:stretch>
            <a:fillRect/>
          </a:stretch>
        </p:blipFill>
        <p:spPr>
          <a:xfrm>
            <a:off x="0" y="4288768"/>
            <a:ext cx="9058275" cy="771525"/>
          </a:xfrm>
          <a:prstGeom prst="rect">
            <a:avLst/>
          </a:prstGeom>
        </p:spPr>
      </p:pic>
      <p:sp>
        <p:nvSpPr>
          <p:cNvPr id="5" name="TextBox 4">
            <a:extLst>
              <a:ext uri="{FF2B5EF4-FFF2-40B4-BE49-F238E27FC236}">
                <a16:creationId xmlns:a16="http://schemas.microsoft.com/office/drawing/2014/main" id="{C772AFFF-1C00-39A8-A71A-B99A7310CA11}"/>
              </a:ext>
            </a:extLst>
          </p:cNvPr>
          <p:cNvSpPr txBox="1"/>
          <p:nvPr/>
        </p:nvSpPr>
        <p:spPr>
          <a:xfrm>
            <a:off x="4978258" y="4480173"/>
            <a:ext cx="4515439" cy="461665"/>
          </a:xfrm>
          <a:prstGeom prst="rect">
            <a:avLst/>
          </a:prstGeom>
          <a:noFill/>
        </p:spPr>
        <p:txBody>
          <a:bodyPr wrap="square" rtlCol="0">
            <a:spAutoFit/>
          </a:bodyPr>
          <a:lstStyle/>
          <a:p>
            <a:r>
              <a:rPr lang="en-GB" sz="1200" dirty="0">
                <a:solidFill>
                  <a:schemeClr val="bg1"/>
                </a:solidFill>
              </a:rPr>
              <a:t>Visit </a:t>
            </a:r>
            <a:r>
              <a:rPr lang="en-GB" sz="1200" dirty="0">
                <a:solidFill>
                  <a:srgbClr val="92D050"/>
                </a:solidFill>
                <a:hlinkClick r:id="rId3">
                  <a:extLst>
                    <a:ext uri="{A12FA001-AC4F-418D-AE19-62706E023703}">
                      <ahyp:hlinkClr xmlns:ahyp="http://schemas.microsoft.com/office/drawing/2018/hyperlinkcolor" val="tx"/>
                    </a:ext>
                  </a:extLst>
                </a:hlinkClick>
              </a:rPr>
              <a:t>www.localenterprise.ie/Wexford</a:t>
            </a:r>
            <a:r>
              <a:rPr lang="en-GB" sz="1200" dirty="0">
                <a:solidFill>
                  <a:srgbClr val="92D050"/>
                </a:solidFill>
              </a:rPr>
              <a:t> </a:t>
            </a:r>
            <a:r>
              <a:rPr lang="en-GB" sz="1200" dirty="0">
                <a:solidFill>
                  <a:schemeClr val="bg1"/>
                </a:solidFill>
              </a:rPr>
              <a:t>and let’s talk Business!</a:t>
            </a:r>
          </a:p>
          <a:p>
            <a:r>
              <a:rPr lang="en-GB" sz="1200" dirty="0">
                <a:solidFill>
                  <a:srgbClr val="92D050"/>
                </a:solidFill>
              </a:rPr>
              <a:t>#localenterprise</a:t>
            </a:r>
          </a:p>
        </p:txBody>
      </p:sp>
    </p:spTree>
    <p:extLst>
      <p:ext uri="{BB962C8B-B14F-4D97-AF65-F5344CB8AC3E}">
        <p14:creationId xmlns:p14="http://schemas.microsoft.com/office/powerpoint/2010/main" val="3683710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Green For Micro Park 100">
            <a:hlinkClick r:id="" action="ppaction://media"/>
            <a:extLst>
              <a:ext uri="{FF2B5EF4-FFF2-40B4-BE49-F238E27FC236}">
                <a16:creationId xmlns:a16="http://schemas.microsoft.com/office/drawing/2014/main" id="{101EC03B-B683-460C-5E06-8165F5A40D10}"/>
              </a:ext>
            </a:extLst>
          </p:cNvPr>
          <p:cNvPicPr>
            <a:picLocks noRot="1" noChangeAspect="1"/>
          </p:cNvPicPr>
          <p:nvPr>
            <a:videoFile r:link="rId1"/>
          </p:nvPr>
        </p:nvPicPr>
        <p:blipFill>
          <a:blip r:embed="rId3"/>
          <a:stretch>
            <a:fillRect/>
          </a:stretch>
        </p:blipFill>
        <p:spPr>
          <a:xfrm>
            <a:off x="3124276" y="820132"/>
            <a:ext cx="5505963" cy="3110869"/>
          </a:xfrm>
          <a:prstGeom prst="rect">
            <a:avLst/>
          </a:prstGeom>
        </p:spPr>
      </p:pic>
      <p:sp>
        <p:nvSpPr>
          <p:cNvPr id="5" name="TextBox 4">
            <a:extLst>
              <a:ext uri="{FF2B5EF4-FFF2-40B4-BE49-F238E27FC236}">
                <a16:creationId xmlns:a16="http://schemas.microsoft.com/office/drawing/2014/main" id="{35252028-A01F-74CD-6CF8-DE5DD06B9DA3}"/>
              </a:ext>
            </a:extLst>
          </p:cNvPr>
          <p:cNvSpPr txBox="1"/>
          <p:nvPr/>
        </p:nvSpPr>
        <p:spPr>
          <a:xfrm>
            <a:off x="362933" y="1669331"/>
            <a:ext cx="4572000" cy="369332"/>
          </a:xfrm>
          <a:prstGeom prst="rect">
            <a:avLst/>
          </a:prstGeom>
          <a:noFill/>
        </p:spPr>
        <p:txBody>
          <a:bodyPr wrap="square">
            <a:spAutoFit/>
          </a:bodyPr>
          <a:lstStyle/>
          <a:p>
            <a:r>
              <a:rPr lang="en-IE" sz="1800" b="1" dirty="0">
                <a:solidFill>
                  <a:srgbClr val="03B644"/>
                </a:solidFill>
              </a:rPr>
              <a:t>Case Study Example</a:t>
            </a:r>
            <a:endParaRPr lang="en-GB" sz="1800" b="1" dirty="0">
              <a:solidFill>
                <a:srgbClr val="03B644"/>
              </a:solidFill>
            </a:endParaRPr>
          </a:p>
        </p:txBody>
      </p:sp>
      <p:sp>
        <p:nvSpPr>
          <p:cNvPr id="7" name="TextBox 6">
            <a:extLst>
              <a:ext uri="{FF2B5EF4-FFF2-40B4-BE49-F238E27FC236}">
                <a16:creationId xmlns:a16="http://schemas.microsoft.com/office/drawing/2014/main" id="{0BAFF0BF-FF95-290E-467A-B95C383C1D54}"/>
              </a:ext>
            </a:extLst>
          </p:cNvPr>
          <p:cNvSpPr txBox="1"/>
          <p:nvPr/>
        </p:nvSpPr>
        <p:spPr>
          <a:xfrm>
            <a:off x="362933" y="2030024"/>
            <a:ext cx="4572000" cy="300082"/>
          </a:xfrm>
          <a:prstGeom prst="rect">
            <a:avLst/>
          </a:prstGeom>
          <a:noFill/>
        </p:spPr>
        <p:txBody>
          <a:bodyPr wrap="square">
            <a:spAutoFit/>
          </a:bodyPr>
          <a:lstStyle/>
          <a:p>
            <a:pPr marL="0" indent="0">
              <a:buNone/>
            </a:pPr>
            <a:r>
              <a:rPr lang="en-IE" b="1" dirty="0">
                <a:solidFill>
                  <a:schemeClr val="accent5">
                    <a:lumMod val="75000"/>
                  </a:schemeClr>
                </a:solidFill>
              </a:rPr>
              <a:t>PARK 100 – Based in Wexford</a:t>
            </a:r>
            <a:endParaRPr lang="en-IE" dirty="0"/>
          </a:p>
        </p:txBody>
      </p:sp>
      <p:sp>
        <p:nvSpPr>
          <p:cNvPr id="8" name="TextBox 7">
            <a:extLst>
              <a:ext uri="{FF2B5EF4-FFF2-40B4-BE49-F238E27FC236}">
                <a16:creationId xmlns:a16="http://schemas.microsoft.com/office/drawing/2014/main" id="{6F519AB5-1404-D8B0-0DB0-C4A1EAF99D06}"/>
              </a:ext>
            </a:extLst>
          </p:cNvPr>
          <p:cNvSpPr txBox="1"/>
          <p:nvPr/>
        </p:nvSpPr>
        <p:spPr>
          <a:xfrm>
            <a:off x="4978258" y="4480173"/>
            <a:ext cx="4515439" cy="461665"/>
          </a:xfrm>
          <a:prstGeom prst="rect">
            <a:avLst/>
          </a:prstGeom>
          <a:noFill/>
        </p:spPr>
        <p:txBody>
          <a:bodyPr wrap="square" rtlCol="0">
            <a:spAutoFit/>
          </a:bodyPr>
          <a:lstStyle/>
          <a:p>
            <a:r>
              <a:rPr lang="en-GB" sz="1200" dirty="0">
                <a:solidFill>
                  <a:schemeClr val="bg1"/>
                </a:solidFill>
              </a:rPr>
              <a:t>Visit </a:t>
            </a:r>
            <a:r>
              <a:rPr lang="en-GB" sz="1200" dirty="0">
                <a:solidFill>
                  <a:srgbClr val="92D050"/>
                </a:solidFill>
                <a:hlinkClick r:id="rId4">
                  <a:extLst>
                    <a:ext uri="{A12FA001-AC4F-418D-AE19-62706E023703}">
                      <ahyp:hlinkClr xmlns:ahyp="http://schemas.microsoft.com/office/drawing/2018/hyperlinkcolor" val="tx"/>
                    </a:ext>
                  </a:extLst>
                </a:hlinkClick>
              </a:rPr>
              <a:t>www.localenterprise.ie/Wexford</a:t>
            </a:r>
            <a:r>
              <a:rPr lang="en-GB" sz="1200" dirty="0">
                <a:solidFill>
                  <a:srgbClr val="92D050"/>
                </a:solidFill>
              </a:rPr>
              <a:t> </a:t>
            </a:r>
            <a:r>
              <a:rPr lang="en-GB" sz="1200" dirty="0">
                <a:solidFill>
                  <a:schemeClr val="bg1"/>
                </a:solidFill>
              </a:rPr>
              <a:t>and let’s talk Business!</a:t>
            </a:r>
          </a:p>
          <a:p>
            <a:r>
              <a:rPr lang="en-GB" sz="1200" dirty="0">
                <a:solidFill>
                  <a:srgbClr val="92D050"/>
                </a:solidFill>
              </a:rPr>
              <a:t>#localenterprise</a:t>
            </a:r>
          </a:p>
        </p:txBody>
      </p:sp>
    </p:spTree>
    <p:extLst>
      <p:ext uri="{BB962C8B-B14F-4D97-AF65-F5344CB8AC3E}">
        <p14:creationId xmlns:p14="http://schemas.microsoft.com/office/powerpoint/2010/main" val="323535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022D-215B-D647-8617-033CFBE052A3}"/>
              </a:ext>
            </a:extLst>
          </p:cNvPr>
          <p:cNvSpPr>
            <a:spLocks noGrp="1"/>
          </p:cNvSpPr>
          <p:nvPr>
            <p:ph type="title"/>
          </p:nvPr>
        </p:nvSpPr>
        <p:spPr>
          <a:xfrm>
            <a:off x="251278" y="1230993"/>
            <a:ext cx="7886700" cy="597807"/>
          </a:xfrm>
        </p:spPr>
        <p:txBody>
          <a:bodyPr>
            <a:normAutofit/>
          </a:bodyPr>
          <a:lstStyle/>
          <a:p>
            <a:r>
              <a:rPr lang="en-IE" sz="3200" dirty="0" err="1"/>
              <a:t>GreenStart</a:t>
            </a:r>
            <a:endParaRPr lang="en-US" sz="3200" dirty="0"/>
          </a:p>
        </p:txBody>
      </p:sp>
      <p:sp>
        <p:nvSpPr>
          <p:cNvPr id="3" name="Content Placeholder 2">
            <a:extLst>
              <a:ext uri="{FF2B5EF4-FFF2-40B4-BE49-F238E27FC236}">
                <a16:creationId xmlns:a16="http://schemas.microsoft.com/office/drawing/2014/main" id="{657D1E82-6507-D647-BE52-D14F178EB186}"/>
              </a:ext>
            </a:extLst>
          </p:cNvPr>
          <p:cNvSpPr>
            <a:spLocks noGrp="1"/>
          </p:cNvSpPr>
          <p:nvPr>
            <p:ph idx="1"/>
          </p:nvPr>
        </p:nvSpPr>
        <p:spPr>
          <a:xfrm>
            <a:off x="251278" y="1828800"/>
            <a:ext cx="8534504" cy="2481943"/>
          </a:xfrm>
        </p:spPr>
        <p:txBody>
          <a:bodyPr>
            <a:noAutofit/>
          </a:bodyPr>
          <a:lstStyle/>
          <a:p>
            <a:pPr marL="0" indent="0">
              <a:buNone/>
            </a:pPr>
            <a:r>
              <a:rPr lang="en-GB" sz="1400" b="1" dirty="0">
                <a:solidFill>
                  <a:schemeClr val="accent5">
                    <a:lumMod val="75000"/>
                  </a:schemeClr>
                </a:solidFill>
              </a:rPr>
              <a:t>Training/consultancy/advisory project of up to 7 days carried out by an external Green Service Provider</a:t>
            </a:r>
            <a:endParaRPr lang="en-IE" sz="1400" dirty="0"/>
          </a:p>
          <a:p>
            <a:endParaRPr lang="en-IE" sz="1400" dirty="0"/>
          </a:p>
          <a:p>
            <a:endParaRPr lang="en-IE" sz="1400" dirty="0"/>
          </a:p>
          <a:p>
            <a:endParaRPr lang="en-IE" sz="1400" dirty="0"/>
          </a:p>
          <a:p>
            <a:endParaRPr lang="en-IE" sz="1400" dirty="0"/>
          </a:p>
          <a:p>
            <a:pPr marL="0" indent="0">
              <a:buNone/>
            </a:pPr>
            <a:endParaRPr lang="en-IE" sz="1400" dirty="0"/>
          </a:p>
          <a:p>
            <a:endParaRPr lang="en-IE" sz="1400" dirty="0"/>
          </a:p>
          <a:p>
            <a:pPr lvl="0"/>
            <a:r>
              <a:rPr lang="en-GB" sz="1400" dirty="0"/>
              <a:t>Micro-enterprises (between 1 and 9) in the manufacturing and internationally traded services sectors who have undertaken a Green For Micro, and for whom an additional need for support has been identified</a:t>
            </a:r>
          </a:p>
          <a:p>
            <a:pPr lvl="0"/>
            <a:r>
              <a:rPr lang="en-GB" sz="1400" dirty="0"/>
              <a:t>Small enterprises (employing between 10 and 50) who are operating in the manufacturing and internationally traded services sectors</a:t>
            </a:r>
          </a:p>
          <a:p>
            <a:pPr lvl="0"/>
            <a:r>
              <a:rPr lang="en-GB" sz="1400" dirty="0"/>
              <a:t>Where the turnover is in excess of €30,000 annually in either 2020 or 2021 and the business is trading in excess of 6 months.</a:t>
            </a:r>
            <a:endParaRPr lang="en-IE" sz="1400" dirty="0"/>
          </a:p>
        </p:txBody>
      </p:sp>
      <p:pic>
        <p:nvPicPr>
          <p:cNvPr id="6" name="Picture 5">
            <a:extLst>
              <a:ext uri="{FF2B5EF4-FFF2-40B4-BE49-F238E27FC236}">
                <a16:creationId xmlns:a16="http://schemas.microsoft.com/office/drawing/2014/main" id="{52C99ABB-576A-4F99-D658-F66E5634F066}"/>
              </a:ext>
            </a:extLst>
          </p:cNvPr>
          <p:cNvPicPr>
            <a:picLocks noChangeAspect="1"/>
          </p:cNvPicPr>
          <p:nvPr/>
        </p:nvPicPr>
        <p:blipFill rotWithShape="1">
          <a:blip r:embed="rId2"/>
          <a:srcRect t="31236"/>
          <a:stretch/>
        </p:blipFill>
        <p:spPr>
          <a:xfrm>
            <a:off x="0" y="4462486"/>
            <a:ext cx="9058275" cy="597807"/>
          </a:xfrm>
          <a:prstGeom prst="rect">
            <a:avLst/>
          </a:prstGeom>
        </p:spPr>
      </p:pic>
      <p:sp>
        <p:nvSpPr>
          <p:cNvPr id="7" name="TextBox 6">
            <a:extLst>
              <a:ext uri="{FF2B5EF4-FFF2-40B4-BE49-F238E27FC236}">
                <a16:creationId xmlns:a16="http://schemas.microsoft.com/office/drawing/2014/main" id="{A0B2E237-61B1-5EF1-2B9A-CD78CB8B270A}"/>
              </a:ext>
            </a:extLst>
          </p:cNvPr>
          <p:cNvSpPr txBox="1"/>
          <p:nvPr/>
        </p:nvSpPr>
        <p:spPr>
          <a:xfrm>
            <a:off x="4978258" y="4480173"/>
            <a:ext cx="4515439" cy="461665"/>
          </a:xfrm>
          <a:prstGeom prst="rect">
            <a:avLst/>
          </a:prstGeom>
          <a:noFill/>
        </p:spPr>
        <p:txBody>
          <a:bodyPr wrap="square" rtlCol="0">
            <a:spAutoFit/>
          </a:bodyPr>
          <a:lstStyle/>
          <a:p>
            <a:r>
              <a:rPr lang="en-GB" sz="1200" dirty="0">
                <a:solidFill>
                  <a:schemeClr val="bg1"/>
                </a:solidFill>
              </a:rPr>
              <a:t>Visit </a:t>
            </a:r>
            <a:r>
              <a:rPr lang="en-GB" sz="1200" dirty="0">
                <a:solidFill>
                  <a:srgbClr val="92D050"/>
                </a:solidFill>
                <a:hlinkClick r:id="rId3">
                  <a:extLst>
                    <a:ext uri="{A12FA001-AC4F-418D-AE19-62706E023703}">
                      <ahyp:hlinkClr xmlns:ahyp="http://schemas.microsoft.com/office/drawing/2018/hyperlinkcolor" val="tx"/>
                    </a:ext>
                  </a:extLst>
                </a:hlinkClick>
              </a:rPr>
              <a:t>www.localenterprise.ie/Wexford</a:t>
            </a:r>
            <a:r>
              <a:rPr lang="en-GB" sz="1200" dirty="0">
                <a:solidFill>
                  <a:srgbClr val="92D050"/>
                </a:solidFill>
              </a:rPr>
              <a:t> </a:t>
            </a:r>
            <a:r>
              <a:rPr lang="en-GB" sz="1200" dirty="0">
                <a:solidFill>
                  <a:schemeClr val="bg1"/>
                </a:solidFill>
              </a:rPr>
              <a:t>and let’s talk Business!</a:t>
            </a:r>
          </a:p>
          <a:p>
            <a:r>
              <a:rPr lang="en-GB" sz="1200" dirty="0">
                <a:solidFill>
                  <a:srgbClr val="92D050"/>
                </a:solidFill>
              </a:rPr>
              <a:t>#localenterprise</a:t>
            </a:r>
          </a:p>
        </p:txBody>
      </p:sp>
    </p:spTree>
    <p:extLst>
      <p:ext uri="{BB962C8B-B14F-4D97-AF65-F5344CB8AC3E}">
        <p14:creationId xmlns:p14="http://schemas.microsoft.com/office/powerpoint/2010/main" val="159058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A68F0F-EEF5-254C-9722-D21BE7026AA4}"/>
              </a:ext>
            </a:extLst>
          </p:cNvPr>
          <p:cNvSpPr>
            <a:spLocks noGrp="1"/>
          </p:cNvSpPr>
          <p:nvPr>
            <p:ph type="body" sz="half" idx="2"/>
          </p:nvPr>
        </p:nvSpPr>
        <p:spPr>
          <a:xfrm>
            <a:off x="259939" y="1964141"/>
            <a:ext cx="5405570" cy="2433485"/>
          </a:xfrm>
        </p:spPr>
        <p:txBody>
          <a:bodyPr>
            <a:normAutofit/>
          </a:bodyPr>
          <a:lstStyle/>
          <a:p>
            <a:pPr marL="0" indent="0">
              <a:buNone/>
            </a:pPr>
            <a:r>
              <a:rPr lang="en-GB" b="0" i="0" dirty="0">
                <a:solidFill>
                  <a:srgbClr val="333333"/>
                </a:solidFill>
                <a:effectLst/>
                <a:latin typeface="Droid Sans" panose="020B0606030804020204" pitchFamily="34" charset="0"/>
              </a:rPr>
              <a:t>Lean is about doing things quicker, better and saving costs. Lean strives to remove waste and to continually improve a company.</a:t>
            </a:r>
          </a:p>
          <a:p>
            <a:pPr algn="l" fontAlgn="base">
              <a:buFont typeface="Arial" panose="020B0604020202020204" pitchFamily="34" charset="0"/>
              <a:buChar char="•"/>
            </a:pPr>
            <a:r>
              <a:rPr lang="en-GB" sz="1400" b="0" i="0" dirty="0">
                <a:solidFill>
                  <a:srgbClr val="333333"/>
                </a:solidFill>
                <a:effectLst/>
                <a:latin typeface="Droid Sans" panose="020B0606030804020204" pitchFamily="34" charset="0"/>
              </a:rPr>
              <a:t>Productivity increases 20%</a:t>
            </a:r>
          </a:p>
          <a:p>
            <a:pPr algn="l" fontAlgn="base">
              <a:buFont typeface="Arial" panose="020B0604020202020204" pitchFamily="34" charset="0"/>
              <a:buChar char="•"/>
            </a:pPr>
            <a:r>
              <a:rPr lang="en-GB" sz="1400" b="0" i="0" dirty="0">
                <a:solidFill>
                  <a:srgbClr val="333333"/>
                </a:solidFill>
                <a:effectLst/>
                <a:latin typeface="Droid Sans" panose="020B0606030804020204" pitchFamily="34" charset="0"/>
              </a:rPr>
              <a:t>Sales increases 40%</a:t>
            </a:r>
          </a:p>
          <a:p>
            <a:pPr algn="l" fontAlgn="base">
              <a:buFont typeface="Arial" panose="020B0604020202020204" pitchFamily="34" charset="0"/>
              <a:buChar char="•"/>
            </a:pPr>
            <a:r>
              <a:rPr lang="en-GB" sz="1400" b="0" i="0" dirty="0">
                <a:solidFill>
                  <a:srgbClr val="333333"/>
                </a:solidFill>
                <a:effectLst/>
                <a:latin typeface="Droid Sans" panose="020B0606030804020204" pitchFamily="34" charset="0"/>
              </a:rPr>
              <a:t>Delivery adherence improvements 43%</a:t>
            </a:r>
          </a:p>
          <a:p>
            <a:pPr algn="l" fontAlgn="base">
              <a:buFont typeface="Arial" panose="020B0604020202020204" pitchFamily="34" charset="0"/>
              <a:buChar char="•"/>
            </a:pPr>
            <a:r>
              <a:rPr lang="en-GB" sz="1400" b="0" i="0" dirty="0">
                <a:solidFill>
                  <a:srgbClr val="333333"/>
                </a:solidFill>
                <a:effectLst/>
                <a:latin typeface="Droid Sans" panose="020B0606030804020204" pitchFamily="34" charset="0"/>
              </a:rPr>
              <a:t>Product &amp; Service quality improvements 30%</a:t>
            </a:r>
          </a:p>
          <a:p>
            <a:pPr algn="l" fontAlgn="base">
              <a:buFont typeface="Arial" panose="020B0604020202020204" pitchFamily="34" charset="0"/>
              <a:buChar char="•"/>
            </a:pPr>
            <a:r>
              <a:rPr lang="en-GB" sz="1400" b="0" i="0" dirty="0">
                <a:solidFill>
                  <a:srgbClr val="333333"/>
                </a:solidFill>
                <a:effectLst/>
                <a:latin typeface="Droid Sans" panose="020B0606030804020204" pitchFamily="34" charset="0"/>
              </a:rPr>
              <a:t>Employment increases 11%</a:t>
            </a:r>
          </a:p>
          <a:p>
            <a:pPr marL="0" indent="0">
              <a:buNone/>
            </a:pPr>
            <a:endParaRPr lang="en-US" dirty="0"/>
          </a:p>
        </p:txBody>
      </p:sp>
      <p:sp>
        <p:nvSpPr>
          <p:cNvPr id="4" name="Title 3">
            <a:extLst>
              <a:ext uri="{FF2B5EF4-FFF2-40B4-BE49-F238E27FC236}">
                <a16:creationId xmlns:a16="http://schemas.microsoft.com/office/drawing/2014/main" id="{1BEDAA9E-AC7D-BE48-BF68-A3DFBAA3B7CB}"/>
              </a:ext>
            </a:extLst>
          </p:cNvPr>
          <p:cNvSpPr>
            <a:spLocks noGrp="1"/>
          </p:cNvSpPr>
          <p:nvPr>
            <p:ph type="title"/>
          </p:nvPr>
        </p:nvSpPr>
        <p:spPr>
          <a:xfrm>
            <a:off x="259938" y="1221238"/>
            <a:ext cx="5217035" cy="597807"/>
          </a:xfrm>
        </p:spPr>
        <p:txBody>
          <a:bodyPr>
            <a:normAutofit fontScale="90000"/>
          </a:bodyPr>
          <a:lstStyle/>
          <a:p>
            <a:r>
              <a:rPr lang="en-US" sz="3600" dirty="0"/>
              <a:t>Lean for Micro</a:t>
            </a:r>
            <a:br>
              <a:rPr lang="en-US" dirty="0"/>
            </a:br>
            <a:r>
              <a:rPr lang="en-GB" b="0" i="0" dirty="0">
                <a:solidFill>
                  <a:srgbClr val="0093D0"/>
                </a:solidFill>
                <a:effectLst/>
                <a:latin typeface="Droid Sans" panose="020B0606030804020204" pitchFamily="34" charset="0"/>
              </a:rPr>
              <a:t>Lean into working smarter, not harder!</a:t>
            </a:r>
            <a:endParaRPr lang="en-US" dirty="0"/>
          </a:p>
        </p:txBody>
      </p:sp>
      <p:pic>
        <p:nvPicPr>
          <p:cNvPr id="2" name="Picture Placeholder 5">
            <a:extLst>
              <a:ext uri="{FF2B5EF4-FFF2-40B4-BE49-F238E27FC236}">
                <a16:creationId xmlns:a16="http://schemas.microsoft.com/office/drawing/2014/main" id="{C872E5D5-A8FA-4DD7-44C0-66AEF031FC15}"/>
              </a:ext>
            </a:extLst>
          </p:cNvPr>
          <p:cNvPicPr>
            <a:picLocks noChangeAspect="1"/>
          </p:cNvPicPr>
          <p:nvPr/>
        </p:nvPicPr>
        <p:blipFill rotWithShape="1">
          <a:blip r:embed="rId2">
            <a:extLst>
              <a:ext uri="{28A0092B-C50C-407E-A947-70E740481C1C}">
                <a14:useLocalDpi xmlns:a14="http://schemas.microsoft.com/office/drawing/2010/main" val="0"/>
              </a:ext>
            </a:extLst>
          </a:blip>
          <a:srcRect l="-16381" t="-31212" r="-34503" b="-36087"/>
          <a:stretch/>
        </p:blipFill>
        <p:spPr>
          <a:xfrm>
            <a:off x="5290752" y="0"/>
            <a:ext cx="4638368" cy="5143499"/>
          </a:xfrm>
          <a:prstGeom prst="rect">
            <a:avLst/>
          </a:prstGeom>
        </p:spPr>
      </p:pic>
      <p:pic>
        <p:nvPicPr>
          <p:cNvPr id="8" name="Picture 7">
            <a:extLst>
              <a:ext uri="{FF2B5EF4-FFF2-40B4-BE49-F238E27FC236}">
                <a16:creationId xmlns:a16="http://schemas.microsoft.com/office/drawing/2014/main" id="{C4FF0338-17D4-C06F-A2F1-5811224E8D12}"/>
              </a:ext>
            </a:extLst>
          </p:cNvPr>
          <p:cNvPicPr>
            <a:picLocks noChangeAspect="1"/>
          </p:cNvPicPr>
          <p:nvPr/>
        </p:nvPicPr>
        <p:blipFill>
          <a:blip r:embed="rId3"/>
          <a:stretch>
            <a:fillRect/>
          </a:stretch>
        </p:blipFill>
        <p:spPr>
          <a:xfrm>
            <a:off x="0" y="4371975"/>
            <a:ext cx="9058275" cy="771525"/>
          </a:xfrm>
          <a:prstGeom prst="rect">
            <a:avLst/>
          </a:prstGeom>
        </p:spPr>
      </p:pic>
      <p:sp>
        <p:nvSpPr>
          <p:cNvPr id="11" name="TextBox 10">
            <a:extLst>
              <a:ext uri="{FF2B5EF4-FFF2-40B4-BE49-F238E27FC236}">
                <a16:creationId xmlns:a16="http://schemas.microsoft.com/office/drawing/2014/main" id="{42CBF460-3916-AF30-BFEC-A6D7CE6BB43B}"/>
              </a:ext>
            </a:extLst>
          </p:cNvPr>
          <p:cNvSpPr txBox="1"/>
          <p:nvPr/>
        </p:nvSpPr>
        <p:spPr>
          <a:xfrm>
            <a:off x="4978258" y="4480173"/>
            <a:ext cx="4515439" cy="461665"/>
          </a:xfrm>
          <a:prstGeom prst="rect">
            <a:avLst/>
          </a:prstGeom>
          <a:noFill/>
        </p:spPr>
        <p:txBody>
          <a:bodyPr wrap="square" rtlCol="0">
            <a:spAutoFit/>
          </a:bodyPr>
          <a:lstStyle/>
          <a:p>
            <a:r>
              <a:rPr lang="en-GB" sz="1200" dirty="0">
                <a:solidFill>
                  <a:schemeClr val="bg1"/>
                </a:solidFill>
              </a:rPr>
              <a:t>Visit </a:t>
            </a:r>
            <a:r>
              <a:rPr lang="en-GB" sz="1200" dirty="0">
                <a:solidFill>
                  <a:srgbClr val="92D050"/>
                </a:solidFill>
                <a:hlinkClick r:id="rId4">
                  <a:extLst>
                    <a:ext uri="{A12FA001-AC4F-418D-AE19-62706E023703}">
                      <ahyp:hlinkClr xmlns:ahyp="http://schemas.microsoft.com/office/drawing/2018/hyperlinkcolor" val="tx"/>
                    </a:ext>
                  </a:extLst>
                </a:hlinkClick>
              </a:rPr>
              <a:t>www.localenterprise.ie/Wexford</a:t>
            </a:r>
            <a:r>
              <a:rPr lang="en-GB" sz="1200" dirty="0">
                <a:solidFill>
                  <a:srgbClr val="92D050"/>
                </a:solidFill>
              </a:rPr>
              <a:t> </a:t>
            </a:r>
            <a:r>
              <a:rPr lang="en-GB" sz="1200" dirty="0">
                <a:solidFill>
                  <a:schemeClr val="bg1"/>
                </a:solidFill>
              </a:rPr>
              <a:t>and let’s talk Business!</a:t>
            </a:r>
          </a:p>
          <a:p>
            <a:r>
              <a:rPr lang="en-GB" sz="1200" dirty="0">
                <a:solidFill>
                  <a:srgbClr val="92D050"/>
                </a:solidFill>
              </a:rPr>
              <a:t>#localenterprise</a:t>
            </a:r>
          </a:p>
        </p:txBody>
      </p:sp>
    </p:spTree>
    <p:extLst>
      <p:ext uri="{BB962C8B-B14F-4D97-AF65-F5344CB8AC3E}">
        <p14:creationId xmlns:p14="http://schemas.microsoft.com/office/powerpoint/2010/main" val="95503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252028-A01F-74CD-6CF8-DE5DD06B9DA3}"/>
              </a:ext>
            </a:extLst>
          </p:cNvPr>
          <p:cNvSpPr txBox="1"/>
          <p:nvPr/>
        </p:nvSpPr>
        <p:spPr>
          <a:xfrm>
            <a:off x="117836" y="1499297"/>
            <a:ext cx="4572000" cy="584775"/>
          </a:xfrm>
          <a:prstGeom prst="rect">
            <a:avLst/>
          </a:prstGeom>
          <a:noFill/>
        </p:spPr>
        <p:txBody>
          <a:bodyPr wrap="square">
            <a:spAutoFit/>
          </a:bodyPr>
          <a:lstStyle/>
          <a:p>
            <a:r>
              <a:rPr lang="en-IE" sz="3200" b="1" dirty="0">
                <a:solidFill>
                  <a:srgbClr val="03B644"/>
                </a:solidFill>
              </a:rPr>
              <a:t>Introducing Lean</a:t>
            </a:r>
            <a:endParaRPr lang="en-GB" sz="3200" b="1" dirty="0">
              <a:solidFill>
                <a:srgbClr val="03B644"/>
              </a:solidFill>
            </a:endParaRPr>
          </a:p>
        </p:txBody>
      </p:sp>
      <p:sp>
        <p:nvSpPr>
          <p:cNvPr id="7" name="TextBox 6">
            <a:extLst>
              <a:ext uri="{FF2B5EF4-FFF2-40B4-BE49-F238E27FC236}">
                <a16:creationId xmlns:a16="http://schemas.microsoft.com/office/drawing/2014/main" id="{0BAFF0BF-FF95-290E-467A-B95C383C1D54}"/>
              </a:ext>
            </a:extLst>
          </p:cNvPr>
          <p:cNvSpPr txBox="1"/>
          <p:nvPr/>
        </p:nvSpPr>
        <p:spPr>
          <a:xfrm>
            <a:off x="117836" y="1954611"/>
            <a:ext cx="4572000" cy="400110"/>
          </a:xfrm>
          <a:prstGeom prst="rect">
            <a:avLst/>
          </a:prstGeom>
          <a:noFill/>
        </p:spPr>
        <p:txBody>
          <a:bodyPr wrap="square">
            <a:spAutoFit/>
          </a:bodyPr>
          <a:lstStyle/>
          <a:p>
            <a:pPr marL="0" indent="0">
              <a:buNone/>
            </a:pPr>
            <a:r>
              <a:rPr lang="en-IE" sz="2000" b="1" dirty="0">
                <a:solidFill>
                  <a:schemeClr val="accent5">
                    <a:lumMod val="75000"/>
                  </a:schemeClr>
                </a:solidFill>
              </a:rPr>
              <a:t>Work Smarter</a:t>
            </a:r>
            <a:endParaRPr lang="en-IE" sz="2000" dirty="0"/>
          </a:p>
        </p:txBody>
      </p:sp>
      <p:sp>
        <p:nvSpPr>
          <p:cNvPr id="8" name="TextBox 7">
            <a:extLst>
              <a:ext uri="{FF2B5EF4-FFF2-40B4-BE49-F238E27FC236}">
                <a16:creationId xmlns:a16="http://schemas.microsoft.com/office/drawing/2014/main" id="{6F519AB5-1404-D8B0-0DB0-C4A1EAF99D06}"/>
              </a:ext>
            </a:extLst>
          </p:cNvPr>
          <p:cNvSpPr txBox="1"/>
          <p:nvPr/>
        </p:nvSpPr>
        <p:spPr>
          <a:xfrm>
            <a:off x="4978258" y="4480173"/>
            <a:ext cx="4515439" cy="461665"/>
          </a:xfrm>
          <a:prstGeom prst="rect">
            <a:avLst/>
          </a:prstGeom>
          <a:noFill/>
        </p:spPr>
        <p:txBody>
          <a:bodyPr wrap="square" rtlCol="0">
            <a:spAutoFit/>
          </a:bodyPr>
          <a:lstStyle/>
          <a:p>
            <a:r>
              <a:rPr lang="en-GB" sz="1200" dirty="0">
                <a:solidFill>
                  <a:schemeClr val="bg1"/>
                </a:solidFill>
              </a:rPr>
              <a:t>Visit </a:t>
            </a:r>
            <a:r>
              <a:rPr lang="en-GB" sz="1200" dirty="0">
                <a:solidFill>
                  <a:srgbClr val="92D050"/>
                </a:solidFill>
                <a:hlinkClick r:id="rId3">
                  <a:extLst>
                    <a:ext uri="{A12FA001-AC4F-418D-AE19-62706E023703}">
                      <ahyp:hlinkClr xmlns:ahyp="http://schemas.microsoft.com/office/drawing/2018/hyperlinkcolor" val="tx"/>
                    </a:ext>
                  </a:extLst>
                </a:hlinkClick>
              </a:rPr>
              <a:t>www.localenterprise.ie/Wexford</a:t>
            </a:r>
            <a:r>
              <a:rPr lang="en-GB" sz="1200" dirty="0">
                <a:solidFill>
                  <a:srgbClr val="92D050"/>
                </a:solidFill>
              </a:rPr>
              <a:t> </a:t>
            </a:r>
            <a:r>
              <a:rPr lang="en-GB" sz="1200" dirty="0">
                <a:solidFill>
                  <a:schemeClr val="bg1"/>
                </a:solidFill>
              </a:rPr>
              <a:t>and let’s talk Business!</a:t>
            </a:r>
          </a:p>
          <a:p>
            <a:r>
              <a:rPr lang="en-GB" sz="1200" dirty="0">
                <a:solidFill>
                  <a:srgbClr val="92D050"/>
                </a:solidFill>
              </a:rPr>
              <a:t>#localenterprise</a:t>
            </a:r>
          </a:p>
        </p:txBody>
      </p:sp>
      <p:pic>
        <p:nvPicPr>
          <p:cNvPr id="2" name="Online Media 1" title="Lean for Micro">
            <a:hlinkClick r:id="" action="ppaction://media"/>
            <a:extLst>
              <a:ext uri="{FF2B5EF4-FFF2-40B4-BE49-F238E27FC236}">
                <a16:creationId xmlns:a16="http://schemas.microsoft.com/office/drawing/2014/main" id="{2776076C-AC68-EFAF-5BCD-569FCE799C0C}"/>
              </a:ext>
            </a:extLst>
          </p:cNvPr>
          <p:cNvPicPr>
            <a:picLocks noRot="1" noChangeAspect="1"/>
          </p:cNvPicPr>
          <p:nvPr>
            <a:videoFile r:link="rId1"/>
          </p:nvPr>
        </p:nvPicPr>
        <p:blipFill>
          <a:blip r:embed="rId4"/>
          <a:stretch>
            <a:fillRect/>
          </a:stretch>
        </p:blipFill>
        <p:spPr>
          <a:xfrm>
            <a:off x="3511085" y="921393"/>
            <a:ext cx="5340684" cy="3017482"/>
          </a:xfrm>
          <a:prstGeom prst="rect">
            <a:avLst/>
          </a:prstGeom>
        </p:spPr>
      </p:pic>
    </p:spTree>
    <p:extLst>
      <p:ext uri="{BB962C8B-B14F-4D97-AF65-F5344CB8AC3E}">
        <p14:creationId xmlns:p14="http://schemas.microsoft.com/office/powerpoint/2010/main" val="187763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3673-3427-400B-630C-6C59EA9ED287}"/>
              </a:ext>
            </a:extLst>
          </p:cNvPr>
          <p:cNvSpPr>
            <a:spLocks noGrp="1"/>
          </p:cNvSpPr>
          <p:nvPr>
            <p:ph type="title"/>
          </p:nvPr>
        </p:nvSpPr>
        <p:spPr>
          <a:xfrm>
            <a:off x="236764" y="1421264"/>
            <a:ext cx="7886700" cy="597807"/>
          </a:xfrm>
        </p:spPr>
        <p:txBody>
          <a:bodyPr>
            <a:normAutofit fontScale="90000"/>
          </a:bodyPr>
          <a:lstStyle/>
          <a:p>
            <a:r>
              <a:rPr lang="en-US" sz="3600" dirty="0"/>
              <a:t>Digital Start</a:t>
            </a:r>
            <a:br>
              <a:rPr lang="en-US" dirty="0"/>
            </a:br>
            <a:r>
              <a:rPr lang="en-GB" b="0" i="0" dirty="0">
                <a:solidFill>
                  <a:srgbClr val="0093D0"/>
                </a:solidFill>
                <a:effectLst/>
                <a:latin typeface="Droid Sans" panose="020B0606030804020204" pitchFamily="34" charset="0"/>
              </a:rPr>
              <a:t>Maximise every advantage! </a:t>
            </a:r>
            <a:br>
              <a:rPr lang="en-GB" b="0" i="0" dirty="0">
                <a:solidFill>
                  <a:srgbClr val="0093D0"/>
                </a:solidFill>
                <a:effectLst/>
                <a:latin typeface="Droid Sans" panose="020B0606030804020204" pitchFamily="34" charset="0"/>
              </a:rPr>
            </a:br>
            <a:endParaRPr lang="en-GB" dirty="0"/>
          </a:p>
        </p:txBody>
      </p:sp>
      <p:pic>
        <p:nvPicPr>
          <p:cNvPr id="4" name="Content Placeholder 3">
            <a:extLst>
              <a:ext uri="{FF2B5EF4-FFF2-40B4-BE49-F238E27FC236}">
                <a16:creationId xmlns:a16="http://schemas.microsoft.com/office/drawing/2014/main" id="{081870D0-1C82-ACDC-DAA0-066AF67CDE67}"/>
              </a:ext>
            </a:extLst>
          </p:cNvPr>
          <p:cNvPicPr>
            <a:picLocks noGrp="1" noChangeAspect="1"/>
          </p:cNvPicPr>
          <p:nvPr>
            <p:ph idx="1"/>
          </p:nvPr>
        </p:nvPicPr>
        <p:blipFill>
          <a:blip r:embed="rId2"/>
          <a:stretch>
            <a:fillRect/>
          </a:stretch>
        </p:blipFill>
        <p:spPr>
          <a:xfrm>
            <a:off x="99994" y="4373191"/>
            <a:ext cx="9044005" cy="770309"/>
          </a:xfrm>
          <a:prstGeom prst="rect">
            <a:avLst/>
          </a:prstGeom>
        </p:spPr>
      </p:pic>
      <p:sp>
        <p:nvSpPr>
          <p:cNvPr id="5" name="TextBox 4">
            <a:extLst>
              <a:ext uri="{FF2B5EF4-FFF2-40B4-BE49-F238E27FC236}">
                <a16:creationId xmlns:a16="http://schemas.microsoft.com/office/drawing/2014/main" id="{07BF36A5-B886-03F2-94A1-93434E6125BE}"/>
              </a:ext>
            </a:extLst>
          </p:cNvPr>
          <p:cNvSpPr txBox="1"/>
          <p:nvPr/>
        </p:nvSpPr>
        <p:spPr>
          <a:xfrm>
            <a:off x="4978258" y="4480173"/>
            <a:ext cx="4515439" cy="461665"/>
          </a:xfrm>
          <a:prstGeom prst="rect">
            <a:avLst/>
          </a:prstGeom>
          <a:noFill/>
        </p:spPr>
        <p:txBody>
          <a:bodyPr wrap="square" rtlCol="0">
            <a:spAutoFit/>
          </a:bodyPr>
          <a:lstStyle/>
          <a:p>
            <a:r>
              <a:rPr lang="en-GB" sz="1200" dirty="0">
                <a:solidFill>
                  <a:schemeClr val="bg1"/>
                </a:solidFill>
              </a:rPr>
              <a:t>Visit </a:t>
            </a:r>
            <a:r>
              <a:rPr lang="en-GB" sz="1200" dirty="0">
                <a:solidFill>
                  <a:srgbClr val="92D050"/>
                </a:solidFill>
                <a:hlinkClick r:id="rId3">
                  <a:extLst>
                    <a:ext uri="{A12FA001-AC4F-418D-AE19-62706E023703}">
                      <ahyp:hlinkClr xmlns:ahyp="http://schemas.microsoft.com/office/drawing/2018/hyperlinkcolor" val="tx"/>
                    </a:ext>
                  </a:extLst>
                </a:hlinkClick>
              </a:rPr>
              <a:t>www.localenterprise.ie/Wexford</a:t>
            </a:r>
            <a:r>
              <a:rPr lang="en-GB" sz="1200" dirty="0">
                <a:solidFill>
                  <a:srgbClr val="92D050"/>
                </a:solidFill>
              </a:rPr>
              <a:t> </a:t>
            </a:r>
            <a:r>
              <a:rPr lang="en-GB" sz="1200" dirty="0">
                <a:solidFill>
                  <a:schemeClr val="bg1"/>
                </a:solidFill>
              </a:rPr>
              <a:t>and let’s talk Business!</a:t>
            </a:r>
          </a:p>
          <a:p>
            <a:r>
              <a:rPr lang="en-GB" sz="1200" dirty="0">
                <a:solidFill>
                  <a:srgbClr val="92D050"/>
                </a:solidFill>
              </a:rPr>
              <a:t>#localenterprise</a:t>
            </a:r>
          </a:p>
        </p:txBody>
      </p:sp>
      <p:pic>
        <p:nvPicPr>
          <p:cNvPr id="6" name="Picture Placeholder 5">
            <a:extLst>
              <a:ext uri="{FF2B5EF4-FFF2-40B4-BE49-F238E27FC236}">
                <a16:creationId xmlns:a16="http://schemas.microsoft.com/office/drawing/2014/main" id="{492AFD3B-6DB3-28C2-AF7C-B51A4D7EE845}"/>
              </a:ext>
            </a:extLst>
          </p:cNvPr>
          <p:cNvPicPr>
            <a:picLocks noChangeAspect="1"/>
          </p:cNvPicPr>
          <p:nvPr/>
        </p:nvPicPr>
        <p:blipFill rotWithShape="1">
          <a:blip r:embed="rId4">
            <a:extLst>
              <a:ext uri="{28A0092B-C50C-407E-A947-70E740481C1C}">
                <a14:useLocalDpi xmlns:a14="http://schemas.microsoft.com/office/drawing/2010/main" val="0"/>
              </a:ext>
            </a:extLst>
          </a:blip>
          <a:srcRect l="5869" t="65" r="6819" b="3115"/>
          <a:stretch/>
        </p:blipFill>
        <p:spPr>
          <a:xfrm>
            <a:off x="4517824" y="0"/>
            <a:ext cx="4638368" cy="5143500"/>
          </a:xfrm>
          <a:prstGeom prst="rect">
            <a:avLst/>
          </a:prstGeom>
        </p:spPr>
      </p:pic>
      <p:sp>
        <p:nvSpPr>
          <p:cNvPr id="8" name="TextBox 7">
            <a:extLst>
              <a:ext uri="{FF2B5EF4-FFF2-40B4-BE49-F238E27FC236}">
                <a16:creationId xmlns:a16="http://schemas.microsoft.com/office/drawing/2014/main" id="{4DAE4199-F748-280C-5DC0-D04D66DBF5C5}"/>
              </a:ext>
            </a:extLst>
          </p:cNvPr>
          <p:cNvSpPr txBox="1"/>
          <p:nvPr/>
        </p:nvSpPr>
        <p:spPr>
          <a:xfrm>
            <a:off x="236764" y="2090046"/>
            <a:ext cx="5438172" cy="1815882"/>
          </a:xfrm>
          <a:prstGeom prst="rect">
            <a:avLst/>
          </a:prstGeom>
          <a:noFill/>
        </p:spPr>
        <p:txBody>
          <a:bodyPr wrap="square">
            <a:spAutoFit/>
          </a:bodyPr>
          <a:lstStyle/>
          <a:p>
            <a:pPr marL="285750" indent="-285750">
              <a:buFont typeface="Wingdings" panose="05000000000000000000" pitchFamily="2" charset="2"/>
              <a:buChar char="v"/>
            </a:pPr>
            <a:r>
              <a:rPr lang="en-GB" sz="1600" b="0" i="0" dirty="0">
                <a:solidFill>
                  <a:srgbClr val="333333"/>
                </a:solidFill>
                <a:effectLst/>
              </a:rPr>
              <a:t>A digital strategy can give businesses a real edge.</a:t>
            </a:r>
            <a:endParaRPr lang="en-GB" sz="1600" dirty="0">
              <a:solidFill>
                <a:srgbClr val="0093D0"/>
              </a:solidFill>
            </a:endParaRPr>
          </a:p>
          <a:p>
            <a:pPr marL="285750" indent="-285750">
              <a:buFont typeface="Wingdings" panose="05000000000000000000" pitchFamily="2" charset="2"/>
              <a:buChar char="v"/>
            </a:pPr>
            <a:r>
              <a:rPr lang="en-GB" sz="1600" dirty="0"/>
              <a:t>Optimising processes to delivering a seamless digital customer experience, the aim is to help businesses prepare and implement a plan for the adoption of digital tools and techniques across the business.</a:t>
            </a:r>
          </a:p>
          <a:p>
            <a:pPr marL="285750" indent="-285750">
              <a:buFont typeface="Wingdings" panose="05000000000000000000" pitchFamily="2" charset="2"/>
              <a:buChar char="v"/>
            </a:pPr>
            <a:r>
              <a:rPr lang="en-GB" sz="1600" dirty="0"/>
              <a:t>Digital adaptation plan based on your identified need and assisting you to implement your digital plan</a:t>
            </a:r>
          </a:p>
        </p:txBody>
      </p:sp>
    </p:spTree>
    <p:extLst>
      <p:ext uri="{BB962C8B-B14F-4D97-AF65-F5344CB8AC3E}">
        <p14:creationId xmlns:p14="http://schemas.microsoft.com/office/powerpoint/2010/main" val="582649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252028-A01F-74CD-6CF8-DE5DD06B9DA3}"/>
              </a:ext>
            </a:extLst>
          </p:cNvPr>
          <p:cNvSpPr txBox="1"/>
          <p:nvPr/>
        </p:nvSpPr>
        <p:spPr>
          <a:xfrm>
            <a:off x="362933" y="1669331"/>
            <a:ext cx="4572000" cy="584775"/>
          </a:xfrm>
          <a:prstGeom prst="rect">
            <a:avLst/>
          </a:prstGeom>
          <a:noFill/>
        </p:spPr>
        <p:txBody>
          <a:bodyPr wrap="square">
            <a:spAutoFit/>
          </a:bodyPr>
          <a:lstStyle/>
          <a:p>
            <a:r>
              <a:rPr lang="en-IE" sz="3200" b="1" dirty="0">
                <a:solidFill>
                  <a:srgbClr val="03B644"/>
                </a:solidFill>
              </a:rPr>
              <a:t>Case Study</a:t>
            </a:r>
            <a:endParaRPr lang="en-GB" sz="3200" b="1" dirty="0">
              <a:solidFill>
                <a:srgbClr val="03B644"/>
              </a:solidFill>
            </a:endParaRPr>
          </a:p>
        </p:txBody>
      </p:sp>
      <p:sp>
        <p:nvSpPr>
          <p:cNvPr id="7" name="TextBox 6">
            <a:extLst>
              <a:ext uri="{FF2B5EF4-FFF2-40B4-BE49-F238E27FC236}">
                <a16:creationId xmlns:a16="http://schemas.microsoft.com/office/drawing/2014/main" id="{0BAFF0BF-FF95-290E-467A-B95C383C1D54}"/>
              </a:ext>
            </a:extLst>
          </p:cNvPr>
          <p:cNvSpPr txBox="1"/>
          <p:nvPr/>
        </p:nvSpPr>
        <p:spPr>
          <a:xfrm>
            <a:off x="362933" y="2030024"/>
            <a:ext cx="4572000" cy="400110"/>
          </a:xfrm>
          <a:prstGeom prst="rect">
            <a:avLst/>
          </a:prstGeom>
          <a:noFill/>
        </p:spPr>
        <p:txBody>
          <a:bodyPr wrap="square">
            <a:spAutoFit/>
          </a:bodyPr>
          <a:lstStyle/>
          <a:p>
            <a:pPr marL="0" indent="0">
              <a:buNone/>
            </a:pPr>
            <a:r>
              <a:rPr lang="en-IE" sz="2000" b="1" dirty="0">
                <a:solidFill>
                  <a:schemeClr val="accent5">
                    <a:lumMod val="75000"/>
                  </a:schemeClr>
                </a:solidFill>
              </a:rPr>
              <a:t>Dessert First</a:t>
            </a:r>
            <a:endParaRPr lang="en-IE" sz="2000" dirty="0"/>
          </a:p>
        </p:txBody>
      </p:sp>
      <p:sp>
        <p:nvSpPr>
          <p:cNvPr id="8" name="TextBox 7">
            <a:extLst>
              <a:ext uri="{FF2B5EF4-FFF2-40B4-BE49-F238E27FC236}">
                <a16:creationId xmlns:a16="http://schemas.microsoft.com/office/drawing/2014/main" id="{6F519AB5-1404-D8B0-0DB0-C4A1EAF99D06}"/>
              </a:ext>
            </a:extLst>
          </p:cNvPr>
          <p:cNvSpPr txBox="1"/>
          <p:nvPr/>
        </p:nvSpPr>
        <p:spPr>
          <a:xfrm>
            <a:off x="4978258" y="4480173"/>
            <a:ext cx="4515439" cy="461665"/>
          </a:xfrm>
          <a:prstGeom prst="rect">
            <a:avLst/>
          </a:prstGeom>
          <a:noFill/>
        </p:spPr>
        <p:txBody>
          <a:bodyPr wrap="square" rtlCol="0">
            <a:spAutoFit/>
          </a:bodyPr>
          <a:lstStyle/>
          <a:p>
            <a:r>
              <a:rPr lang="en-GB" sz="1200" dirty="0">
                <a:solidFill>
                  <a:schemeClr val="bg1"/>
                </a:solidFill>
              </a:rPr>
              <a:t>Visit </a:t>
            </a:r>
            <a:r>
              <a:rPr lang="en-GB" sz="1200" dirty="0">
                <a:solidFill>
                  <a:srgbClr val="92D050"/>
                </a:solidFill>
                <a:hlinkClick r:id="rId3">
                  <a:extLst>
                    <a:ext uri="{A12FA001-AC4F-418D-AE19-62706E023703}">
                      <ahyp:hlinkClr xmlns:ahyp="http://schemas.microsoft.com/office/drawing/2018/hyperlinkcolor" val="tx"/>
                    </a:ext>
                  </a:extLst>
                </a:hlinkClick>
              </a:rPr>
              <a:t>www.localenterprise.ie/Wexford</a:t>
            </a:r>
            <a:r>
              <a:rPr lang="en-GB" sz="1200" dirty="0">
                <a:solidFill>
                  <a:srgbClr val="92D050"/>
                </a:solidFill>
              </a:rPr>
              <a:t> </a:t>
            </a:r>
            <a:r>
              <a:rPr lang="en-GB" sz="1200" dirty="0">
                <a:solidFill>
                  <a:schemeClr val="bg1"/>
                </a:solidFill>
              </a:rPr>
              <a:t>and let’s talk Business!</a:t>
            </a:r>
          </a:p>
          <a:p>
            <a:r>
              <a:rPr lang="en-GB" sz="1200" dirty="0">
                <a:solidFill>
                  <a:srgbClr val="92D050"/>
                </a:solidFill>
              </a:rPr>
              <a:t>#localenterprise</a:t>
            </a:r>
          </a:p>
        </p:txBody>
      </p:sp>
      <p:pic>
        <p:nvPicPr>
          <p:cNvPr id="3" name="Online Media 2" title="Dessert First benefited from the 'Digital Start' programme">
            <a:hlinkClick r:id="" action="ppaction://media"/>
            <a:extLst>
              <a:ext uri="{FF2B5EF4-FFF2-40B4-BE49-F238E27FC236}">
                <a16:creationId xmlns:a16="http://schemas.microsoft.com/office/drawing/2014/main" id="{B23EF8D7-2D6A-8C38-6439-2904371209A5}"/>
              </a:ext>
            </a:extLst>
          </p:cNvPr>
          <p:cNvPicPr>
            <a:picLocks noRot="1" noChangeAspect="1"/>
          </p:cNvPicPr>
          <p:nvPr>
            <a:videoFile r:link="rId1"/>
          </p:nvPr>
        </p:nvPicPr>
        <p:blipFill>
          <a:blip r:embed="rId4"/>
          <a:stretch>
            <a:fillRect/>
          </a:stretch>
        </p:blipFill>
        <p:spPr>
          <a:xfrm>
            <a:off x="2884602" y="824293"/>
            <a:ext cx="5497398" cy="3106030"/>
          </a:xfrm>
          <a:prstGeom prst="rect">
            <a:avLst/>
          </a:prstGeom>
        </p:spPr>
      </p:pic>
    </p:spTree>
    <p:extLst>
      <p:ext uri="{BB962C8B-B14F-4D97-AF65-F5344CB8AC3E}">
        <p14:creationId xmlns:p14="http://schemas.microsoft.com/office/powerpoint/2010/main" val="110535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3673-3427-400B-630C-6C59EA9ED287}"/>
              </a:ext>
            </a:extLst>
          </p:cNvPr>
          <p:cNvSpPr>
            <a:spLocks noGrp="1"/>
          </p:cNvSpPr>
          <p:nvPr>
            <p:ph type="title"/>
          </p:nvPr>
        </p:nvSpPr>
        <p:spPr>
          <a:xfrm>
            <a:off x="236764" y="1421264"/>
            <a:ext cx="7886700" cy="597807"/>
          </a:xfrm>
        </p:spPr>
        <p:txBody>
          <a:bodyPr>
            <a:normAutofit fontScale="90000"/>
          </a:bodyPr>
          <a:lstStyle/>
          <a:p>
            <a:r>
              <a:rPr lang="en-US" sz="3600" dirty="0"/>
              <a:t>New Energy Efficiency Grant</a:t>
            </a:r>
            <a:br>
              <a:rPr lang="en-US" dirty="0"/>
            </a:br>
            <a:r>
              <a:rPr lang="en-GB" b="0" dirty="0">
                <a:solidFill>
                  <a:srgbClr val="0093D0"/>
                </a:solidFill>
                <a:latin typeface="Droid Sans" panose="020B0606030804020204" pitchFamily="34" charset="0"/>
              </a:rPr>
              <a:t>Building Better Business</a:t>
            </a:r>
            <a:r>
              <a:rPr lang="en-GB" b="0" i="0" dirty="0">
                <a:solidFill>
                  <a:srgbClr val="0093D0"/>
                </a:solidFill>
                <a:effectLst/>
                <a:latin typeface="Droid Sans" panose="020B0606030804020204" pitchFamily="34" charset="0"/>
              </a:rPr>
              <a:t>! </a:t>
            </a:r>
            <a:br>
              <a:rPr lang="en-GB" b="0" i="0" dirty="0">
                <a:solidFill>
                  <a:srgbClr val="0093D0"/>
                </a:solidFill>
                <a:effectLst/>
                <a:latin typeface="Droid Sans" panose="020B0606030804020204" pitchFamily="34" charset="0"/>
              </a:rPr>
            </a:br>
            <a:endParaRPr lang="en-GB" dirty="0"/>
          </a:p>
        </p:txBody>
      </p:sp>
      <p:pic>
        <p:nvPicPr>
          <p:cNvPr id="4" name="Content Placeholder 3">
            <a:extLst>
              <a:ext uri="{FF2B5EF4-FFF2-40B4-BE49-F238E27FC236}">
                <a16:creationId xmlns:a16="http://schemas.microsoft.com/office/drawing/2014/main" id="{081870D0-1C82-ACDC-DAA0-066AF67CDE67}"/>
              </a:ext>
            </a:extLst>
          </p:cNvPr>
          <p:cNvPicPr>
            <a:picLocks noGrp="1" noChangeAspect="1"/>
          </p:cNvPicPr>
          <p:nvPr>
            <p:ph idx="1"/>
          </p:nvPr>
        </p:nvPicPr>
        <p:blipFill>
          <a:blip r:embed="rId2"/>
          <a:stretch>
            <a:fillRect/>
          </a:stretch>
        </p:blipFill>
        <p:spPr>
          <a:xfrm>
            <a:off x="99994" y="4373191"/>
            <a:ext cx="9044005" cy="770309"/>
          </a:xfrm>
          <a:prstGeom prst="rect">
            <a:avLst/>
          </a:prstGeom>
        </p:spPr>
      </p:pic>
      <p:sp>
        <p:nvSpPr>
          <p:cNvPr id="5" name="TextBox 4">
            <a:extLst>
              <a:ext uri="{FF2B5EF4-FFF2-40B4-BE49-F238E27FC236}">
                <a16:creationId xmlns:a16="http://schemas.microsoft.com/office/drawing/2014/main" id="{07BF36A5-B886-03F2-94A1-93434E6125BE}"/>
              </a:ext>
            </a:extLst>
          </p:cNvPr>
          <p:cNvSpPr txBox="1"/>
          <p:nvPr/>
        </p:nvSpPr>
        <p:spPr>
          <a:xfrm>
            <a:off x="4978258" y="4480173"/>
            <a:ext cx="4515439" cy="461665"/>
          </a:xfrm>
          <a:prstGeom prst="rect">
            <a:avLst/>
          </a:prstGeom>
          <a:noFill/>
        </p:spPr>
        <p:txBody>
          <a:bodyPr wrap="square" rtlCol="0">
            <a:spAutoFit/>
          </a:bodyPr>
          <a:lstStyle/>
          <a:p>
            <a:r>
              <a:rPr lang="en-GB" sz="1200" dirty="0">
                <a:solidFill>
                  <a:schemeClr val="bg1"/>
                </a:solidFill>
              </a:rPr>
              <a:t>Visit </a:t>
            </a:r>
            <a:r>
              <a:rPr lang="en-GB" sz="1200" dirty="0">
                <a:solidFill>
                  <a:srgbClr val="92D050"/>
                </a:solidFill>
                <a:hlinkClick r:id="rId3">
                  <a:extLst>
                    <a:ext uri="{A12FA001-AC4F-418D-AE19-62706E023703}">
                      <ahyp:hlinkClr xmlns:ahyp="http://schemas.microsoft.com/office/drawing/2018/hyperlinkcolor" val="tx"/>
                    </a:ext>
                  </a:extLst>
                </a:hlinkClick>
              </a:rPr>
              <a:t>www.localenterprise.ie/Wexford</a:t>
            </a:r>
            <a:r>
              <a:rPr lang="en-GB" sz="1200" dirty="0">
                <a:solidFill>
                  <a:srgbClr val="92D050"/>
                </a:solidFill>
              </a:rPr>
              <a:t> </a:t>
            </a:r>
            <a:r>
              <a:rPr lang="en-GB" sz="1200" dirty="0">
                <a:solidFill>
                  <a:schemeClr val="bg1"/>
                </a:solidFill>
              </a:rPr>
              <a:t>and let’s talk Business!</a:t>
            </a:r>
          </a:p>
          <a:p>
            <a:r>
              <a:rPr lang="en-GB" sz="1200" dirty="0">
                <a:solidFill>
                  <a:srgbClr val="92D050"/>
                </a:solidFill>
              </a:rPr>
              <a:t>#localenterprise</a:t>
            </a:r>
          </a:p>
        </p:txBody>
      </p:sp>
      <p:sp>
        <p:nvSpPr>
          <p:cNvPr id="8" name="TextBox 7">
            <a:extLst>
              <a:ext uri="{FF2B5EF4-FFF2-40B4-BE49-F238E27FC236}">
                <a16:creationId xmlns:a16="http://schemas.microsoft.com/office/drawing/2014/main" id="{4DAE4199-F748-280C-5DC0-D04D66DBF5C5}"/>
              </a:ext>
            </a:extLst>
          </p:cNvPr>
          <p:cNvSpPr txBox="1"/>
          <p:nvPr/>
        </p:nvSpPr>
        <p:spPr>
          <a:xfrm>
            <a:off x="155650" y="1925628"/>
            <a:ext cx="6918180" cy="2554545"/>
          </a:xfrm>
          <a:prstGeom prst="rect">
            <a:avLst/>
          </a:prstGeom>
          <a:noFill/>
        </p:spPr>
        <p:txBody>
          <a:bodyPr wrap="square">
            <a:spAutoFit/>
          </a:bodyPr>
          <a:lstStyle/>
          <a:p>
            <a:pPr marL="285750" indent="-285750">
              <a:buFont typeface="Wingdings" panose="05000000000000000000" pitchFamily="2" charset="2"/>
              <a:buChar char="v"/>
            </a:pPr>
            <a:r>
              <a:rPr lang="en-GB" sz="1600" dirty="0">
                <a:solidFill>
                  <a:srgbClr val="333333"/>
                </a:solidFill>
              </a:rPr>
              <a:t>S</a:t>
            </a:r>
            <a:r>
              <a:rPr lang="en-GB" sz="1600" b="0" i="0" dirty="0">
                <a:solidFill>
                  <a:srgbClr val="333333"/>
                </a:solidFill>
                <a:effectLst/>
              </a:rPr>
              <a:t>upports the investment in technologies and equipment identified in a Green for Micro Report, </a:t>
            </a:r>
            <a:r>
              <a:rPr lang="en-GB" sz="1600" b="0" i="0" dirty="0" err="1">
                <a:solidFill>
                  <a:srgbClr val="333333"/>
                </a:solidFill>
                <a:effectLst/>
              </a:rPr>
              <a:t>GreenStart</a:t>
            </a:r>
            <a:r>
              <a:rPr lang="en-GB" sz="1600" b="0" i="0" dirty="0">
                <a:solidFill>
                  <a:srgbClr val="333333"/>
                </a:solidFill>
                <a:effectLst/>
              </a:rPr>
              <a:t> Report or a SEAI Energy Audit with 50% of eligible costs up to a maximum grant of €5,000.</a:t>
            </a:r>
          </a:p>
          <a:p>
            <a:endParaRPr lang="en-GB" sz="1600" b="0" i="0" dirty="0">
              <a:solidFill>
                <a:srgbClr val="333333"/>
              </a:solidFill>
              <a:effectLst/>
            </a:endParaRPr>
          </a:p>
          <a:p>
            <a:r>
              <a:rPr lang="en-GB" sz="1600" dirty="0">
                <a:solidFill>
                  <a:schemeClr val="accent5">
                    <a:lumMod val="75000"/>
                  </a:schemeClr>
                </a:solidFill>
              </a:rPr>
              <a:t>Eligible for Energy Grant:</a:t>
            </a:r>
          </a:p>
          <a:p>
            <a:pPr marL="285750" indent="-285750">
              <a:buFont typeface="Wingdings" panose="05000000000000000000" pitchFamily="2" charset="2"/>
              <a:buChar char="v"/>
            </a:pPr>
            <a:r>
              <a:rPr lang="en-GB" sz="1600" dirty="0"/>
              <a:t>Employing between 1 and 50</a:t>
            </a:r>
          </a:p>
          <a:p>
            <a:pPr marL="285750" indent="-285750">
              <a:buFont typeface="Wingdings" panose="05000000000000000000" pitchFamily="2" charset="2"/>
              <a:buChar char="v"/>
            </a:pPr>
            <a:r>
              <a:rPr lang="en-GB" sz="1600" dirty="0"/>
              <a:t>Undertaken a Green for Micro, </a:t>
            </a:r>
            <a:r>
              <a:rPr lang="en-GB" sz="1600" dirty="0" err="1"/>
              <a:t>GreenStart</a:t>
            </a:r>
            <a:r>
              <a:rPr lang="en-GB" sz="1600" dirty="0"/>
              <a:t> or recent energy audit by a SEAI registered energy auditor </a:t>
            </a:r>
          </a:p>
          <a:p>
            <a:pPr marL="285750" indent="-285750">
              <a:buFont typeface="Wingdings" panose="05000000000000000000" pitchFamily="2" charset="2"/>
              <a:buChar char="v"/>
            </a:pPr>
            <a:r>
              <a:rPr lang="en-GB" sz="1600" dirty="0"/>
              <a:t>turnover is in excess of €30,000 annually and the business is trading in excess of 6 months</a:t>
            </a:r>
          </a:p>
        </p:txBody>
      </p:sp>
      <p:pic>
        <p:nvPicPr>
          <p:cNvPr id="3" name="Picture Placeholder 5">
            <a:extLst>
              <a:ext uri="{FF2B5EF4-FFF2-40B4-BE49-F238E27FC236}">
                <a16:creationId xmlns:a16="http://schemas.microsoft.com/office/drawing/2014/main" id="{3654C7FD-326A-8EDA-2F5D-1B7F18B6A7E8}"/>
              </a:ext>
            </a:extLst>
          </p:cNvPr>
          <p:cNvPicPr>
            <a:picLocks noChangeAspect="1"/>
          </p:cNvPicPr>
          <p:nvPr/>
        </p:nvPicPr>
        <p:blipFill rotWithShape="1">
          <a:blip r:embed="rId4">
            <a:extLst>
              <a:ext uri="{28A0092B-C50C-407E-A947-70E740481C1C}">
                <a14:useLocalDpi xmlns:a14="http://schemas.microsoft.com/office/drawing/2010/main" val="0"/>
              </a:ext>
            </a:extLst>
          </a:blip>
          <a:srcRect l="-16381" t="-31212" r="-34503" b="-36087"/>
          <a:stretch/>
        </p:blipFill>
        <p:spPr>
          <a:xfrm>
            <a:off x="5630117" y="-885609"/>
            <a:ext cx="4638368" cy="5143499"/>
          </a:xfrm>
          <a:prstGeom prst="rect">
            <a:avLst/>
          </a:prstGeom>
        </p:spPr>
      </p:pic>
    </p:spTree>
    <p:extLst>
      <p:ext uri="{BB962C8B-B14F-4D97-AF65-F5344CB8AC3E}">
        <p14:creationId xmlns:p14="http://schemas.microsoft.com/office/powerpoint/2010/main" val="593989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022D-215B-D647-8617-033CFBE052A3}"/>
              </a:ext>
            </a:extLst>
          </p:cNvPr>
          <p:cNvSpPr>
            <a:spLocks noGrp="1"/>
          </p:cNvSpPr>
          <p:nvPr>
            <p:ph type="title"/>
          </p:nvPr>
        </p:nvSpPr>
        <p:spPr>
          <a:xfrm>
            <a:off x="228031" y="1421264"/>
            <a:ext cx="7886700" cy="597807"/>
          </a:xfrm>
        </p:spPr>
        <p:txBody>
          <a:bodyPr>
            <a:normAutofit/>
          </a:bodyPr>
          <a:lstStyle/>
          <a:p>
            <a:r>
              <a:rPr lang="en-IE" sz="3200" dirty="0"/>
              <a:t>Other Green Business Support</a:t>
            </a:r>
            <a:endParaRPr lang="en-US" sz="3200" dirty="0"/>
          </a:p>
        </p:txBody>
      </p:sp>
      <p:sp>
        <p:nvSpPr>
          <p:cNvPr id="3" name="Content Placeholder 2">
            <a:extLst>
              <a:ext uri="{FF2B5EF4-FFF2-40B4-BE49-F238E27FC236}">
                <a16:creationId xmlns:a16="http://schemas.microsoft.com/office/drawing/2014/main" id="{657D1E82-6507-D647-BE52-D14F178EB186}"/>
              </a:ext>
            </a:extLst>
          </p:cNvPr>
          <p:cNvSpPr>
            <a:spLocks noGrp="1"/>
          </p:cNvSpPr>
          <p:nvPr>
            <p:ph idx="1"/>
          </p:nvPr>
        </p:nvSpPr>
        <p:spPr>
          <a:xfrm>
            <a:off x="251278" y="2075543"/>
            <a:ext cx="8534504" cy="2235200"/>
          </a:xfrm>
        </p:spPr>
        <p:txBody>
          <a:bodyPr/>
          <a:lstStyle/>
          <a:p>
            <a:pPr marL="0" indent="0">
              <a:buNone/>
            </a:pPr>
            <a:r>
              <a:rPr lang="en-GB" sz="2000" b="1" dirty="0">
                <a:solidFill>
                  <a:schemeClr val="accent5">
                    <a:lumMod val="75000"/>
                  </a:schemeClr>
                </a:solidFill>
              </a:rPr>
              <a:t> Includes a number of training, mentoring and financial supports</a:t>
            </a:r>
            <a:endParaRPr lang="en-IE" dirty="0"/>
          </a:p>
          <a:p>
            <a:endParaRPr lang="en-IE" dirty="0"/>
          </a:p>
          <a:p>
            <a:endParaRPr lang="en-IE" dirty="0"/>
          </a:p>
          <a:p>
            <a:endParaRPr lang="en-IE" dirty="0"/>
          </a:p>
          <a:p>
            <a:endParaRPr lang="en-IE" dirty="0"/>
          </a:p>
          <a:p>
            <a:pPr lvl="0"/>
            <a:r>
              <a:rPr lang="en-IE" sz="2000" dirty="0"/>
              <a:t>SEAI Energy Audits</a:t>
            </a:r>
          </a:p>
          <a:p>
            <a:pPr lvl="0"/>
            <a:r>
              <a:rPr lang="en-IE" sz="2000" dirty="0"/>
              <a:t>Climate Ready - </a:t>
            </a:r>
            <a:r>
              <a:rPr lang="en-IE" sz="2000" dirty="0" err="1"/>
              <a:t>Skillnet</a:t>
            </a:r>
            <a:endParaRPr lang="en-IE" sz="2000" dirty="0"/>
          </a:p>
          <a:p>
            <a:pPr lvl="0"/>
            <a:r>
              <a:rPr lang="en-IE" sz="2000" dirty="0"/>
              <a:t>Failte Ireland</a:t>
            </a:r>
          </a:p>
          <a:p>
            <a:pPr lvl="0"/>
            <a:r>
              <a:rPr lang="en-IE" sz="2000" dirty="0"/>
              <a:t>Local Business Chambers</a:t>
            </a:r>
          </a:p>
        </p:txBody>
      </p:sp>
      <p:pic>
        <p:nvPicPr>
          <p:cNvPr id="6" name="Picture 5">
            <a:extLst>
              <a:ext uri="{FF2B5EF4-FFF2-40B4-BE49-F238E27FC236}">
                <a16:creationId xmlns:a16="http://schemas.microsoft.com/office/drawing/2014/main" id="{52C99ABB-576A-4F99-D658-F66E5634F066}"/>
              </a:ext>
            </a:extLst>
          </p:cNvPr>
          <p:cNvPicPr>
            <a:picLocks noChangeAspect="1"/>
          </p:cNvPicPr>
          <p:nvPr/>
        </p:nvPicPr>
        <p:blipFill rotWithShape="1">
          <a:blip r:embed="rId2"/>
          <a:srcRect t="31236"/>
          <a:stretch/>
        </p:blipFill>
        <p:spPr>
          <a:xfrm>
            <a:off x="0" y="4462486"/>
            <a:ext cx="9058275" cy="597807"/>
          </a:xfrm>
          <a:prstGeom prst="rect">
            <a:avLst/>
          </a:prstGeom>
        </p:spPr>
      </p:pic>
      <p:sp>
        <p:nvSpPr>
          <p:cNvPr id="7" name="TextBox 6">
            <a:extLst>
              <a:ext uri="{FF2B5EF4-FFF2-40B4-BE49-F238E27FC236}">
                <a16:creationId xmlns:a16="http://schemas.microsoft.com/office/drawing/2014/main" id="{A0B2E237-61B1-5EF1-2B9A-CD78CB8B270A}"/>
              </a:ext>
            </a:extLst>
          </p:cNvPr>
          <p:cNvSpPr txBox="1"/>
          <p:nvPr/>
        </p:nvSpPr>
        <p:spPr>
          <a:xfrm>
            <a:off x="4978258" y="4480173"/>
            <a:ext cx="4515439" cy="461665"/>
          </a:xfrm>
          <a:prstGeom prst="rect">
            <a:avLst/>
          </a:prstGeom>
          <a:noFill/>
        </p:spPr>
        <p:txBody>
          <a:bodyPr wrap="square" rtlCol="0">
            <a:spAutoFit/>
          </a:bodyPr>
          <a:lstStyle/>
          <a:p>
            <a:r>
              <a:rPr lang="en-GB" sz="1200" dirty="0">
                <a:solidFill>
                  <a:schemeClr val="bg1"/>
                </a:solidFill>
              </a:rPr>
              <a:t>Visit </a:t>
            </a:r>
            <a:r>
              <a:rPr lang="en-GB" sz="1200" dirty="0">
                <a:solidFill>
                  <a:srgbClr val="92D050"/>
                </a:solidFill>
                <a:hlinkClick r:id="rId3">
                  <a:extLst>
                    <a:ext uri="{A12FA001-AC4F-418D-AE19-62706E023703}">
                      <ahyp:hlinkClr xmlns:ahyp="http://schemas.microsoft.com/office/drawing/2018/hyperlinkcolor" val="tx"/>
                    </a:ext>
                  </a:extLst>
                </a:hlinkClick>
              </a:rPr>
              <a:t>www.localenterprise.ie/Wexford</a:t>
            </a:r>
            <a:r>
              <a:rPr lang="en-GB" sz="1200" dirty="0">
                <a:solidFill>
                  <a:srgbClr val="92D050"/>
                </a:solidFill>
              </a:rPr>
              <a:t> </a:t>
            </a:r>
            <a:r>
              <a:rPr lang="en-GB" sz="1200" dirty="0">
                <a:solidFill>
                  <a:schemeClr val="bg1"/>
                </a:solidFill>
              </a:rPr>
              <a:t>and let’s talk Business!</a:t>
            </a:r>
          </a:p>
          <a:p>
            <a:r>
              <a:rPr lang="en-GB" sz="1200" dirty="0">
                <a:solidFill>
                  <a:srgbClr val="92D050"/>
                </a:solidFill>
              </a:rPr>
              <a:t>#localenterprise</a:t>
            </a:r>
          </a:p>
        </p:txBody>
      </p:sp>
    </p:spTree>
    <p:extLst>
      <p:ext uri="{BB962C8B-B14F-4D97-AF65-F5344CB8AC3E}">
        <p14:creationId xmlns:p14="http://schemas.microsoft.com/office/powerpoint/2010/main" val="1310091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EA0CE7A-1E56-264B-AE92-6765E11E528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9352"/>
          <a:stretch/>
        </p:blipFill>
        <p:spPr>
          <a:xfrm>
            <a:off x="5399578" y="0"/>
            <a:ext cx="3744421" cy="5143499"/>
          </a:xfrm>
        </p:spPr>
      </p:pic>
      <p:sp>
        <p:nvSpPr>
          <p:cNvPr id="3" name="Text Placeholder 2">
            <a:extLst>
              <a:ext uri="{FF2B5EF4-FFF2-40B4-BE49-F238E27FC236}">
                <a16:creationId xmlns:a16="http://schemas.microsoft.com/office/drawing/2014/main" id="{B77ADCEC-4992-2C4E-8666-DBEC41E44A59}"/>
              </a:ext>
            </a:extLst>
          </p:cNvPr>
          <p:cNvSpPr>
            <a:spLocks noGrp="1"/>
          </p:cNvSpPr>
          <p:nvPr>
            <p:ph type="body" sz="half" idx="2"/>
          </p:nvPr>
        </p:nvSpPr>
        <p:spPr/>
        <p:txBody>
          <a:bodyPr>
            <a:normAutofit/>
          </a:bodyPr>
          <a:lstStyle/>
          <a:p>
            <a:pPr>
              <a:buFont typeface="Wingdings" panose="05000000000000000000" pitchFamily="2" charset="2"/>
              <a:buChar char="v"/>
            </a:pPr>
            <a:r>
              <a:rPr lang="en-US" dirty="0"/>
              <a:t>Easy steps to follow</a:t>
            </a:r>
          </a:p>
          <a:p>
            <a:pPr>
              <a:buFont typeface="Wingdings" panose="05000000000000000000" pitchFamily="2" charset="2"/>
              <a:buChar char="v"/>
            </a:pPr>
            <a:r>
              <a:rPr lang="en-US" dirty="0"/>
              <a:t>Save Money</a:t>
            </a:r>
          </a:p>
          <a:p>
            <a:pPr>
              <a:buFont typeface="Wingdings" panose="05000000000000000000" pitchFamily="2" charset="2"/>
              <a:buChar char="v"/>
            </a:pPr>
            <a:r>
              <a:rPr lang="en-US" dirty="0"/>
              <a:t>New Green income streams</a:t>
            </a:r>
          </a:p>
          <a:p>
            <a:pPr>
              <a:buFont typeface="Wingdings" panose="05000000000000000000" pitchFamily="2" charset="2"/>
              <a:buChar char="v"/>
            </a:pPr>
            <a:r>
              <a:rPr lang="en-US" dirty="0"/>
              <a:t>Supports available</a:t>
            </a:r>
          </a:p>
          <a:p>
            <a:pPr marL="0" indent="0">
              <a:buNone/>
            </a:pPr>
            <a:endParaRPr lang="en-US" dirty="0"/>
          </a:p>
        </p:txBody>
      </p:sp>
      <p:sp>
        <p:nvSpPr>
          <p:cNvPr id="4" name="Title 3">
            <a:extLst>
              <a:ext uri="{FF2B5EF4-FFF2-40B4-BE49-F238E27FC236}">
                <a16:creationId xmlns:a16="http://schemas.microsoft.com/office/drawing/2014/main" id="{C0001BBE-8CAC-8349-925F-CEE6C35F2218}"/>
              </a:ext>
            </a:extLst>
          </p:cNvPr>
          <p:cNvSpPr>
            <a:spLocks noGrp="1"/>
          </p:cNvSpPr>
          <p:nvPr>
            <p:ph type="title"/>
          </p:nvPr>
        </p:nvSpPr>
        <p:spPr/>
        <p:txBody>
          <a:bodyPr>
            <a:normAutofit/>
          </a:bodyPr>
          <a:lstStyle/>
          <a:p>
            <a:r>
              <a:rPr lang="en-IE" dirty="0">
                <a:solidFill>
                  <a:srgbClr val="2388BB"/>
                </a:solidFill>
              </a:rPr>
              <a:t>Sustainability is YOUR Business</a:t>
            </a:r>
            <a:endParaRPr lang="en-US" dirty="0">
              <a:solidFill>
                <a:srgbClr val="2388BB"/>
              </a:solidFill>
            </a:endParaRPr>
          </a:p>
        </p:txBody>
      </p:sp>
      <p:pic>
        <p:nvPicPr>
          <p:cNvPr id="2" name="Picture Placeholder 6">
            <a:extLst>
              <a:ext uri="{FF2B5EF4-FFF2-40B4-BE49-F238E27FC236}">
                <a16:creationId xmlns:a16="http://schemas.microsoft.com/office/drawing/2014/main" id="{666C20A0-C5C9-CB7D-C02E-5F4D7C42389F}"/>
              </a:ext>
            </a:extLst>
          </p:cNvPr>
          <p:cNvPicPr>
            <a:picLocks noChangeAspect="1"/>
          </p:cNvPicPr>
          <p:nvPr/>
        </p:nvPicPr>
        <p:blipFill rotWithShape="1">
          <a:blip r:embed="rId3"/>
          <a:srcRect t="3401" r="-3" b="99"/>
          <a:stretch/>
        </p:blipFill>
        <p:spPr>
          <a:xfrm>
            <a:off x="5399580" y="0"/>
            <a:ext cx="3744420" cy="5143490"/>
          </a:xfrm>
          <a:prstGeom prst="rect">
            <a:avLst/>
          </a:prstGeom>
          <a:effectLst/>
        </p:spPr>
      </p:pic>
    </p:spTree>
    <p:extLst>
      <p:ext uri="{BB962C8B-B14F-4D97-AF65-F5344CB8AC3E}">
        <p14:creationId xmlns:p14="http://schemas.microsoft.com/office/powerpoint/2010/main" val="351408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73A51E-D66C-6646-941E-AFFC3279FEA6}"/>
              </a:ext>
            </a:extLst>
          </p:cNvPr>
          <p:cNvSpPr>
            <a:spLocks noGrp="1"/>
          </p:cNvSpPr>
          <p:nvPr>
            <p:ph idx="1"/>
          </p:nvPr>
        </p:nvSpPr>
        <p:spPr>
          <a:xfrm>
            <a:off x="251278" y="1689463"/>
            <a:ext cx="7264219" cy="2234355"/>
          </a:xfrm>
        </p:spPr>
        <p:txBody>
          <a:bodyPr spcCol="144000">
            <a:normAutofit lnSpcReduction="10000"/>
          </a:bodyPr>
          <a:lstStyle/>
          <a:p>
            <a:r>
              <a:rPr lang="en-IE" sz="2000" dirty="0"/>
              <a:t>Today’s sustainable businesses are likely to become tomorrow’s </a:t>
            </a:r>
            <a:r>
              <a:rPr lang="en-IE" sz="2000" b="1" dirty="0"/>
              <a:t>industry leaders</a:t>
            </a:r>
            <a:r>
              <a:rPr lang="en-IE" sz="2000" dirty="0"/>
              <a:t>. Let us help you to become one of them.</a:t>
            </a:r>
          </a:p>
          <a:p>
            <a:endParaRPr lang="en-IE" sz="2000" dirty="0"/>
          </a:p>
          <a:p>
            <a:endParaRPr lang="en-IE" sz="2000" dirty="0"/>
          </a:p>
          <a:p>
            <a:r>
              <a:rPr lang="en-IE" sz="2000" dirty="0"/>
              <a:t>		      Sustainability has 3 pillars: Economic, environmental, and social – commonly referred to as </a:t>
            </a:r>
            <a:r>
              <a:rPr lang="en-IE" sz="2000" b="1" dirty="0"/>
              <a:t>People, Plant </a:t>
            </a:r>
            <a:r>
              <a:rPr lang="en-IE" sz="2000" dirty="0"/>
              <a:t>and</a:t>
            </a:r>
            <a:r>
              <a:rPr lang="en-IE" sz="2000" b="1" dirty="0"/>
              <a:t> Profit</a:t>
            </a:r>
            <a:r>
              <a:rPr lang="en-IE" sz="2000" dirty="0"/>
              <a:t>. Any sustainability plan needs to assess the impacts of a business under all three P’s</a:t>
            </a:r>
          </a:p>
          <a:p>
            <a:endParaRPr lang="en-US" sz="2000" dirty="0"/>
          </a:p>
        </p:txBody>
      </p:sp>
    </p:spTree>
    <p:extLst>
      <p:ext uri="{BB962C8B-B14F-4D97-AF65-F5344CB8AC3E}">
        <p14:creationId xmlns:p14="http://schemas.microsoft.com/office/powerpoint/2010/main" val="2766334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0862F5-3F87-4E37-8171-A2633C93E622}"/>
              </a:ext>
            </a:extLst>
          </p:cNvPr>
          <p:cNvSpPr>
            <a:spLocks noGrp="1"/>
          </p:cNvSpPr>
          <p:nvPr>
            <p:ph type="body" sz="quarter" idx="12"/>
          </p:nvPr>
        </p:nvSpPr>
        <p:spPr>
          <a:xfrm>
            <a:off x="504000" y="952107"/>
            <a:ext cx="7682738" cy="3085245"/>
          </a:xfrm>
        </p:spPr>
        <p:txBody>
          <a:bodyPr>
            <a:normAutofit/>
          </a:bodyPr>
          <a:lstStyle/>
          <a:p>
            <a:pPr algn="ctr"/>
            <a:r>
              <a:rPr lang="en-IE" sz="4000" b="1" dirty="0"/>
              <a:t>Thank you!</a:t>
            </a:r>
          </a:p>
          <a:p>
            <a:endParaRPr lang="en-IE" sz="2400" dirty="0"/>
          </a:p>
          <a:p>
            <a:endParaRPr lang="en-IE" sz="2400" dirty="0"/>
          </a:p>
          <a:p>
            <a:pPr algn="ctr"/>
            <a:r>
              <a:rPr lang="en-IE" sz="2400" b="1" i="1" dirty="0"/>
              <a:t>Jill Kelleher</a:t>
            </a:r>
          </a:p>
          <a:p>
            <a:pPr algn="ctr"/>
            <a:r>
              <a:rPr lang="en-IE" sz="2400" dirty="0"/>
              <a:t>Business </a:t>
            </a:r>
            <a:r>
              <a:rPr lang="en-IE" sz="2400" dirty="0" err="1"/>
              <a:t>Advisor|Local</a:t>
            </a:r>
            <a:r>
              <a:rPr lang="en-IE" sz="2400" dirty="0"/>
              <a:t> Enterprise Office</a:t>
            </a:r>
          </a:p>
          <a:p>
            <a:pPr algn="ctr"/>
            <a:r>
              <a:rPr lang="en-IE" sz="1800" dirty="0"/>
              <a:t>Jill.Kelleher@wexfordcoco.ie</a:t>
            </a:r>
          </a:p>
          <a:p>
            <a:pPr algn="ctr"/>
            <a:endParaRPr lang="en-IE" sz="2400" b="1" dirty="0"/>
          </a:p>
          <a:p>
            <a:pPr algn="ctr"/>
            <a:endParaRPr lang="en-IE" dirty="0"/>
          </a:p>
        </p:txBody>
      </p:sp>
      <p:sp>
        <p:nvSpPr>
          <p:cNvPr id="5" name="TextBox 4">
            <a:extLst>
              <a:ext uri="{FF2B5EF4-FFF2-40B4-BE49-F238E27FC236}">
                <a16:creationId xmlns:a16="http://schemas.microsoft.com/office/drawing/2014/main" id="{95807D87-B503-CAF2-C565-1D8313F09D23}"/>
              </a:ext>
            </a:extLst>
          </p:cNvPr>
          <p:cNvSpPr txBox="1"/>
          <p:nvPr/>
        </p:nvSpPr>
        <p:spPr>
          <a:xfrm>
            <a:off x="4978258" y="4480173"/>
            <a:ext cx="4515439" cy="461665"/>
          </a:xfrm>
          <a:prstGeom prst="rect">
            <a:avLst/>
          </a:prstGeom>
          <a:noFill/>
        </p:spPr>
        <p:txBody>
          <a:bodyPr wrap="square" rtlCol="0">
            <a:spAutoFit/>
          </a:bodyPr>
          <a:lstStyle/>
          <a:p>
            <a:r>
              <a:rPr lang="en-GB" sz="1200" dirty="0">
                <a:solidFill>
                  <a:schemeClr val="bg1"/>
                </a:solidFill>
              </a:rPr>
              <a:t>Visit </a:t>
            </a:r>
            <a:r>
              <a:rPr lang="en-GB" sz="1200" dirty="0">
                <a:solidFill>
                  <a:srgbClr val="92D050"/>
                </a:solidFill>
                <a:hlinkClick r:id="rId2">
                  <a:extLst>
                    <a:ext uri="{A12FA001-AC4F-418D-AE19-62706E023703}">
                      <ahyp:hlinkClr xmlns:ahyp="http://schemas.microsoft.com/office/drawing/2018/hyperlinkcolor" val="tx"/>
                    </a:ext>
                  </a:extLst>
                </a:hlinkClick>
              </a:rPr>
              <a:t>www.localenterprise.ie/Wexford</a:t>
            </a:r>
            <a:r>
              <a:rPr lang="en-GB" sz="1200" dirty="0">
                <a:solidFill>
                  <a:srgbClr val="92D050"/>
                </a:solidFill>
              </a:rPr>
              <a:t> </a:t>
            </a:r>
            <a:r>
              <a:rPr lang="en-GB" sz="1200" dirty="0">
                <a:solidFill>
                  <a:schemeClr val="bg1"/>
                </a:solidFill>
              </a:rPr>
              <a:t>and let’s talk Business!</a:t>
            </a:r>
          </a:p>
          <a:p>
            <a:r>
              <a:rPr lang="en-GB" sz="1200" dirty="0">
                <a:solidFill>
                  <a:srgbClr val="92D050"/>
                </a:solidFill>
              </a:rPr>
              <a:t>#localenterprise</a:t>
            </a:r>
          </a:p>
        </p:txBody>
      </p:sp>
    </p:spTree>
    <p:extLst>
      <p:ext uri="{BB962C8B-B14F-4D97-AF65-F5344CB8AC3E}">
        <p14:creationId xmlns:p14="http://schemas.microsoft.com/office/powerpoint/2010/main" val="41285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EA0CE7A-1E56-264B-AE92-6765E11E528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9352"/>
          <a:stretch/>
        </p:blipFill>
        <p:spPr>
          <a:xfrm>
            <a:off x="4505632" y="0"/>
            <a:ext cx="4638368" cy="5143499"/>
          </a:xfrm>
        </p:spPr>
      </p:pic>
      <p:sp>
        <p:nvSpPr>
          <p:cNvPr id="3" name="Text Placeholder 2">
            <a:extLst>
              <a:ext uri="{FF2B5EF4-FFF2-40B4-BE49-F238E27FC236}">
                <a16:creationId xmlns:a16="http://schemas.microsoft.com/office/drawing/2014/main" id="{B77ADCEC-4992-2C4E-8666-DBEC41E44A59}"/>
              </a:ext>
            </a:extLst>
          </p:cNvPr>
          <p:cNvSpPr>
            <a:spLocks noGrp="1"/>
          </p:cNvSpPr>
          <p:nvPr>
            <p:ph type="body" sz="half" idx="2"/>
          </p:nvPr>
        </p:nvSpPr>
        <p:spPr/>
        <p:txBody>
          <a:bodyPr>
            <a:normAutofit fontScale="92500" lnSpcReduction="20000"/>
          </a:bodyPr>
          <a:lstStyle/>
          <a:p>
            <a:pPr>
              <a:buFont typeface="Wingdings" panose="05000000000000000000" pitchFamily="2" charset="2"/>
              <a:buChar char="v"/>
            </a:pPr>
            <a:r>
              <a:rPr lang="en-US" dirty="0" err="1"/>
              <a:t>Decarbonisation</a:t>
            </a:r>
            <a:endParaRPr lang="en-US" dirty="0"/>
          </a:p>
          <a:p>
            <a:pPr>
              <a:buFont typeface="Wingdings" panose="05000000000000000000" pitchFamily="2" charset="2"/>
              <a:buChar char="v"/>
            </a:pPr>
            <a:r>
              <a:rPr lang="en-US" dirty="0" err="1"/>
              <a:t>Digitalisation</a:t>
            </a:r>
            <a:endParaRPr lang="en-US" dirty="0"/>
          </a:p>
          <a:p>
            <a:pPr>
              <a:buFont typeface="Wingdings" panose="05000000000000000000" pitchFamily="2" charset="2"/>
              <a:buChar char="v"/>
            </a:pPr>
            <a:r>
              <a:rPr lang="en-US" dirty="0"/>
              <a:t>Innovation</a:t>
            </a:r>
          </a:p>
          <a:p>
            <a:pPr>
              <a:buFont typeface="Wingdings" panose="05000000000000000000" pitchFamily="2" charset="2"/>
              <a:buChar char="v"/>
            </a:pPr>
            <a:r>
              <a:rPr lang="en-US" dirty="0"/>
              <a:t>Competitiveness</a:t>
            </a:r>
          </a:p>
          <a:p>
            <a:pPr>
              <a:buFont typeface="Wingdings" panose="05000000000000000000" pitchFamily="2" charset="2"/>
              <a:buChar char="v"/>
            </a:pPr>
            <a:r>
              <a:rPr lang="en-US" dirty="0"/>
              <a:t>Market Diversification</a:t>
            </a:r>
          </a:p>
          <a:p>
            <a:pPr>
              <a:buFont typeface="Wingdings" panose="05000000000000000000" pitchFamily="2" charset="2"/>
              <a:buChar char="v"/>
            </a:pPr>
            <a:endParaRPr lang="en-US" dirty="0"/>
          </a:p>
          <a:p>
            <a:pPr marL="0" indent="0">
              <a:buNone/>
            </a:pPr>
            <a:r>
              <a:rPr lang="en-US" dirty="0"/>
              <a:t>Each of these need to be seen as a call to arms </a:t>
            </a:r>
            <a:r>
              <a:rPr lang="en-US" u="sng" dirty="0"/>
              <a:t>at all levels of your business!</a:t>
            </a:r>
          </a:p>
        </p:txBody>
      </p:sp>
      <p:sp>
        <p:nvSpPr>
          <p:cNvPr id="4" name="Title 3">
            <a:extLst>
              <a:ext uri="{FF2B5EF4-FFF2-40B4-BE49-F238E27FC236}">
                <a16:creationId xmlns:a16="http://schemas.microsoft.com/office/drawing/2014/main" id="{C0001BBE-8CAC-8349-925F-CEE6C35F2218}"/>
              </a:ext>
            </a:extLst>
          </p:cNvPr>
          <p:cNvSpPr>
            <a:spLocks noGrp="1"/>
          </p:cNvSpPr>
          <p:nvPr>
            <p:ph type="title"/>
          </p:nvPr>
        </p:nvSpPr>
        <p:spPr/>
        <p:txBody>
          <a:bodyPr>
            <a:normAutofit/>
          </a:bodyPr>
          <a:lstStyle/>
          <a:p>
            <a:r>
              <a:rPr lang="en-IE" dirty="0">
                <a:solidFill>
                  <a:srgbClr val="2388BB"/>
                </a:solidFill>
              </a:rPr>
              <a:t>Key Focus for Business</a:t>
            </a:r>
            <a:endParaRPr lang="en-US" dirty="0">
              <a:solidFill>
                <a:srgbClr val="2388BB"/>
              </a:solidFill>
            </a:endParaRPr>
          </a:p>
        </p:txBody>
      </p:sp>
    </p:spTree>
    <p:extLst>
      <p:ext uri="{BB962C8B-B14F-4D97-AF65-F5344CB8AC3E}">
        <p14:creationId xmlns:p14="http://schemas.microsoft.com/office/powerpoint/2010/main" val="2764134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F836E-6224-8344-84BB-392C9044CCDA}"/>
              </a:ext>
            </a:extLst>
          </p:cNvPr>
          <p:cNvSpPr>
            <a:spLocks noGrp="1"/>
          </p:cNvSpPr>
          <p:nvPr>
            <p:ph type="ctrTitle"/>
          </p:nvPr>
        </p:nvSpPr>
        <p:spPr>
          <a:xfrm>
            <a:off x="361324" y="966767"/>
            <a:ext cx="6858000" cy="1860551"/>
          </a:xfrm>
        </p:spPr>
        <p:txBody>
          <a:bodyPr>
            <a:normAutofit/>
          </a:bodyPr>
          <a:lstStyle/>
          <a:p>
            <a:r>
              <a:rPr lang="en-IE" sz="2000" dirty="0"/>
              <a:t>Companies that develop sound sustainability practices now will be more prepared for future changes which are coming. They will be more attractive to consumers, as an employer, and to potential investors</a:t>
            </a:r>
            <a:endParaRPr lang="en-US" sz="2000" dirty="0"/>
          </a:p>
        </p:txBody>
      </p:sp>
      <p:sp>
        <p:nvSpPr>
          <p:cNvPr id="3" name="Subtitle 2">
            <a:extLst>
              <a:ext uri="{FF2B5EF4-FFF2-40B4-BE49-F238E27FC236}">
                <a16:creationId xmlns:a16="http://schemas.microsoft.com/office/drawing/2014/main" id="{F7969E74-D6DB-304E-85F7-22E6A65CA06C}"/>
              </a:ext>
            </a:extLst>
          </p:cNvPr>
          <p:cNvSpPr>
            <a:spLocks noGrp="1"/>
          </p:cNvSpPr>
          <p:nvPr>
            <p:ph type="subTitle" idx="1"/>
          </p:nvPr>
        </p:nvSpPr>
        <p:spPr/>
        <p:txBody>
          <a:bodyPr/>
          <a:lstStyle/>
          <a:p>
            <a:br>
              <a:rPr lang="en-IE" dirty="0"/>
            </a:br>
            <a:endParaRPr lang="en-US" dirty="0"/>
          </a:p>
        </p:txBody>
      </p:sp>
      <p:pic>
        <p:nvPicPr>
          <p:cNvPr id="4" name="Picture Placeholder 5">
            <a:extLst>
              <a:ext uri="{FF2B5EF4-FFF2-40B4-BE49-F238E27FC236}">
                <a16:creationId xmlns:a16="http://schemas.microsoft.com/office/drawing/2014/main" id="{E578F58E-012A-FD6F-19B7-C05FD7F3F9E8}"/>
              </a:ext>
            </a:extLst>
          </p:cNvPr>
          <p:cNvPicPr>
            <a:picLocks noChangeAspect="1"/>
          </p:cNvPicPr>
          <p:nvPr/>
        </p:nvPicPr>
        <p:blipFill rotWithShape="1">
          <a:blip r:embed="rId2">
            <a:extLst>
              <a:ext uri="{28A0092B-C50C-407E-A947-70E740481C1C}">
                <a14:useLocalDpi xmlns:a14="http://schemas.microsoft.com/office/drawing/2010/main" val="0"/>
              </a:ext>
            </a:extLst>
          </a:blip>
          <a:srcRect l="10840" t="6904" r="10032" b="4414"/>
          <a:stretch/>
        </p:blipFill>
        <p:spPr>
          <a:xfrm>
            <a:off x="6110675" y="1272720"/>
            <a:ext cx="3033325" cy="3399540"/>
          </a:xfrm>
          <a:prstGeom prst="rect">
            <a:avLst/>
          </a:prstGeom>
        </p:spPr>
      </p:pic>
    </p:spTree>
    <p:extLst>
      <p:ext uri="{BB962C8B-B14F-4D97-AF65-F5344CB8AC3E}">
        <p14:creationId xmlns:p14="http://schemas.microsoft.com/office/powerpoint/2010/main" val="240403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2DE8-2E89-0EDF-ABA2-3F8D4F810A9E}"/>
              </a:ext>
            </a:extLst>
          </p:cNvPr>
          <p:cNvSpPr>
            <a:spLocks noGrp="1"/>
          </p:cNvSpPr>
          <p:nvPr>
            <p:ph type="title"/>
          </p:nvPr>
        </p:nvSpPr>
        <p:spPr/>
        <p:txBody>
          <a:bodyPr/>
          <a:lstStyle/>
          <a:p>
            <a:r>
              <a:rPr lang="en-GB" dirty="0"/>
              <a:t>How will this benefit the company:</a:t>
            </a:r>
          </a:p>
        </p:txBody>
      </p:sp>
      <p:sp>
        <p:nvSpPr>
          <p:cNvPr id="3" name="Content Placeholder 2">
            <a:extLst>
              <a:ext uri="{FF2B5EF4-FFF2-40B4-BE49-F238E27FC236}">
                <a16:creationId xmlns:a16="http://schemas.microsoft.com/office/drawing/2014/main" id="{E200C49E-505C-CCAE-416B-82EABAD79851}"/>
              </a:ext>
            </a:extLst>
          </p:cNvPr>
          <p:cNvSpPr>
            <a:spLocks noGrp="1"/>
          </p:cNvSpPr>
          <p:nvPr>
            <p:ph idx="1"/>
          </p:nvPr>
        </p:nvSpPr>
        <p:spPr>
          <a:xfrm>
            <a:off x="251278" y="2075543"/>
            <a:ext cx="8741894" cy="2235200"/>
          </a:xfrm>
        </p:spPr>
        <p:txBody>
          <a:bodyPr/>
          <a:lstStyle/>
          <a:p>
            <a:r>
              <a:rPr lang="en-GB" b="1" dirty="0"/>
              <a:t>Increase cost savings </a:t>
            </a:r>
            <a:r>
              <a:rPr lang="en-GB" dirty="0"/>
              <a:t>(avoid waste, reuse and repurpose)</a:t>
            </a:r>
          </a:p>
          <a:p>
            <a:r>
              <a:rPr lang="en-GB" b="1" dirty="0"/>
              <a:t>Improved resources efficiency </a:t>
            </a:r>
            <a:r>
              <a:rPr lang="en-GB" dirty="0"/>
              <a:t>(less energy, water and materials)</a:t>
            </a:r>
          </a:p>
          <a:p>
            <a:r>
              <a:rPr lang="en-GB" b="1" dirty="0"/>
              <a:t>Reduced environmental impacts </a:t>
            </a:r>
            <a:r>
              <a:rPr lang="en-GB" dirty="0"/>
              <a:t>and greenhouse gas emissions</a:t>
            </a:r>
          </a:p>
          <a:p>
            <a:r>
              <a:rPr lang="en-GB" dirty="0"/>
              <a:t>Opportunities for </a:t>
            </a:r>
            <a:r>
              <a:rPr lang="en-GB" b="1" dirty="0"/>
              <a:t>providing additional value-add ‘GREEN’ products and services</a:t>
            </a:r>
          </a:p>
          <a:p>
            <a:r>
              <a:rPr lang="en-GB" dirty="0"/>
              <a:t>Increase access to </a:t>
            </a:r>
            <a:r>
              <a:rPr lang="en-GB" b="1" dirty="0"/>
              <a:t>new customers </a:t>
            </a:r>
            <a:r>
              <a:rPr lang="en-GB" dirty="0"/>
              <a:t>and </a:t>
            </a:r>
            <a:r>
              <a:rPr lang="en-GB" b="1" dirty="0"/>
              <a:t>better, more efficient suppliers</a:t>
            </a:r>
          </a:p>
          <a:p>
            <a:r>
              <a:rPr lang="en-GB" dirty="0"/>
              <a:t>Improved </a:t>
            </a:r>
            <a:r>
              <a:rPr lang="en-GB" b="1" dirty="0"/>
              <a:t>Corporate image </a:t>
            </a:r>
            <a:r>
              <a:rPr lang="en-GB" dirty="0"/>
              <a:t>and </a:t>
            </a:r>
            <a:r>
              <a:rPr lang="en-GB" b="1" dirty="0"/>
              <a:t>better brand loyalty</a:t>
            </a:r>
          </a:p>
          <a:p>
            <a:r>
              <a:rPr lang="en-GB" dirty="0"/>
              <a:t>Increase </a:t>
            </a:r>
            <a:r>
              <a:rPr lang="en-GB" b="1" dirty="0"/>
              <a:t>Business resilience </a:t>
            </a:r>
            <a:r>
              <a:rPr lang="en-GB" dirty="0"/>
              <a:t>to climate change impacts as they arise</a:t>
            </a:r>
          </a:p>
          <a:p>
            <a:r>
              <a:rPr lang="en-GB" dirty="0"/>
              <a:t>Improved </a:t>
            </a:r>
            <a:r>
              <a:rPr lang="en-GB" b="1" dirty="0"/>
              <a:t>employee engagement</a:t>
            </a:r>
            <a:endParaRPr lang="en-GB" dirty="0"/>
          </a:p>
        </p:txBody>
      </p:sp>
    </p:spTree>
    <p:extLst>
      <p:ext uri="{BB962C8B-B14F-4D97-AF65-F5344CB8AC3E}">
        <p14:creationId xmlns:p14="http://schemas.microsoft.com/office/powerpoint/2010/main" val="424298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9DD7-A75F-2443-AC78-FE914BB9D471}"/>
              </a:ext>
            </a:extLst>
          </p:cNvPr>
          <p:cNvSpPr>
            <a:spLocks noGrp="1"/>
          </p:cNvSpPr>
          <p:nvPr>
            <p:ph type="title"/>
          </p:nvPr>
        </p:nvSpPr>
        <p:spPr>
          <a:xfrm>
            <a:off x="236763" y="1421264"/>
            <a:ext cx="7069009" cy="597807"/>
          </a:xfrm>
        </p:spPr>
        <p:txBody>
          <a:bodyPr>
            <a:normAutofit/>
          </a:bodyPr>
          <a:lstStyle/>
          <a:p>
            <a:r>
              <a:rPr lang="en-IE" dirty="0"/>
              <a:t>LEO is leading the way in terms of Local Enterprise Engagement  </a:t>
            </a:r>
            <a:endParaRPr lang="en-US" dirty="0"/>
          </a:p>
        </p:txBody>
      </p:sp>
      <p:sp>
        <p:nvSpPr>
          <p:cNvPr id="3" name="Content Placeholder 2">
            <a:extLst>
              <a:ext uri="{FF2B5EF4-FFF2-40B4-BE49-F238E27FC236}">
                <a16:creationId xmlns:a16="http://schemas.microsoft.com/office/drawing/2014/main" id="{A2229856-2D59-F64F-B777-14B3E19C0D17}"/>
              </a:ext>
            </a:extLst>
          </p:cNvPr>
          <p:cNvSpPr>
            <a:spLocks noGrp="1"/>
          </p:cNvSpPr>
          <p:nvPr>
            <p:ph idx="1"/>
          </p:nvPr>
        </p:nvSpPr>
        <p:spPr>
          <a:xfrm>
            <a:off x="251278" y="2075543"/>
            <a:ext cx="5517926" cy="2235200"/>
          </a:xfrm>
        </p:spPr>
        <p:txBody>
          <a:bodyPr>
            <a:normAutofit/>
          </a:bodyPr>
          <a:lstStyle/>
          <a:p>
            <a:pPr>
              <a:buFont typeface="Wingdings" panose="05000000000000000000" pitchFamily="2" charset="2"/>
              <a:buChar char="v"/>
            </a:pPr>
            <a:r>
              <a:rPr lang="en-US" dirty="0"/>
              <a:t>Our mandate is growing -  10+ employees</a:t>
            </a:r>
          </a:p>
          <a:p>
            <a:pPr>
              <a:buFont typeface="Wingdings" panose="05000000000000000000" pitchFamily="2" charset="2"/>
              <a:buChar char="v"/>
            </a:pPr>
            <a:r>
              <a:rPr lang="en-US" dirty="0"/>
              <a:t>Enterprise White Paper - </a:t>
            </a:r>
            <a:r>
              <a:rPr lang="en-GB" dirty="0"/>
              <a:t>places decarbonisation at the centre of enterprise policy</a:t>
            </a:r>
          </a:p>
          <a:p>
            <a:pPr>
              <a:buFont typeface="Wingdings" panose="05000000000000000000" pitchFamily="2" charset="2"/>
              <a:buChar char="v"/>
            </a:pPr>
            <a:r>
              <a:rPr lang="en-GB" dirty="0"/>
              <a:t>Reengineering our businesses &amp; local economies</a:t>
            </a:r>
          </a:p>
          <a:p>
            <a:pPr>
              <a:buFont typeface="Wingdings" panose="05000000000000000000" pitchFamily="2" charset="2"/>
              <a:buChar char="v"/>
            </a:pPr>
            <a:r>
              <a:rPr lang="en-GB" dirty="0"/>
              <a:t>Local Innovation &amp; Entrepreneurialism</a:t>
            </a:r>
          </a:p>
          <a:p>
            <a:pPr>
              <a:buFont typeface="Wingdings" panose="05000000000000000000" pitchFamily="2" charset="2"/>
              <a:buChar char="v"/>
            </a:pPr>
            <a:r>
              <a:rPr lang="en-IE" sz="1600" dirty="0"/>
              <a:t>Micro Enterprise Green Strategy which is </a:t>
            </a:r>
            <a:r>
              <a:rPr lang="en-GB" dirty="0"/>
              <a:t>Embedded in our strategy with key metrics</a:t>
            </a:r>
            <a:endParaRPr lang="en-IE" sz="1600" dirty="0"/>
          </a:p>
          <a:p>
            <a:pPr>
              <a:buFont typeface="Wingdings" panose="05000000000000000000" pitchFamily="2" charset="2"/>
              <a:buChar char="v"/>
            </a:pPr>
            <a:endParaRPr lang="en-GB" dirty="0"/>
          </a:p>
          <a:p>
            <a:pPr marL="0" indent="0">
              <a:buNone/>
            </a:pPr>
            <a:endParaRPr lang="en-US" dirty="0"/>
          </a:p>
        </p:txBody>
      </p:sp>
      <p:pic>
        <p:nvPicPr>
          <p:cNvPr id="6" name="Picture Placeholder 5">
            <a:extLst>
              <a:ext uri="{FF2B5EF4-FFF2-40B4-BE49-F238E27FC236}">
                <a16:creationId xmlns:a16="http://schemas.microsoft.com/office/drawing/2014/main" id="{6EAF8F2E-D379-D243-99EF-6E7E14D54C20}"/>
              </a:ext>
            </a:extLst>
          </p:cNvPr>
          <p:cNvPicPr>
            <a:picLocks noGrp="1" noChangeAspect="1"/>
          </p:cNvPicPr>
          <p:nvPr>
            <p:ph type="pic" idx="10"/>
          </p:nvPr>
        </p:nvPicPr>
        <p:blipFill rotWithShape="1">
          <a:blip r:embed="rId2">
            <a:extLst>
              <a:ext uri="{28A0092B-C50C-407E-A947-70E740481C1C}">
                <a14:useLocalDpi xmlns:a14="http://schemas.microsoft.com/office/drawing/2010/main" val="0"/>
              </a:ext>
            </a:extLst>
          </a:blip>
          <a:srcRect l="10840" t="6904" r="10032" b="4414"/>
          <a:stretch/>
        </p:blipFill>
        <p:spPr>
          <a:xfrm>
            <a:off x="4939813" y="243329"/>
            <a:ext cx="4589417" cy="5143499"/>
          </a:xfrm>
        </p:spPr>
      </p:pic>
    </p:spTree>
    <p:extLst>
      <p:ext uri="{BB962C8B-B14F-4D97-AF65-F5344CB8AC3E}">
        <p14:creationId xmlns:p14="http://schemas.microsoft.com/office/powerpoint/2010/main" val="405498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022D-215B-D647-8617-033CFBE052A3}"/>
              </a:ext>
            </a:extLst>
          </p:cNvPr>
          <p:cNvSpPr>
            <a:spLocks noGrp="1"/>
          </p:cNvSpPr>
          <p:nvPr>
            <p:ph type="title"/>
          </p:nvPr>
        </p:nvSpPr>
        <p:spPr>
          <a:xfrm>
            <a:off x="228031" y="1421264"/>
            <a:ext cx="7886700" cy="597807"/>
          </a:xfrm>
        </p:spPr>
        <p:txBody>
          <a:bodyPr>
            <a:normAutofit/>
          </a:bodyPr>
          <a:lstStyle/>
          <a:p>
            <a:r>
              <a:rPr lang="en-IE" sz="3200" dirty="0"/>
              <a:t>Content Overview</a:t>
            </a:r>
            <a:endParaRPr lang="en-US" sz="3200" dirty="0"/>
          </a:p>
        </p:txBody>
      </p:sp>
      <p:sp>
        <p:nvSpPr>
          <p:cNvPr id="3" name="Content Placeholder 2">
            <a:extLst>
              <a:ext uri="{FF2B5EF4-FFF2-40B4-BE49-F238E27FC236}">
                <a16:creationId xmlns:a16="http://schemas.microsoft.com/office/drawing/2014/main" id="{657D1E82-6507-D647-BE52-D14F178EB186}"/>
              </a:ext>
            </a:extLst>
          </p:cNvPr>
          <p:cNvSpPr>
            <a:spLocks noGrp="1"/>
          </p:cNvSpPr>
          <p:nvPr>
            <p:ph idx="1"/>
          </p:nvPr>
        </p:nvSpPr>
        <p:spPr>
          <a:xfrm>
            <a:off x="251278" y="2075543"/>
            <a:ext cx="8534504" cy="2235200"/>
          </a:xfrm>
        </p:spPr>
        <p:txBody>
          <a:bodyPr>
            <a:normAutofit/>
          </a:bodyPr>
          <a:lstStyle/>
          <a:p>
            <a:pPr marL="0" indent="0">
              <a:buNone/>
            </a:pPr>
            <a:r>
              <a:rPr lang="en-IE" sz="2000" b="1" dirty="0">
                <a:solidFill>
                  <a:schemeClr val="accent5">
                    <a:lumMod val="75000"/>
                  </a:schemeClr>
                </a:solidFill>
              </a:rPr>
              <a:t>LEO Grant Supports which assist SME’s: </a:t>
            </a:r>
          </a:p>
          <a:p>
            <a:endParaRPr lang="en-IE" dirty="0"/>
          </a:p>
          <a:p>
            <a:endParaRPr lang="en-IE" dirty="0"/>
          </a:p>
          <a:p>
            <a:endParaRPr lang="en-IE" dirty="0"/>
          </a:p>
          <a:p>
            <a:endParaRPr lang="en-IE" dirty="0"/>
          </a:p>
          <a:p>
            <a:endParaRPr lang="en-IE" dirty="0"/>
          </a:p>
          <a:p>
            <a:pPr lvl="0"/>
            <a:r>
              <a:rPr lang="en-IE" sz="2000" dirty="0"/>
              <a:t>Green for Micro</a:t>
            </a:r>
          </a:p>
          <a:p>
            <a:r>
              <a:rPr lang="en-IE" sz="2000" dirty="0" err="1"/>
              <a:t>Greenstart</a:t>
            </a:r>
            <a:endParaRPr lang="en-IE" sz="2000" dirty="0"/>
          </a:p>
          <a:p>
            <a:pPr lvl="0"/>
            <a:r>
              <a:rPr lang="en-IE" sz="2000" dirty="0"/>
              <a:t>Lean Consultancy Support</a:t>
            </a:r>
          </a:p>
          <a:p>
            <a:pPr lvl="0"/>
            <a:r>
              <a:rPr lang="en-IE" sz="2000" dirty="0"/>
              <a:t>Digital Start</a:t>
            </a:r>
          </a:p>
          <a:p>
            <a:pPr lvl="0"/>
            <a:r>
              <a:rPr lang="en-IE" sz="2000" dirty="0"/>
              <a:t>New Energy Efficiency Grant</a:t>
            </a:r>
          </a:p>
        </p:txBody>
      </p:sp>
      <p:pic>
        <p:nvPicPr>
          <p:cNvPr id="6" name="Picture 5">
            <a:extLst>
              <a:ext uri="{FF2B5EF4-FFF2-40B4-BE49-F238E27FC236}">
                <a16:creationId xmlns:a16="http://schemas.microsoft.com/office/drawing/2014/main" id="{52C99ABB-576A-4F99-D658-F66E5634F066}"/>
              </a:ext>
            </a:extLst>
          </p:cNvPr>
          <p:cNvPicPr>
            <a:picLocks noChangeAspect="1"/>
          </p:cNvPicPr>
          <p:nvPr/>
        </p:nvPicPr>
        <p:blipFill rotWithShape="1">
          <a:blip r:embed="rId2"/>
          <a:srcRect t="31236"/>
          <a:stretch/>
        </p:blipFill>
        <p:spPr>
          <a:xfrm>
            <a:off x="0" y="4462486"/>
            <a:ext cx="9058275" cy="597807"/>
          </a:xfrm>
          <a:prstGeom prst="rect">
            <a:avLst/>
          </a:prstGeom>
        </p:spPr>
      </p:pic>
      <p:sp>
        <p:nvSpPr>
          <p:cNvPr id="7" name="TextBox 6">
            <a:extLst>
              <a:ext uri="{FF2B5EF4-FFF2-40B4-BE49-F238E27FC236}">
                <a16:creationId xmlns:a16="http://schemas.microsoft.com/office/drawing/2014/main" id="{A0B2E237-61B1-5EF1-2B9A-CD78CB8B270A}"/>
              </a:ext>
            </a:extLst>
          </p:cNvPr>
          <p:cNvSpPr txBox="1"/>
          <p:nvPr/>
        </p:nvSpPr>
        <p:spPr>
          <a:xfrm>
            <a:off x="4978258" y="4480173"/>
            <a:ext cx="4515439" cy="461665"/>
          </a:xfrm>
          <a:prstGeom prst="rect">
            <a:avLst/>
          </a:prstGeom>
          <a:noFill/>
        </p:spPr>
        <p:txBody>
          <a:bodyPr wrap="square" rtlCol="0">
            <a:spAutoFit/>
          </a:bodyPr>
          <a:lstStyle/>
          <a:p>
            <a:r>
              <a:rPr lang="en-GB" sz="1200" dirty="0">
                <a:solidFill>
                  <a:schemeClr val="bg1"/>
                </a:solidFill>
              </a:rPr>
              <a:t>Visit </a:t>
            </a:r>
            <a:r>
              <a:rPr lang="en-GB" sz="1200" dirty="0">
                <a:solidFill>
                  <a:srgbClr val="92D050"/>
                </a:solidFill>
                <a:hlinkClick r:id="rId3">
                  <a:extLst>
                    <a:ext uri="{A12FA001-AC4F-418D-AE19-62706E023703}">
                      <ahyp:hlinkClr xmlns:ahyp="http://schemas.microsoft.com/office/drawing/2018/hyperlinkcolor" val="tx"/>
                    </a:ext>
                  </a:extLst>
                </a:hlinkClick>
              </a:rPr>
              <a:t>www.localenterprise.ie/Wexford</a:t>
            </a:r>
            <a:r>
              <a:rPr lang="en-GB" sz="1200" dirty="0">
                <a:solidFill>
                  <a:srgbClr val="92D050"/>
                </a:solidFill>
              </a:rPr>
              <a:t> </a:t>
            </a:r>
            <a:r>
              <a:rPr lang="en-GB" sz="1200" dirty="0">
                <a:solidFill>
                  <a:schemeClr val="bg1"/>
                </a:solidFill>
              </a:rPr>
              <a:t>and let’s talk Business!</a:t>
            </a:r>
          </a:p>
          <a:p>
            <a:r>
              <a:rPr lang="en-GB" sz="1200" dirty="0">
                <a:solidFill>
                  <a:srgbClr val="92D050"/>
                </a:solidFill>
              </a:rPr>
              <a:t>#localenterprise</a:t>
            </a:r>
          </a:p>
        </p:txBody>
      </p:sp>
    </p:spTree>
    <p:extLst>
      <p:ext uri="{BB962C8B-B14F-4D97-AF65-F5344CB8AC3E}">
        <p14:creationId xmlns:p14="http://schemas.microsoft.com/office/powerpoint/2010/main" val="13078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9EAB31E-0FC1-D843-AF34-E58E415EB12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869" t="65" r="6819" b="3115"/>
          <a:stretch/>
        </p:blipFill>
        <p:spPr>
          <a:xfrm>
            <a:off x="4517824" y="28281"/>
            <a:ext cx="4638368" cy="5143500"/>
          </a:xfrm>
        </p:spPr>
      </p:pic>
      <p:sp>
        <p:nvSpPr>
          <p:cNvPr id="3" name="Text Placeholder 2">
            <a:extLst>
              <a:ext uri="{FF2B5EF4-FFF2-40B4-BE49-F238E27FC236}">
                <a16:creationId xmlns:a16="http://schemas.microsoft.com/office/drawing/2014/main" id="{CBAE3ACF-E88C-9348-969D-06AE0EE62CF5}"/>
              </a:ext>
            </a:extLst>
          </p:cNvPr>
          <p:cNvSpPr>
            <a:spLocks noGrp="1"/>
          </p:cNvSpPr>
          <p:nvPr>
            <p:ph type="body" sz="half" idx="2"/>
          </p:nvPr>
        </p:nvSpPr>
        <p:spPr>
          <a:xfrm>
            <a:off x="259939" y="2120222"/>
            <a:ext cx="5594106" cy="2433485"/>
          </a:xfrm>
        </p:spPr>
        <p:txBody>
          <a:bodyPr>
            <a:normAutofit/>
          </a:bodyPr>
          <a:lstStyle/>
          <a:p>
            <a:pPr>
              <a:buFont typeface="Wingdings" panose="05000000000000000000" pitchFamily="2" charset="2"/>
              <a:buChar char="v"/>
            </a:pPr>
            <a:r>
              <a:rPr lang="en-US" dirty="0"/>
              <a:t>FREE </a:t>
            </a:r>
            <a:r>
              <a:rPr lang="en-US" dirty="0" err="1"/>
              <a:t>programme</a:t>
            </a:r>
            <a:r>
              <a:rPr lang="en-US" dirty="0"/>
              <a:t> which will help </a:t>
            </a:r>
            <a:r>
              <a:rPr lang="en-GB" dirty="0"/>
              <a:t>understand the growing importance of sustainability</a:t>
            </a:r>
          </a:p>
          <a:p>
            <a:pPr>
              <a:buFont typeface="Wingdings" panose="05000000000000000000" pitchFamily="2" charset="2"/>
              <a:buChar char="v"/>
            </a:pPr>
            <a:r>
              <a:rPr lang="en-GB" dirty="0"/>
              <a:t>Understand the significant benefits that it can have for your company, on everything from efficiencies to cost savings.</a:t>
            </a:r>
          </a:p>
          <a:p>
            <a:pPr>
              <a:buFont typeface="Wingdings" panose="05000000000000000000" pitchFamily="2" charset="2"/>
              <a:buChar char="v"/>
            </a:pPr>
            <a:r>
              <a:rPr lang="en-GB" dirty="0"/>
              <a:t>Access to a green consultant who’ll show you the small changes that can have a big impact</a:t>
            </a:r>
            <a:endParaRPr lang="en-US" dirty="0"/>
          </a:p>
        </p:txBody>
      </p:sp>
      <p:sp>
        <p:nvSpPr>
          <p:cNvPr id="4" name="Title 3">
            <a:extLst>
              <a:ext uri="{FF2B5EF4-FFF2-40B4-BE49-F238E27FC236}">
                <a16:creationId xmlns:a16="http://schemas.microsoft.com/office/drawing/2014/main" id="{904BF240-052F-F041-82CB-0B9F7D4E59B8}"/>
              </a:ext>
            </a:extLst>
          </p:cNvPr>
          <p:cNvSpPr>
            <a:spLocks noGrp="1"/>
          </p:cNvSpPr>
          <p:nvPr>
            <p:ph type="title"/>
          </p:nvPr>
        </p:nvSpPr>
        <p:spPr>
          <a:xfrm>
            <a:off x="259939" y="1447215"/>
            <a:ext cx="4745694" cy="597807"/>
          </a:xfrm>
        </p:spPr>
        <p:txBody>
          <a:bodyPr>
            <a:normAutofit fontScale="90000"/>
          </a:bodyPr>
          <a:lstStyle/>
          <a:p>
            <a:r>
              <a:rPr lang="en-IE" dirty="0"/>
              <a:t>Green for Micro - </a:t>
            </a:r>
            <a:r>
              <a:rPr lang="en-GB" b="0" i="0" dirty="0">
                <a:solidFill>
                  <a:srgbClr val="0093D0"/>
                </a:solidFill>
                <a:effectLst/>
                <a:latin typeface="Droid Sans" panose="020B0606030804020204" pitchFamily="34" charset="0"/>
              </a:rPr>
              <a:t>Small Changes. Big Impact!</a:t>
            </a:r>
            <a:br>
              <a:rPr lang="en-GB" b="0" i="0" dirty="0">
                <a:solidFill>
                  <a:srgbClr val="0093D0"/>
                </a:solidFill>
                <a:effectLst/>
                <a:latin typeface="Droid Sans" panose="020B0606030804020204" pitchFamily="34" charset="0"/>
              </a:rPr>
            </a:br>
            <a:endParaRPr lang="en-US" dirty="0"/>
          </a:p>
        </p:txBody>
      </p:sp>
      <p:pic>
        <p:nvPicPr>
          <p:cNvPr id="5" name="Picture 4">
            <a:extLst>
              <a:ext uri="{FF2B5EF4-FFF2-40B4-BE49-F238E27FC236}">
                <a16:creationId xmlns:a16="http://schemas.microsoft.com/office/drawing/2014/main" id="{D30684DF-77A2-C84A-E410-82FEB55F47B7}"/>
              </a:ext>
            </a:extLst>
          </p:cNvPr>
          <p:cNvPicPr>
            <a:picLocks noChangeAspect="1"/>
          </p:cNvPicPr>
          <p:nvPr/>
        </p:nvPicPr>
        <p:blipFill>
          <a:blip r:embed="rId3"/>
          <a:stretch>
            <a:fillRect/>
          </a:stretch>
        </p:blipFill>
        <p:spPr>
          <a:xfrm>
            <a:off x="0" y="4288768"/>
            <a:ext cx="9058275" cy="771525"/>
          </a:xfrm>
          <a:prstGeom prst="rect">
            <a:avLst/>
          </a:prstGeom>
        </p:spPr>
      </p:pic>
      <p:sp>
        <p:nvSpPr>
          <p:cNvPr id="7" name="TextBox 6">
            <a:extLst>
              <a:ext uri="{FF2B5EF4-FFF2-40B4-BE49-F238E27FC236}">
                <a16:creationId xmlns:a16="http://schemas.microsoft.com/office/drawing/2014/main" id="{70BADACB-B3AC-89BC-6016-369ACA9E2AEC}"/>
              </a:ext>
            </a:extLst>
          </p:cNvPr>
          <p:cNvSpPr txBox="1"/>
          <p:nvPr/>
        </p:nvSpPr>
        <p:spPr>
          <a:xfrm>
            <a:off x="4978258" y="4480173"/>
            <a:ext cx="4515439" cy="461665"/>
          </a:xfrm>
          <a:prstGeom prst="rect">
            <a:avLst/>
          </a:prstGeom>
          <a:noFill/>
        </p:spPr>
        <p:txBody>
          <a:bodyPr wrap="square" rtlCol="0">
            <a:spAutoFit/>
          </a:bodyPr>
          <a:lstStyle/>
          <a:p>
            <a:r>
              <a:rPr lang="en-GB" sz="1200" dirty="0">
                <a:solidFill>
                  <a:schemeClr val="bg1"/>
                </a:solidFill>
              </a:rPr>
              <a:t>Visit </a:t>
            </a:r>
            <a:r>
              <a:rPr lang="en-GB" sz="1200" dirty="0">
                <a:solidFill>
                  <a:srgbClr val="92D050"/>
                </a:solidFill>
                <a:hlinkClick r:id="rId4">
                  <a:extLst>
                    <a:ext uri="{A12FA001-AC4F-418D-AE19-62706E023703}">
                      <ahyp:hlinkClr xmlns:ahyp="http://schemas.microsoft.com/office/drawing/2018/hyperlinkcolor" val="tx"/>
                    </a:ext>
                  </a:extLst>
                </a:hlinkClick>
              </a:rPr>
              <a:t>www.localenterprise.ie/Wexford</a:t>
            </a:r>
            <a:r>
              <a:rPr lang="en-GB" sz="1200" dirty="0">
                <a:solidFill>
                  <a:srgbClr val="92D050"/>
                </a:solidFill>
              </a:rPr>
              <a:t> </a:t>
            </a:r>
            <a:r>
              <a:rPr lang="en-GB" sz="1200" dirty="0">
                <a:solidFill>
                  <a:schemeClr val="bg1"/>
                </a:solidFill>
              </a:rPr>
              <a:t>and let’s talk Business!</a:t>
            </a:r>
          </a:p>
          <a:p>
            <a:r>
              <a:rPr lang="en-GB" sz="1200" dirty="0">
                <a:solidFill>
                  <a:srgbClr val="92D050"/>
                </a:solidFill>
              </a:rPr>
              <a:t>#localenterprise</a:t>
            </a:r>
          </a:p>
        </p:txBody>
      </p:sp>
    </p:spTree>
    <p:extLst>
      <p:ext uri="{BB962C8B-B14F-4D97-AF65-F5344CB8AC3E}">
        <p14:creationId xmlns:p14="http://schemas.microsoft.com/office/powerpoint/2010/main" val="1161312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Green For Micro. Small Changes. Big Impact.">
            <a:hlinkClick r:id="" action="ppaction://media"/>
            <a:extLst>
              <a:ext uri="{FF2B5EF4-FFF2-40B4-BE49-F238E27FC236}">
                <a16:creationId xmlns:a16="http://schemas.microsoft.com/office/drawing/2014/main" id="{25D57084-CBAE-C08B-CA68-2455E3C18CA9}"/>
              </a:ext>
            </a:extLst>
          </p:cNvPr>
          <p:cNvPicPr>
            <a:picLocks noRot="1" noChangeAspect="1"/>
          </p:cNvPicPr>
          <p:nvPr>
            <a:videoFile r:link="rId1"/>
          </p:nvPr>
        </p:nvPicPr>
        <p:blipFill>
          <a:blip r:embed="rId3"/>
          <a:stretch>
            <a:fillRect/>
          </a:stretch>
        </p:blipFill>
        <p:spPr>
          <a:xfrm>
            <a:off x="2177592" y="403242"/>
            <a:ext cx="6508506" cy="3677306"/>
          </a:xfrm>
          <a:prstGeom prst="rect">
            <a:avLst/>
          </a:prstGeom>
        </p:spPr>
      </p:pic>
      <p:sp>
        <p:nvSpPr>
          <p:cNvPr id="9" name="TextBox 8">
            <a:extLst>
              <a:ext uri="{FF2B5EF4-FFF2-40B4-BE49-F238E27FC236}">
                <a16:creationId xmlns:a16="http://schemas.microsoft.com/office/drawing/2014/main" id="{30BF1DEB-A4D4-C182-0DA7-43773F018DDA}"/>
              </a:ext>
            </a:extLst>
          </p:cNvPr>
          <p:cNvSpPr txBox="1"/>
          <p:nvPr/>
        </p:nvSpPr>
        <p:spPr>
          <a:xfrm>
            <a:off x="4978258" y="4480173"/>
            <a:ext cx="4515439" cy="461665"/>
          </a:xfrm>
          <a:prstGeom prst="rect">
            <a:avLst/>
          </a:prstGeom>
          <a:noFill/>
        </p:spPr>
        <p:txBody>
          <a:bodyPr wrap="square" rtlCol="0">
            <a:spAutoFit/>
          </a:bodyPr>
          <a:lstStyle/>
          <a:p>
            <a:r>
              <a:rPr lang="en-GB" sz="1200" dirty="0">
                <a:solidFill>
                  <a:schemeClr val="bg1"/>
                </a:solidFill>
              </a:rPr>
              <a:t>Visit </a:t>
            </a:r>
            <a:r>
              <a:rPr lang="en-GB" sz="1200" dirty="0">
                <a:solidFill>
                  <a:srgbClr val="92D050"/>
                </a:solidFill>
                <a:hlinkClick r:id="rId4">
                  <a:extLst>
                    <a:ext uri="{A12FA001-AC4F-418D-AE19-62706E023703}">
                      <ahyp:hlinkClr xmlns:ahyp="http://schemas.microsoft.com/office/drawing/2018/hyperlinkcolor" val="tx"/>
                    </a:ext>
                  </a:extLst>
                </a:hlinkClick>
              </a:rPr>
              <a:t>www.localenterprise.ie/Wexford</a:t>
            </a:r>
            <a:r>
              <a:rPr lang="en-GB" sz="1200" dirty="0">
                <a:solidFill>
                  <a:srgbClr val="92D050"/>
                </a:solidFill>
              </a:rPr>
              <a:t> </a:t>
            </a:r>
            <a:r>
              <a:rPr lang="en-GB" sz="1200" dirty="0">
                <a:solidFill>
                  <a:schemeClr val="bg1"/>
                </a:solidFill>
              </a:rPr>
              <a:t>and let’s talk Business!</a:t>
            </a:r>
          </a:p>
          <a:p>
            <a:r>
              <a:rPr lang="en-GB" sz="1200" dirty="0">
                <a:solidFill>
                  <a:srgbClr val="92D050"/>
                </a:solidFill>
              </a:rPr>
              <a:t>#localenterprise</a:t>
            </a:r>
          </a:p>
        </p:txBody>
      </p:sp>
      <p:pic>
        <p:nvPicPr>
          <p:cNvPr id="11" name="Picture 10">
            <a:extLst>
              <a:ext uri="{FF2B5EF4-FFF2-40B4-BE49-F238E27FC236}">
                <a16:creationId xmlns:a16="http://schemas.microsoft.com/office/drawing/2014/main" id="{FC60153C-9891-5922-950F-4BD0CEA90C4C}"/>
              </a:ext>
            </a:extLst>
          </p:cNvPr>
          <p:cNvPicPr>
            <a:picLocks noChangeAspect="1"/>
          </p:cNvPicPr>
          <p:nvPr/>
        </p:nvPicPr>
        <p:blipFill>
          <a:blip r:embed="rId5"/>
          <a:stretch>
            <a:fillRect/>
          </a:stretch>
        </p:blipFill>
        <p:spPr>
          <a:xfrm>
            <a:off x="34467" y="280005"/>
            <a:ext cx="2143125" cy="1114425"/>
          </a:xfrm>
          <a:prstGeom prst="rect">
            <a:avLst/>
          </a:prstGeom>
        </p:spPr>
      </p:pic>
    </p:spTree>
    <p:extLst>
      <p:ext uri="{BB962C8B-B14F-4D97-AF65-F5344CB8AC3E}">
        <p14:creationId xmlns:p14="http://schemas.microsoft.com/office/powerpoint/2010/main" val="333055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2830</TotalTime>
  <Words>1018</Words>
  <Application>Microsoft Office PowerPoint</Application>
  <PresentationFormat>On-screen Show (16:9)</PresentationFormat>
  <Paragraphs>137</Paragraphs>
  <Slides>20</Slides>
  <Notes>0</Notes>
  <HiddenSlides>0</HiddenSlides>
  <MMClips>4</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20</vt:i4>
      </vt:variant>
    </vt:vector>
  </HeadingPairs>
  <TitlesOfParts>
    <vt:vector size="31" baseType="lpstr">
      <vt:lpstr>.AppleSystemUIFont</vt:lpstr>
      <vt:lpstr>Arial</vt:lpstr>
      <vt:lpstr>Calibri</vt:lpstr>
      <vt:lpstr>Calibri Light</vt:lpstr>
      <vt:lpstr>Droid Sans</vt:lpstr>
      <vt:lpstr>Wingdings</vt:lpstr>
      <vt:lpstr>Office Theme</vt:lpstr>
      <vt:lpstr>Custom Design</vt:lpstr>
      <vt:lpstr>1_Custom Design</vt:lpstr>
      <vt:lpstr>2_Custom Design</vt:lpstr>
      <vt:lpstr>3_Custom Design</vt:lpstr>
      <vt:lpstr>PowerPoint Presentation</vt:lpstr>
      <vt:lpstr>PowerPoint Presentation</vt:lpstr>
      <vt:lpstr>Key Focus for Business</vt:lpstr>
      <vt:lpstr>Companies that develop sound sustainability practices now will be more prepared for future changes which are coming. They will be more attractive to consumers, as an employer, and to potential investors</vt:lpstr>
      <vt:lpstr>How will this benefit the company:</vt:lpstr>
      <vt:lpstr>LEO is leading the way in terms of Local Enterprise Engagement  </vt:lpstr>
      <vt:lpstr>Content Overview</vt:lpstr>
      <vt:lpstr>Green for Micro - Small Changes. Big Impact! </vt:lpstr>
      <vt:lpstr>PowerPoint Presentation</vt:lpstr>
      <vt:lpstr>Key Outcomes for Business’s</vt:lpstr>
      <vt:lpstr>PowerPoint Presentation</vt:lpstr>
      <vt:lpstr>GreenStart</vt:lpstr>
      <vt:lpstr>Lean for Micro Lean into working smarter, not harder!</vt:lpstr>
      <vt:lpstr>PowerPoint Presentation</vt:lpstr>
      <vt:lpstr>Digital Start Maximise every advantage!  </vt:lpstr>
      <vt:lpstr>PowerPoint Presentation</vt:lpstr>
      <vt:lpstr>New Energy Efficiency Grant Building Better Business!  </vt:lpstr>
      <vt:lpstr>Other Green Business Support</vt:lpstr>
      <vt:lpstr>Sustainability is YOUR Business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Rocky Grennell</dc:creator>
  <cp:lastModifiedBy>Jill Kelleher</cp:lastModifiedBy>
  <cp:revision>48</cp:revision>
  <dcterms:created xsi:type="dcterms:W3CDTF">2018-01-29T14:34:36Z</dcterms:created>
  <dcterms:modified xsi:type="dcterms:W3CDTF">2023-05-30T21:35:31Z</dcterms:modified>
</cp:coreProperties>
</file>