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4"/>
    <p:sldMasterId id="2147483906" r:id="rId5"/>
  </p:sldMasterIdLst>
  <p:notesMasterIdLst>
    <p:notesMasterId r:id="rId42"/>
  </p:notesMasterIdLst>
  <p:sldIdLst>
    <p:sldId id="256" r:id="rId6"/>
    <p:sldId id="281" r:id="rId7"/>
    <p:sldId id="2134806512" r:id="rId8"/>
    <p:sldId id="2134806513" r:id="rId9"/>
    <p:sldId id="2134806527" r:id="rId10"/>
    <p:sldId id="2134806529" r:id="rId11"/>
    <p:sldId id="257" r:id="rId12"/>
    <p:sldId id="262" r:id="rId13"/>
    <p:sldId id="263" r:id="rId14"/>
    <p:sldId id="272" r:id="rId15"/>
    <p:sldId id="275" r:id="rId16"/>
    <p:sldId id="264" r:id="rId17"/>
    <p:sldId id="271" r:id="rId18"/>
    <p:sldId id="2134806530" r:id="rId19"/>
    <p:sldId id="580" r:id="rId20"/>
    <p:sldId id="258" r:id="rId21"/>
    <p:sldId id="259" r:id="rId22"/>
    <p:sldId id="260" r:id="rId23"/>
    <p:sldId id="261" r:id="rId24"/>
    <p:sldId id="2134806531" r:id="rId25"/>
    <p:sldId id="581" r:id="rId26"/>
    <p:sldId id="582" r:id="rId27"/>
    <p:sldId id="583" r:id="rId28"/>
    <p:sldId id="584" r:id="rId29"/>
    <p:sldId id="267" r:id="rId30"/>
    <p:sldId id="585" r:id="rId31"/>
    <p:sldId id="586" r:id="rId32"/>
    <p:sldId id="587" r:id="rId33"/>
    <p:sldId id="588" r:id="rId34"/>
    <p:sldId id="589" r:id="rId35"/>
    <p:sldId id="590" r:id="rId36"/>
    <p:sldId id="274" r:id="rId37"/>
    <p:sldId id="2134806532" r:id="rId38"/>
    <p:sldId id="2134806535" r:id="rId39"/>
    <p:sldId id="310" r:id="rId40"/>
    <p:sldId id="2134806528" r:id="rId4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1FB51E-F4B6-4E96-AB1C-A6ED999F6B18}" v="13" dt="2025-10-14T14:45:33.197"/>
    <p1510:client id="{A9583042-47C7-4FAC-A5A3-A851631E631E}" v="1" dt="2025-10-14T14:10:50.2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6"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e Kelly" userId="dc8d6aa6-530f-4dd7-809f-6731122ddb69" providerId="ADAL" clId="{A9583042-47C7-4FAC-A5A3-A851631E631E}"/>
    <pc:docChg chg="addSld modSld">
      <pc:chgData name="Clare Kelly" userId="dc8d6aa6-530f-4dd7-809f-6731122ddb69" providerId="ADAL" clId="{A9583042-47C7-4FAC-A5A3-A851631E631E}" dt="2025-10-14T14:10:50.261" v="0"/>
      <pc:docMkLst>
        <pc:docMk/>
      </pc:docMkLst>
      <pc:sldChg chg="add">
        <pc:chgData name="Clare Kelly" userId="dc8d6aa6-530f-4dd7-809f-6731122ddb69" providerId="ADAL" clId="{A9583042-47C7-4FAC-A5A3-A851631E631E}" dt="2025-10-14T14:10:50.261" v="0"/>
        <pc:sldMkLst>
          <pc:docMk/>
          <pc:sldMk cId="0" sldId="310"/>
        </pc:sldMkLst>
      </pc:sldChg>
    </pc:docChg>
  </pc:docChgLst>
  <pc:docChgLst>
    <pc:chgData name="Frank Burke" userId="S::frank.burke@wexfordcoco.ie::9acf8bb9-12fe-4cbb-a95d-21ef29f71bd2" providerId="AD" clId="Web-{F4ADB38F-E291-0746-4C91-367FC3F730D2}"/>
    <pc:docChg chg="addSld modSld sldOrd">
      <pc:chgData name="Frank Burke" userId="S::frank.burke@wexfordcoco.ie::9acf8bb9-12fe-4cbb-a95d-21ef29f71bd2" providerId="AD" clId="Web-{F4ADB38F-E291-0746-4C91-367FC3F730D2}" dt="2025-10-13T12:20:02.529" v="375" actId="20577"/>
      <pc:docMkLst>
        <pc:docMk/>
      </pc:docMkLst>
      <pc:sldChg chg="modSp ord">
        <pc:chgData name="Frank Burke" userId="S::frank.burke@wexfordcoco.ie::9acf8bb9-12fe-4cbb-a95d-21ef29f71bd2" providerId="AD" clId="Web-{F4ADB38F-E291-0746-4C91-367FC3F730D2}" dt="2025-10-13T12:16:50.925" v="309" actId="20577"/>
        <pc:sldMkLst>
          <pc:docMk/>
          <pc:sldMk cId="1012775740" sldId="2134806512"/>
        </pc:sldMkLst>
        <pc:spChg chg="mod">
          <ac:chgData name="Frank Burke" userId="S::frank.burke@wexfordcoco.ie::9acf8bb9-12fe-4cbb-a95d-21ef29f71bd2" providerId="AD" clId="Web-{F4ADB38F-E291-0746-4C91-367FC3F730D2}" dt="2025-10-13T12:16:50.925" v="309" actId="20577"/>
          <ac:spMkLst>
            <pc:docMk/>
            <pc:sldMk cId="1012775740" sldId="2134806512"/>
            <ac:spMk id="2" creationId="{DCB2607D-41B8-1D35-75EA-E6D77CA2B1F2}"/>
          </ac:spMkLst>
        </pc:spChg>
      </pc:sldChg>
      <pc:sldChg chg="modSp add replId">
        <pc:chgData name="Frank Burke" userId="S::frank.burke@wexfordcoco.ie::9acf8bb9-12fe-4cbb-a95d-21ef29f71bd2" providerId="AD" clId="Web-{F4ADB38F-E291-0746-4C91-367FC3F730D2}" dt="2025-10-13T12:20:02.529" v="375" actId="20577"/>
        <pc:sldMkLst>
          <pc:docMk/>
          <pc:sldMk cId="3018880832" sldId="2134806527"/>
        </pc:sldMkLst>
        <pc:spChg chg="mod">
          <ac:chgData name="Frank Burke" userId="S::frank.burke@wexfordcoco.ie::9acf8bb9-12fe-4cbb-a95d-21ef29f71bd2" providerId="AD" clId="Web-{F4ADB38F-E291-0746-4C91-367FC3F730D2}" dt="2025-10-13T12:20:02.529" v="375" actId="20577"/>
          <ac:spMkLst>
            <pc:docMk/>
            <pc:sldMk cId="3018880832" sldId="2134806527"/>
            <ac:spMk id="2" creationId="{C29034DE-391F-8ACC-9C0C-C4A4B2C9AE36}"/>
          </ac:spMkLst>
        </pc:spChg>
        <pc:spChg chg="mod">
          <ac:chgData name="Frank Burke" userId="S::frank.burke@wexfordcoco.ie::9acf8bb9-12fe-4cbb-a95d-21ef29f71bd2" providerId="AD" clId="Web-{F4ADB38F-E291-0746-4C91-367FC3F730D2}" dt="2025-10-13T12:09:46.987" v="15" actId="20577"/>
          <ac:spMkLst>
            <pc:docMk/>
            <pc:sldMk cId="3018880832" sldId="2134806527"/>
            <ac:spMk id="3" creationId="{8E5910D0-2A70-0E09-98F5-A995439929B4}"/>
          </ac:spMkLst>
        </pc:spChg>
      </pc:sldChg>
      <pc:sldChg chg="modSp add replId">
        <pc:chgData name="Frank Burke" userId="S::frank.burke@wexfordcoco.ie::9acf8bb9-12fe-4cbb-a95d-21ef29f71bd2" providerId="AD" clId="Web-{F4ADB38F-E291-0746-4C91-367FC3F730D2}" dt="2025-10-13T12:16:10.485" v="303" actId="20577"/>
        <pc:sldMkLst>
          <pc:docMk/>
          <pc:sldMk cId="3044958558" sldId="2134806528"/>
        </pc:sldMkLst>
        <pc:spChg chg="mod">
          <ac:chgData name="Frank Burke" userId="S::frank.burke@wexfordcoco.ie::9acf8bb9-12fe-4cbb-a95d-21ef29f71bd2" providerId="AD" clId="Web-{F4ADB38F-E291-0746-4C91-367FC3F730D2}" dt="2025-10-13T12:16:10.485" v="303" actId="20577"/>
          <ac:spMkLst>
            <pc:docMk/>
            <pc:sldMk cId="3044958558" sldId="2134806528"/>
            <ac:spMk id="2" creationId="{3CD6F49C-4344-079F-0D88-074B5C2F070A}"/>
          </ac:spMkLst>
        </pc:spChg>
        <pc:spChg chg="mod">
          <ac:chgData name="Frank Burke" userId="S::frank.burke@wexfordcoco.ie::9acf8bb9-12fe-4cbb-a95d-21ef29f71bd2" providerId="AD" clId="Web-{F4ADB38F-E291-0746-4C91-367FC3F730D2}" dt="2025-10-13T12:14:47.743" v="246" actId="14100"/>
          <ac:spMkLst>
            <pc:docMk/>
            <pc:sldMk cId="3044958558" sldId="2134806528"/>
            <ac:spMk id="3" creationId="{EFD2732D-91CE-EF79-9F69-B8607153ED62}"/>
          </ac:spMkLst>
        </pc:spChg>
      </pc:sldChg>
    </pc:docChg>
  </pc:docChgLst>
  <pc:docChgLst>
    <pc:chgData name="Frank Burke" userId="9acf8bb9-12fe-4cbb-a95d-21ef29f71bd2" providerId="ADAL" clId="{391FB51E-F4B6-4E96-AB1C-A6ED999F6B18}"/>
    <pc:docChg chg="custSel addSld delSld modSld sldOrd delMainMaster">
      <pc:chgData name="Frank Burke" userId="9acf8bb9-12fe-4cbb-a95d-21ef29f71bd2" providerId="ADAL" clId="{391FB51E-F4B6-4E96-AB1C-A6ED999F6B18}" dt="2025-10-14T14:46:22.309" v="360" actId="108"/>
      <pc:docMkLst>
        <pc:docMk/>
      </pc:docMkLst>
      <pc:sldChg chg="add setBg">
        <pc:chgData name="Frank Burke" userId="9acf8bb9-12fe-4cbb-a95d-21ef29f71bd2" providerId="ADAL" clId="{391FB51E-F4B6-4E96-AB1C-A6ED999F6B18}" dt="2025-10-14T14:42:52.671" v="256"/>
        <pc:sldMkLst>
          <pc:docMk/>
          <pc:sldMk cId="0" sldId="257"/>
        </pc:sldMkLst>
      </pc:sldChg>
      <pc:sldChg chg="add del">
        <pc:chgData name="Frank Burke" userId="9acf8bb9-12fe-4cbb-a95d-21ef29f71bd2" providerId="ADAL" clId="{391FB51E-F4B6-4E96-AB1C-A6ED999F6B18}" dt="2025-10-14T14:44:33.882" v="257"/>
        <pc:sldMkLst>
          <pc:docMk/>
          <pc:sldMk cId="0" sldId="258"/>
        </pc:sldMkLst>
      </pc:sldChg>
      <pc:sldChg chg="add">
        <pc:chgData name="Frank Burke" userId="9acf8bb9-12fe-4cbb-a95d-21ef29f71bd2" providerId="ADAL" clId="{391FB51E-F4B6-4E96-AB1C-A6ED999F6B18}" dt="2025-10-14T14:44:33.882" v="257"/>
        <pc:sldMkLst>
          <pc:docMk/>
          <pc:sldMk cId="0" sldId="259"/>
        </pc:sldMkLst>
      </pc:sldChg>
      <pc:sldChg chg="add del">
        <pc:chgData name="Frank Burke" userId="9acf8bb9-12fe-4cbb-a95d-21ef29f71bd2" providerId="ADAL" clId="{391FB51E-F4B6-4E96-AB1C-A6ED999F6B18}" dt="2025-10-14T14:44:33.882" v="257"/>
        <pc:sldMkLst>
          <pc:docMk/>
          <pc:sldMk cId="0" sldId="260"/>
        </pc:sldMkLst>
      </pc:sldChg>
      <pc:sldChg chg="add">
        <pc:chgData name="Frank Burke" userId="9acf8bb9-12fe-4cbb-a95d-21ef29f71bd2" providerId="ADAL" clId="{391FB51E-F4B6-4E96-AB1C-A6ED999F6B18}" dt="2025-10-14T14:44:33.882" v="257"/>
        <pc:sldMkLst>
          <pc:docMk/>
          <pc:sldMk cId="0" sldId="261"/>
        </pc:sldMkLst>
      </pc:sldChg>
      <pc:sldChg chg="add del setBg">
        <pc:chgData name="Frank Burke" userId="9acf8bb9-12fe-4cbb-a95d-21ef29f71bd2" providerId="ADAL" clId="{391FB51E-F4B6-4E96-AB1C-A6ED999F6B18}" dt="2025-10-14T14:42:52.671" v="256"/>
        <pc:sldMkLst>
          <pc:docMk/>
          <pc:sldMk cId="0" sldId="262"/>
        </pc:sldMkLst>
      </pc:sldChg>
      <pc:sldChg chg="add del setBg">
        <pc:chgData name="Frank Burke" userId="9acf8bb9-12fe-4cbb-a95d-21ef29f71bd2" providerId="ADAL" clId="{391FB51E-F4B6-4E96-AB1C-A6ED999F6B18}" dt="2025-10-14T14:42:52.671" v="256"/>
        <pc:sldMkLst>
          <pc:docMk/>
          <pc:sldMk cId="0" sldId="263"/>
        </pc:sldMkLst>
      </pc:sldChg>
      <pc:sldChg chg="add del setBg">
        <pc:chgData name="Frank Burke" userId="9acf8bb9-12fe-4cbb-a95d-21ef29f71bd2" providerId="ADAL" clId="{391FB51E-F4B6-4E96-AB1C-A6ED999F6B18}" dt="2025-10-14T14:42:52.671" v="256"/>
        <pc:sldMkLst>
          <pc:docMk/>
          <pc:sldMk cId="0" sldId="264"/>
        </pc:sldMkLst>
      </pc:sldChg>
      <pc:sldChg chg="del">
        <pc:chgData name="Frank Burke" userId="9acf8bb9-12fe-4cbb-a95d-21ef29f71bd2" providerId="ADAL" clId="{391FB51E-F4B6-4E96-AB1C-A6ED999F6B18}" dt="2025-10-13T14:16:07.445" v="22" actId="47"/>
        <pc:sldMkLst>
          <pc:docMk/>
          <pc:sldMk cId="0" sldId="265"/>
        </pc:sldMkLst>
      </pc:sldChg>
      <pc:sldChg chg="add del">
        <pc:chgData name="Frank Burke" userId="9acf8bb9-12fe-4cbb-a95d-21ef29f71bd2" providerId="ADAL" clId="{391FB51E-F4B6-4E96-AB1C-A6ED999F6B18}" dt="2025-10-14T14:44:33.882" v="257"/>
        <pc:sldMkLst>
          <pc:docMk/>
          <pc:sldMk cId="0" sldId="267"/>
        </pc:sldMkLst>
      </pc:sldChg>
      <pc:sldChg chg="del">
        <pc:chgData name="Frank Burke" userId="9acf8bb9-12fe-4cbb-a95d-21ef29f71bd2" providerId="ADAL" clId="{391FB51E-F4B6-4E96-AB1C-A6ED999F6B18}" dt="2025-10-13T14:15:58.236" v="9" actId="47"/>
        <pc:sldMkLst>
          <pc:docMk/>
          <pc:sldMk cId="2206369009" sldId="270"/>
        </pc:sldMkLst>
      </pc:sldChg>
      <pc:sldChg chg="add del setBg">
        <pc:chgData name="Frank Burke" userId="9acf8bb9-12fe-4cbb-a95d-21ef29f71bd2" providerId="ADAL" clId="{391FB51E-F4B6-4E96-AB1C-A6ED999F6B18}" dt="2025-10-14T14:42:52.671" v="256"/>
        <pc:sldMkLst>
          <pc:docMk/>
          <pc:sldMk cId="1669829042" sldId="271"/>
        </pc:sldMkLst>
      </pc:sldChg>
      <pc:sldChg chg="add setBg">
        <pc:chgData name="Frank Burke" userId="9acf8bb9-12fe-4cbb-a95d-21ef29f71bd2" providerId="ADAL" clId="{391FB51E-F4B6-4E96-AB1C-A6ED999F6B18}" dt="2025-10-14T14:42:52.671" v="256"/>
        <pc:sldMkLst>
          <pc:docMk/>
          <pc:sldMk cId="3910884663" sldId="272"/>
        </pc:sldMkLst>
      </pc:sldChg>
      <pc:sldChg chg="add">
        <pc:chgData name="Frank Burke" userId="9acf8bb9-12fe-4cbb-a95d-21ef29f71bd2" providerId="ADAL" clId="{391FB51E-F4B6-4E96-AB1C-A6ED999F6B18}" dt="2025-10-14T14:44:33.882" v="257"/>
        <pc:sldMkLst>
          <pc:docMk/>
          <pc:sldMk cId="0" sldId="274"/>
        </pc:sldMkLst>
      </pc:sldChg>
      <pc:sldChg chg="add setBg">
        <pc:chgData name="Frank Burke" userId="9acf8bb9-12fe-4cbb-a95d-21ef29f71bd2" providerId="ADAL" clId="{391FB51E-F4B6-4E96-AB1C-A6ED999F6B18}" dt="2025-10-14T14:42:52.671" v="256"/>
        <pc:sldMkLst>
          <pc:docMk/>
          <pc:sldMk cId="4014755388" sldId="275"/>
        </pc:sldMkLst>
      </pc:sldChg>
      <pc:sldChg chg="del">
        <pc:chgData name="Frank Burke" userId="9acf8bb9-12fe-4cbb-a95d-21ef29f71bd2" providerId="ADAL" clId="{391FB51E-F4B6-4E96-AB1C-A6ED999F6B18}" dt="2025-10-13T14:16:31.175" v="28" actId="47"/>
        <pc:sldMkLst>
          <pc:docMk/>
          <pc:sldMk cId="1304764078" sldId="279"/>
        </pc:sldMkLst>
      </pc:sldChg>
      <pc:sldChg chg="addSp delSp modSp mod">
        <pc:chgData name="Frank Burke" userId="9acf8bb9-12fe-4cbb-a95d-21ef29f71bd2" providerId="ADAL" clId="{391FB51E-F4B6-4E96-AB1C-A6ED999F6B18}" dt="2025-10-13T14:30:06.828" v="65" actId="1076"/>
        <pc:sldMkLst>
          <pc:docMk/>
          <pc:sldMk cId="409537167" sldId="281"/>
        </pc:sldMkLst>
        <pc:picChg chg="add mod">
          <ac:chgData name="Frank Burke" userId="9acf8bb9-12fe-4cbb-a95d-21ef29f71bd2" providerId="ADAL" clId="{391FB51E-F4B6-4E96-AB1C-A6ED999F6B18}" dt="2025-10-13T14:30:06.828" v="65" actId="1076"/>
          <ac:picMkLst>
            <pc:docMk/>
            <pc:sldMk cId="409537167" sldId="281"/>
            <ac:picMk id="6" creationId="{F505980F-5ED5-1F35-40CA-43DDF41E056F}"/>
          </ac:picMkLst>
        </pc:picChg>
      </pc:sldChg>
      <pc:sldChg chg="del">
        <pc:chgData name="Frank Burke" userId="9acf8bb9-12fe-4cbb-a95d-21ef29f71bd2" providerId="ADAL" clId="{391FB51E-F4B6-4E96-AB1C-A6ED999F6B18}" dt="2025-10-13T14:16:26.835" v="27" actId="47"/>
        <pc:sldMkLst>
          <pc:docMk/>
          <pc:sldMk cId="3828694813" sldId="310"/>
        </pc:sldMkLst>
      </pc:sldChg>
      <pc:sldChg chg="add">
        <pc:chgData name="Frank Burke" userId="9acf8bb9-12fe-4cbb-a95d-21ef29f71bd2" providerId="ADAL" clId="{391FB51E-F4B6-4E96-AB1C-A6ED999F6B18}" dt="2025-10-14T14:44:33.882" v="257"/>
        <pc:sldMkLst>
          <pc:docMk/>
          <pc:sldMk cId="0" sldId="580"/>
        </pc:sldMkLst>
      </pc:sldChg>
      <pc:sldChg chg="add">
        <pc:chgData name="Frank Burke" userId="9acf8bb9-12fe-4cbb-a95d-21ef29f71bd2" providerId="ADAL" clId="{391FB51E-F4B6-4E96-AB1C-A6ED999F6B18}" dt="2025-10-14T14:44:33.882" v="257"/>
        <pc:sldMkLst>
          <pc:docMk/>
          <pc:sldMk cId="0" sldId="581"/>
        </pc:sldMkLst>
      </pc:sldChg>
      <pc:sldChg chg="add">
        <pc:chgData name="Frank Burke" userId="9acf8bb9-12fe-4cbb-a95d-21ef29f71bd2" providerId="ADAL" clId="{391FB51E-F4B6-4E96-AB1C-A6ED999F6B18}" dt="2025-10-14T14:44:33.882" v="257"/>
        <pc:sldMkLst>
          <pc:docMk/>
          <pc:sldMk cId="0" sldId="582"/>
        </pc:sldMkLst>
      </pc:sldChg>
      <pc:sldChg chg="add">
        <pc:chgData name="Frank Burke" userId="9acf8bb9-12fe-4cbb-a95d-21ef29f71bd2" providerId="ADAL" clId="{391FB51E-F4B6-4E96-AB1C-A6ED999F6B18}" dt="2025-10-14T14:44:33.882" v="257"/>
        <pc:sldMkLst>
          <pc:docMk/>
          <pc:sldMk cId="0" sldId="583"/>
        </pc:sldMkLst>
      </pc:sldChg>
      <pc:sldChg chg="add">
        <pc:chgData name="Frank Burke" userId="9acf8bb9-12fe-4cbb-a95d-21ef29f71bd2" providerId="ADAL" clId="{391FB51E-F4B6-4E96-AB1C-A6ED999F6B18}" dt="2025-10-14T14:44:33.882" v="257"/>
        <pc:sldMkLst>
          <pc:docMk/>
          <pc:sldMk cId="0" sldId="584"/>
        </pc:sldMkLst>
      </pc:sldChg>
      <pc:sldChg chg="add">
        <pc:chgData name="Frank Burke" userId="9acf8bb9-12fe-4cbb-a95d-21ef29f71bd2" providerId="ADAL" clId="{391FB51E-F4B6-4E96-AB1C-A6ED999F6B18}" dt="2025-10-14T14:44:33.882" v="257"/>
        <pc:sldMkLst>
          <pc:docMk/>
          <pc:sldMk cId="0" sldId="585"/>
        </pc:sldMkLst>
      </pc:sldChg>
      <pc:sldChg chg="add">
        <pc:chgData name="Frank Burke" userId="9acf8bb9-12fe-4cbb-a95d-21ef29f71bd2" providerId="ADAL" clId="{391FB51E-F4B6-4E96-AB1C-A6ED999F6B18}" dt="2025-10-14T14:44:33.882" v="257"/>
        <pc:sldMkLst>
          <pc:docMk/>
          <pc:sldMk cId="0" sldId="586"/>
        </pc:sldMkLst>
      </pc:sldChg>
      <pc:sldChg chg="add">
        <pc:chgData name="Frank Burke" userId="9acf8bb9-12fe-4cbb-a95d-21ef29f71bd2" providerId="ADAL" clId="{391FB51E-F4B6-4E96-AB1C-A6ED999F6B18}" dt="2025-10-14T14:44:33.882" v="257"/>
        <pc:sldMkLst>
          <pc:docMk/>
          <pc:sldMk cId="0" sldId="587"/>
        </pc:sldMkLst>
      </pc:sldChg>
      <pc:sldChg chg="add">
        <pc:chgData name="Frank Burke" userId="9acf8bb9-12fe-4cbb-a95d-21ef29f71bd2" providerId="ADAL" clId="{391FB51E-F4B6-4E96-AB1C-A6ED999F6B18}" dt="2025-10-14T14:44:33.882" v="257"/>
        <pc:sldMkLst>
          <pc:docMk/>
          <pc:sldMk cId="0" sldId="588"/>
        </pc:sldMkLst>
      </pc:sldChg>
      <pc:sldChg chg="add">
        <pc:chgData name="Frank Burke" userId="9acf8bb9-12fe-4cbb-a95d-21ef29f71bd2" providerId="ADAL" clId="{391FB51E-F4B6-4E96-AB1C-A6ED999F6B18}" dt="2025-10-14T14:44:33.882" v="257"/>
        <pc:sldMkLst>
          <pc:docMk/>
          <pc:sldMk cId="0" sldId="589"/>
        </pc:sldMkLst>
      </pc:sldChg>
      <pc:sldChg chg="add">
        <pc:chgData name="Frank Burke" userId="9acf8bb9-12fe-4cbb-a95d-21ef29f71bd2" providerId="ADAL" clId="{391FB51E-F4B6-4E96-AB1C-A6ED999F6B18}" dt="2025-10-14T14:44:33.882" v="257"/>
        <pc:sldMkLst>
          <pc:docMk/>
          <pc:sldMk cId="0" sldId="590"/>
        </pc:sldMkLst>
      </pc:sldChg>
      <pc:sldChg chg="del">
        <pc:chgData name="Frank Burke" userId="9acf8bb9-12fe-4cbb-a95d-21ef29f71bd2" providerId="ADAL" clId="{391FB51E-F4B6-4E96-AB1C-A6ED999F6B18}" dt="2025-10-13T14:16:26.835" v="27" actId="47"/>
        <pc:sldMkLst>
          <pc:docMk/>
          <pc:sldMk cId="2020844985" sldId="2134806476"/>
        </pc:sldMkLst>
      </pc:sldChg>
      <pc:sldChg chg="del">
        <pc:chgData name="Frank Burke" userId="9acf8bb9-12fe-4cbb-a95d-21ef29f71bd2" providerId="ADAL" clId="{391FB51E-F4B6-4E96-AB1C-A6ED999F6B18}" dt="2025-10-13T14:16:01.773" v="14" actId="47"/>
        <pc:sldMkLst>
          <pc:docMk/>
          <pc:sldMk cId="1746232594" sldId="2134806488"/>
        </pc:sldMkLst>
      </pc:sldChg>
      <pc:sldChg chg="del">
        <pc:chgData name="Frank Burke" userId="9acf8bb9-12fe-4cbb-a95d-21ef29f71bd2" providerId="ADAL" clId="{391FB51E-F4B6-4E96-AB1C-A6ED999F6B18}" dt="2025-10-13T14:16:03.165" v="15" actId="47"/>
        <pc:sldMkLst>
          <pc:docMk/>
          <pc:sldMk cId="3654417787" sldId="2134806489"/>
        </pc:sldMkLst>
      </pc:sldChg>
      <pc:sldChg chg="del">
        <pc:chgData name="Frank Burke" userId="9acf8bb9-12fe-4cbb-a95d-21ef29f71bd2" providerId="ADAL" clId="{391FB51E-F4B6-4E96-AB1C-A6ED999F6B18}" dt="2025-10-13T14:16:03.786" v="16" actId="47"/>
        <pc:sldMkLst>
          <pc:docMk/>
          <pc:sldMk cId="1542573057" sldId="2134806490"/>
        </pc:sldMkLst>
      </pc:sldChg>
      <pc:sldChg chg="del">
        <pc:chgData name="Frank Burke" userId="9acf8bb9-12fe-4cbb-a95d-21ef29f71bd2" providerId="ADAL" clId="{391FB51E-F4B6-4E96-AB1C-A6ED999F6B18}" dt="2025-10-13T14:16:06.365" v="20" actId="47"/>
        <pc:sldMkLst>
          <pc:docMk/>
          <pc:sldMk cId="3856203259" sldId="2134806494"/>
        </pc:sldMkLst>
      </pc:sldChg>
      <pc:sldChg chg="del">
        <pc:chgData name="Frank Burke" userId="9acf8bb9-12fe-4cbb-a95d-21ef29f71bd2" providerId="ADAL" clId="{391FB51E-F4B6-4E96-AB1C-A6ED999F6B18}" dt="2025-10-13T14:16:06.837" v="21" actId="47"/>
        <pc:sldMkLst>
          <pc:docMk/>
          <pc:sldMk cId="2535974340" sldId="2134806495"/>
        </pc:sldMkLst>
      </pc:sldChg>
      <pc:sldChg chg="del">
        <pc:chgData name="Frank Burke" userId="9acf8bb9-12fe-4cbb-a95d-21ef29f71bd2" providerId="ADAL" clId="{391FB51E-F4B6-4E96-AB1C-A6ED999F6B18}" dt="2025-10-13T14:16:09.329" v="23" actId="47"/>
        <pc:sldMkLst>
          <pc:docMk/>
          <pc:sldMk cId="677185578" sldId="2134806497"/>
        </pc:sldMkLst>
      </pc:sldChg>
      <pc:sldChg chg="del">
        <pc:chgData name="Frank Burke" userId="9acf8bb9-12fe-4cbb-a95d-21ef29f71bd2" providerId="ADAL" clId="{391FB51E-F4B6-4E96-AB1C-A6ED999F6B18}" dt="2025-10-13T14:16:16.432" v="25" actId="47"/>
        <pc:sldMkLst>
          <pc:docMk/>
          <pc:sldMk cId="3963520071" sldId="2134806501"/>
        </pc:sldMkLst>
      </pc:sldChg>
      <pc:sldChg chg="del">
        <pc:chgData name="Frank Burke" userId="9acf8bb9-12fe-4cbb-a95d-21ef29f71bd2" providerId="ADAL" clId="{391FB51E-F4B6-4E96-AB1C-A6ED999F6B18}" dt="2025-10-13T14:16:26.835" v="27" actId="47"/>
        <pc:sldMkLst>
          <pc:docMk/>
          <pc:sldMk cId="1534574241" sldId="2134806503"/>
        </pc:sldMkLst>
      </pc:sldChg>
      <pc:sldChg chg="del">
        <pc:chgData name="Frank Burke" userId="9acf8bb9-12fe-4cbb-a95d-21ef29f71bd2" providerId="ADAL" clId="{391FB51E-F4B6-4E96-AB1C-A6ED999F6B18}" dt="2025-10-13T14:16:04.465" v="17" actId="47"/>
        <pc:sldMkLst>
          <pc:docMk/>
          <pc:sldMk cId="741442758" sldId="2134806504"/>
        </pc:sldMkLst>
      </pc:sldChg>
      <pc:sldChg chg="del">
        <pc:chgData name="Frank Burke" userId="9acf8bb9-12fe-4cbb-a95d-21ef29f71bd2" providerId="ADAL" clId="{391FB51E-F4B6-4E96-AB1C-A6ED999F6B18}" dt="2025-10-13T14:16:05.184" v="18" actId="47"/>
        <pc:sldMkLst>
          <pc:docMk/>
          <pc:sldMk cId="1152253646" sldId="2134806505"/>
        </pc:sldMkLst>
      </pc:sldChg>
      <pc:sldChg chg="del">
        <pc:chgData name="Frank Burke" userId="9acf8bb9-12fe-4cbb-a95d-21ef29f71bd2" providerId="ADAL" clId="{391FB51E-F4B6-4E96-AB1C-A6ED999F6B18}" dt="2025-10-13T14:16:05.813" v="19" actId="47"/>
        <pc:sldMkLst>
          <pc:docMk/>
          <pc:sldMk cId="3857264093" sldId="2134806506"/>
        </pc:sldMkLst>
      </pc:sldChg>
      <pc:sldChg chg="del">
        <pc:chgData name="Frank Burke" userId="9acf8bb9-12fe-4cbb-a95d-21ef29f71bd2" providerId="ADAL" clId="{391FB51E-F4B6-4E96-AB1C-A6ED999F6B18}" dt="2025-10-13T14:16:18.103" v="26" actId="47"/>
        <pc:sldMkLst>
          <pc:docMk/>
          <pc:sldMk cId="531117804" sldId="2134806509"/>
        </pc:sldMkLst>
      </pc:sldChg>
      <pc:sldChg chg="addSp modSp mod">
        <pc:chgData name="Frank Burke" userId="9acf8bb9-12fe-4cbb-a95d-21ef29f71bd2" providerId="ADAL" clId="{391FB51E-F4B6-4E96-AB1C-A6ED999F6B18}" dt="2025-10-13T14:30:17.544" v="67" actId="1076"/>
        <pc:sldMkLst>
          <pc:docMk/>
          <pc:sldMk cId="1012775740" sldId="2134806512"/>
        </pc:sldMkLst>
        <pc:picChg chg="add mod">
          <ac:chgData name="Frank Burke" userId="9acf8bb9-12fe-4cbb-a95d-21ef29f71bd2" providerId="ADAL" clId="{391FB51E-F4B6-4E96-AB1C-A6ED999F6B18}" dt="2025-10-13T14:30:17.544" v="67" actId="1076"/>
          <ac:picMkLst>
            <pc:docMk/>
            <pc:sldMk cId="1012775740" sldId="2134806512"/>
            <ac:picMk id="3" creationId="{3B19AB1E-3A48-A3FB-3231-E0DE1F85CB75}"/>
          </ac:picMkLst>
        </pc:picChg>
      </pc:sldChg>
      <pc:sldChg chg="addSp delSp modSp mod ord">
        <pc:chgData name="Frank Burke" userId="9acf8bb9-12fe-4cbb-a95d-21ef29f71bd2" providerId="ADAL" clId="{391FB51E-F4B6-4E96-AB1C-A6ED999F6B18}" dt="2025-10-13T14:31:57.960" v="96" actId="13926"/>
        <pc:sldMkLst>
          <pc:docMk/>
          <pc:sldMk cId="4234838092" sldId="2134806513"/>
        </pc:sldMkLst>
        <pc:spChg chg="mod">
          <ac:chgData name="Frank Burke" userId="9acf8bb9-12fe-4cbb-a95d-21ef29f71bd2" providerId="ADAL" clId="{391FB51E-F4B6-4E96-AB1C-A6ED999F6B18}" dt="2025-10-13T14:31:57.960" v="96" actId="13926"/>
          <ac:spMkLst>
            <pc:docMk/>
            <pc:sldMk cId="4234838092" sldId="2134806513"/>
            <ac:spMk id="3" creationId="{0AB3CFFA-4B7D-5C73-5BF3-416C15A4AAFF}"/>
          </ac:spMkLst>
        </pc:spChg>
        <pc:picChg chg="mod">
          <ac:chgData name="Frank Burke" userId="9acf8bb9-12fe-4cbb-a95d-21ef29f71bd2" providerId="ADAL" clId="{391FB51E-F4B6-4E96-AB1C-A6ED999F6B18}" dt="2025-10-13T14:29:19.491" v="57" actId="1035"/>
          <ac:picMkLst>
            <pc:docMk/>
            <pc:sldMk cId="4234838092" sldId="2134806513"/>
            <ac:picMk id="4" creationId="{E505F20D-2819-64AB-FE80-15D0AE43F072}"/>
          </ac:picMkLst>
        </pc:picChg>
        <pc:picChg chg="add mod">
          <ac:chgData name="Frank Burke" userId="9acf8bb9-12fe-4cbb-a95d-21ef29f71bd2" providerId="ADAL" clId="{391FB51E-F4B6-4E96-AB1C-A6ED999F6B18}" dt="2025-10-13T14:30:21.376" v="68"/>
          <ac:picMkLst>
            <pc:docMk/>
            <pc:sldMk cId="4234838092" sldId="2134806513"/>
            <ac:picMk id="6" creationId="{EDD35385-D724-3D20-27B5-460C0054099C}"/>
          </ac:picMkLst>
        </pc:picChg>
      </pc:sldChg>
      <pc:sldChg chg="del">
        <pc:chgData name="Frank Burke" userId="9acf8bb9-12fe-4cbb-a95d-21ef29f71bd2" providerId="ADAL" clId="{391FB51E-F4B6-4E96-AB1C-A6ED999F6B18}" dt="2025-10-13T14:16:26.835" v="27" actId="47"/>
        <pc:sldMkLst>
          <pc:docMk/>
          <pc:sldMk cId="2719360804" sldId="2134806514"/>
        </pc:sldMkLst>
      </pc:sldChg>
      <pc:sldChg chg="del">
        <pc:chgData name="Frank Burke" userId="9acf8bb9-12fe-4cbb-a95d-21ef29f71bd2" providerId="ADAL" clId="{391FB51E-F4B6-4E96-AB1C-A6ED999F6B18}" dt="2025-10-13T14:16:26.835" v="27" actId="47"/>
        <pc:sldMkLst>
          <pc:docMk/>
          <pc:sldMk cId="3589223761" sldId="2134806515"/>
        </pc:sldMkLst>
      </pc:sldChg>
      <pc:sldChg chg="del">
        <pc:chgData name="Frank Burke" userId="9acf8bb9-12fe-4cbb-a95d-21ef29f71bd2" providerId="ADAL" clId="{391FB51E-F4B6-4E96-AB1C-A6ED999F6B18}" dt="2025-10-13T14:16:26.835" v="27" actId="47"/>
        <pc:sldMkLst>
          <pc:docMk/>
          <pc:sldMk cId="2383954712" sldId="2134806516"/>
        </pc:sldMkLst>
      </pc:sldChg>
      <pc:sldChg chg="del">
        <pc:chgData name="Frank Burke" userId="9acf8bb9-12fe-4cbb-a95d-21ef29f71bd2" providerId="ADAL" clId="{391FB51E-F4B6-4E96-AB1C-A6ED999F6B18}" dt="2025-10-13T14:16:26.835" v="27" actId="47"/>
        <pc:sldMkLst>
          <pc:docMk/>
          <pc:sldMk cId="910579175" sldId="2134806517"/>
        </pc:sldMkLst>
      </pc:sldChg>
      <pc:sldChg chg="del">
        <pc:chgData name="Frank Burke" userId="9acf8bb9-12fe-4cbb-a95d-21ef29f71bd2" providerId="ADAL" clId="{391FB51E-F4B6-4E96-AB1C-A6ED999F6B18}" dt="2025-10-13T14:16:26.835" v="27" actId="47"/>
        <pc:sldMkLst>
          <pc:docMk/>
          <pc:sldMk cId="617017327" sldId="2134806518"/>
        </pc:sldMkLst>
      </pc:sldChg>
      <pc:sldChg chg="del">
        <pc:chgData name="Frank Burke" userId="9acf8bb9-12fe-4cbb-a95d-21ef29f71bd2" providerId="ADAL" clId="{391FB51E-F4B6-4E96-AB1C-A6ED999F6B18}" dt="2025-10-13T14:16:26.835" v="27" actId="47"/>
        <pc:sldMkLst>
          <pc:docMk/>
          <pc:sldMk cId="3287758105" sldId="2134806520"/>
        </pc:sldMkLst>
      </pc:sldChg>
      <pc:sldChg chg="del">
        <pc:chgData name="Frank Burke" userId="9acf8bb9-12fe-4cbb-a95d-21ef29f71bd2" providerId="ADAL" clId="{391FB51E-F4B6-4E96-AB1C-A6ED999F6B18}" dt="2025-10-13T14:16:00.941" v="13" actId="47"/>
        <pc:sldMkLst>
          <pc:docMk/>
          <pc:sldMk cId="3569032616" sldId="2134806522"/>
        </pc:sldMkLst>
      </pc:sldChg>
      <pc:sldChg chg="del">
        <pc:chgData name="Frank Burke" userId="9acf8bb9-12fe-4cbb-a95d-21ef29f71bd2" providerId="ADAL" clId="{391FB51E-F4B6-4E96-AB1C-A6ED999F6B18}" dt="2025-10-13T14:15:54.325" v="3" actId="47"/>
        <pc:sldMkLst>
          <pc:docMk/>
          <pc:sldMk cId="0" sldId="2134806524"/>
        </pc:sldMkLst>
      </pc:sldChg>
      <pc:sldChg chg="del">
        <pc:chgData name="Frank Burke" userId="9acf8bb9-12fe-4cbb-a95d-21ef29f71bd2" providerId="ADAL" clId="{391FB51E-F4B6-4E96-AB1C-A6ED999F6B18}" dt="2025-10-13T14:15:56.418" v="6" actId="47"/>
        <pc:sldMkLst>
          <pc:docMk/>
          <pc:sldMk cId="0" sldId="2134806525"/>
        </pc:sldMkLst>
      </pc:sldChg>
      <pc:sldChg chg="del">
        <pc:chgData name="Frank Burke" userId="9acf8bb9-12fe-4cbb-a95d-21ef29f71bd2" providerId="ADAL" clId="{391FB51E-F4B6-4E96-AB1C-A6ED999F6B18}" dt="2025-10-13T14:15:59.317" v="11" actId="47"/>
        <pc:sldMkLst>
          <pc:docMk/>
          <pc:sldMk cId="0" sldId="2134806526"/>
        </pc:sldMkLst>
      </pc:sldChg>
      <pc:sldChg chg="addSp delSp modSp mod ord">
        <pc:chgData name="Frank Burke" userId="9acf8bb9-12fe-4cbb-a95d-21ef29f71bd2" providerId="ADAL" clId="{391FB51E-F4B6-4E96-AB1C-A6ED999F6B18}" dt="2025-10-13T14:32:39.269" v="123" actId="20577"/>
        <pc:sldMkLst>
          <pc:docMk/>
          <pc:sldMk cId="3018880832" sldId="2134806527"/>
        </pc:sldMkLst>
        <pc:spChg chg="mod">
          <ac:chgData name="Frank Burke" userId="9acf8bb9-12fe-4cbb-a95d-21ef29f71bd2" providerId="ADAL" clId="{391FB51E-F4B6-4E96-AB1C-A6ED999F6B18}" dt="2025-10-13T14:32:39.269" v="123" actId="20577"/>
          <ac:spMkLst>
            <pc:docMk/>
            <pc:sldMk cId="3018880832" sldId="2134806527"/>
            <ac:spMk id="2" creationId="{C29034DE-391F-8ACC-9C0C-C4A4B2C9AE36}"/>
          </ac:spMkLst>
        </pc:spChg>
        <pc:picChg chg="add mod">
          <ac:chgData name="Frank Burke" userId="9acf8bb9-12fe-4cbb-a95d-21ef29f71bd2" providerId="ADAL" clId="{391FB51E-F4B6-4E96-AB1C-A6ED999F6B18}" dt="2025-10-13T14:30:27.606" v="70"/>
          <ac:picMkLst>
            <pc:docMk/>
            <pc:sldMk cId="3018880832" sldId="2134806527"/>
            <ac:picMk id="4" creationId="{62D7BFFA-3AFA-5436-156C-0B457407C9B4}"/>
          </ac:picMkLst>
        </pc:picChg>
      </pc:sldChg>
      <pc:sldChg chg="addSp delSp modSp mod setBg">
        <pc:chgData name="Frank Burke" userId="9acf8bb9-12fe-4cbb-a95d-21ef29f71bd2" providerId="ADAL" clId="{391FB51E-F4B6-4E96-AB1C-A6ED999F6B18}" dt="2025-10-14T14:46:22.309" v="360" actId="108"/>
        <pc:sldMkLst>
          <pc:docMk/>
          <pc:sldMk cId="3044958558" sldId="2134806528"/>
        </pc:sldMkLst>
        <pc:spChg chg="mod ord">
          <ac:chgData name="Frank Burke" userId="9acf8bb9-12fe-4cbb-a95d-21ef29f71bd2" providerId="ADAL" clId="{391FB51E-F4B6-4E96-AB1C-A6ED999F6B18}" dt="2025-10-14T14:46:22.309" v="360" actId="108"/>
          <ac:spMkLst>
            <pc:docMk/>
            <pc:sldMk cId="3044958558" sldId="2134806528"/>
            <ac:spMk id="2" creationId="{3CD6F49C-4344-079F-0D88-074B5C2F070A}"/>
          </ac:spMkLst>
        </pc:spChg>
        <pc:spChg chg="mod">
          <ac:chgData name="Frank Burke" userId="9acf8bb9-12fe-4cbb-a95d-21ef29f71bd2" providerId="ADAL" clId="{391FB51E-F4B6-4E96-AB1C-A6ED999F6B18}" dt="2025-10-13T14:36:24.010" v="230" actId="14100"/>
          <ac:spMkLst>
            <pc:docMk/>
            <pc:sldMk cId="3044958558" sldId="2134806528"/>
            <ac:spMk id="3" creationId="{EFD2732D-91CE-EF79-9F69-B8607153ED62}"/>
          </ac:spMkLst>
        </pc:spChg>
        <pc:spChg chg="add">
          <ac:chgData name="Frank Burke" userId="9acf8bb9-12fe-4cbb-a95d-21ef29f71bd2" providerId="ADAL" clId="{391FB51E-F4B6-4E96-AB1C-A6ED999F6B18}" dt="2025-10-13T14:30:33.746" v="73" actId="26606"/>
          <ac:spMkLst>
            <pc:docMk/>
            <pc:sldMk cId="3044958558" sldId="2134806528"/>
            <ac:spMk id="11" creationId="{66E48AFA-8884-4F68-A44F-D2C1E8609C5A}"/>
          </ac:spMkLst>
        </pc:spChg>
        <pc:spChg chg="add">
          <ac:chgData name="Frank Burke" userId="9acf8bb9-12fe-4cbb-a95d-21ef29f71bd2" providerId="ADAL" clId="{391FB51E-F4B6-4E96-AB1C-A6ED999F6B18}" dt="2025-10-13T14:30:33.746" v="73" actId="26606"/>
          <ac:spMkLst>
            <pc:docMk/>
            <pc:sldMk cId="3044958558" sldId="2134806528"/>
            <ac:spMk id="13" creationId="{969D19A6-08CB-498C-93EC-3FFB021FC68A}"/>
          </ac:spMkLst>
        </pc:spChg>
        <pc:picChg chg="add mod">
          <ac:chgData name="Frank Burke" userId="9acf8bb9-12fe-4cbb-a95d-21ef29f71bd2" providerId="ADAL" clId="{391FB51E-F4B6-4E96-AB1C-A6ED999F6B18}" dt="2025-10-13T14:30:49.407" v="76" actId="1076"/>
          <ac:picMkLst>
            <pc:docMk/>
            <pc:sldMk cId="3044958558" sldId="2134806528"/>
            <ac:picMk id="6" creationId="{E5DC103F-98F6-1BB5-DA53-A93B7F37AC34}"/>
          </ac:picMkLst>
        </pc:picChg>
      </pc:sldChg>
      <pc:sldChg chg="add setBg">
        <pc:chgData name="Frank Burke" userId="9acf8bb9-12fe-4cbb-a95d-21ef29f71bd2" providerId="ADAL" clId="{391FB51E-F4B6-4E96-AB1C-A6ED999F6B18}" dt="2025-10-14T14:42:52.671" v="256"/>
        <pc:sldMkLst>
          <pc:docMk/>
          <pc:sldMk cId="0" sldId="2134806529"/>
        </pc:sldMkLst>
      </pc:sldChg>
      <pc:sldChg chg="addSp modSp new del mod">
        <pc:chgData name="Frank Burke" userId="9acf8bb9-12fe-4cbb-a95d-21ef29f71bd2" providerId="ADAL" clId="{391FB51E-F4B6-4E96-AB1C-A6ED999F6B18}" dt="2025-10-13T16:10:40.666" v="255" actId="47"/>
        <pc:sldMkLst>
          <pc:docMk/>
          <pc:sldMk cId="1021468816" sldId="2134806529"/>
        </pc:sldMkLst>
      </pc:sldChg>
      <pc:sldChg chg="add">
        <pc:chgData name="Frank Burke" userId="9acf8bb9-12fe-4cbb-a95d-21ef29f71bd2" providerId="ADAL" clId="{391FB51E-F4B6-4E96-AB1C-A6ED999F6B18}" dt="2025-10-14T14:44:33.882" v="257"/>
        <pc:sldMkLst>
          <pc:docMk/>
          <pc:sldMk cId="0" sldId="2134806530"/>
        </pc:sldMkLst>
      </pc:sldChg>
      <pc:sldChg chg="add">
        <pc:chgData name="Frank Burke" userId="9acf8bb9-12fe-4cbb-a95d-21ef29f71bd2" providerId="ADAL" clId="{391FB51E-F4B6-4E96-AB1C-A6ED999F6B18}" dt="2025-10-14T14:44:33.882" v="257"/>
        <pc:sldMkLst>
          <pc:docMk/>
          <pc:sldMk cId="0" sldId="2134806531"/>
        </pc:sldMkLst>
      </pc:sldChg>
      <pc:sldChg chg="add">
        <pc:chgData name="Frank Burke" userId="9acf8bb9-12fe-4cbb-a95d-21ef29f71bd2" providerId="ADAL" clId="{391FB51E-F4B6-4E96-AB1C-A6ED999F6B18}" dt="2025-10-14T14:44:33.882" v="257"/>
        <pc:sldMkLst>
          <pc:docMk/>
          <pc:sldMk cId="0" sldId="2134806532"/>
        </pc:sldMkLst>
      </pc:sldChg>
      <pc:sldChg chg="add">
        <pc:chgData name="Frank Burke" userId="9acf8bb9-12fe-4cbb-a95d-21ef29f71bd2" providerId="ADAL" clId="{391FB51E-F4B6-4E96-AB1C-A6ED999F6B18}" dt="2025-10-14T14:44:33.882" v="257"/>
        <pc:sldMkLst>
          <pc:docMk/>
          <pc:sldMk cId="4226251034" sldId="2134806535"/>
        </pc:sldMkLst>
      </pc:sldChg>
      <pc:sldMasterChg chg="del delSldLayout">
        <pc:chgData name="Frank Burke" userId="9acf8bb9-12fe-4cbb-a95d-21ef29f71bd2" providerId="ADAL" clId="{391FB51E-F4B6-4E96-AB1C-A6ED999F6B18}" dt="2025-10-13T14:16:26.835" v="27" actId="47"/>
        <pc:sldMasterMkLst>
          <pc:docMk/>
          <pc:sldMasterMk cId="159774083" sldId="2147483661"/>
        </pc:sldMasterMkLst>
        <pc:sldLayoutChg chg="del">
          <pc:chgData name="Frank Burke" userId="9acf8bb9-12fe-4cbb-a95d-21ef29f71bd2" providerId="ADAL" clId="{391FB51E-F4B6-4E96-AB1C-A6ED999F6B18}" dt="2025-10-13T14:16:26.835" v="27" actId="47"/>
          <pc:sldLayoutMkLst>
            <pc:docMk/>
            <pc:sldMasterMk cId="159774083" sldId="2147483661"/>
            <pc:sldLayoutMk cId="2628201194" sldId="2147483662"/>
          </pc:sldLayoutMkLst>
        </pc:sldLayoutChg>
        <pc:sldLayoutChg chg="del">
          <pc:chgData name="Frank Burke" userId="9acf8bb9-12fe-4cbb-a95d-21ef29f71bd2" providerId="ADAL" clId="{391FB51E-F4B6-4E96-AB1C-A6ED999F6B18}" dt="2025-10-13T14:16:26.835" v="27" actId="47"/>
          <pc:sldLayoutMkLst>
            <pc:docMk/>
            <pc:sldMasterMk cId="159774083" sldId="2147483661"/>
            <pc:sldLayoutMk cId="1715479624" sldId="2147483663"/>
          </pc:sldLayoutMkLst>
        </pc:sldLayoutChg>
        <pc:sldLayoutChg chg="del">
          <pc:chgData name="Frank Burke" userId="9acf8bb9-12fe-4cbb-a95d-21ef29f71bd2" providerId="ADAL" clId="{391FB51E-F4B6-4E96-AB1C-A6ED999F6B18}" dt="2025-10-13T14:16:26.835" v="27" actId="47"/>
          <pc:sldLayoutMkLst>
            <pc:docMk/>
            <pc:sldMasterMk cId="159774083" sldId="2147483661"/>
            <pc:sldLayoutMk cId="151094994" sldId="2147483664"/>
          </pc:sldLayoutMkLst>
        </pc:sldLayoutChg>
        <pc:sldLayoutChg chg="del">
          <pc:chgData name="Frank Burke" userId="9acf8bb9-12fe-4cbb-a95d-21ef29f71bd2" providerId="ADAL" clId="{391FB51E-F4B6-4E96-AB1C-A6ED999F6B18}" dt="2025-10-13T14:16:26.835" v="27" actId="47"/>
          <pc:sldLayoutMkLst>
            <pc:docMk/>
            <pc:sldMasterMk cId="159774083" sldId="2147483661"/>
            <pc:sldLayoutMk cId="2881647143" sldId="2147483665"/>
          </pc:sldLayoutMkLst>
        </pc:sldLayoutChg>
        <pc:sldLayoutChg chg="del">
          <pc:chgData name="Frank Burke" userId="9acf8bb9-12fe-4cbb-a95d-21ef29f71bd2" providerId="ADAL" clId="{391FB51E-F4B6-4E96-AB1C-A6ED999F6B18}" dt="2025-10-13T14:16:26.835" v="27" actId="47"/>
          <pc:sldLayoutMkLst>
            <pc:docMk/>
            <pc:sldMasterMk cId="159774083" sldId="2147483661"/>
            <pc:sldLayoutMk cId="2493868896" sldId="2147483666"/>
          </pc:sldLayoutMkLst>
        </pc:sldLayoutChg>
        <pc:sldLayoutChg chg="del">
          <pc:chgData name="Frank Burke" userId="9acf8bb9-12fe-4cbb-a95d-21ef29f71bd2" providerId="ADAL" clId="{391FB51E-F4B6-4E96-AB1C-A6ED999F6B18}" dt="2025-10-13T14:16:26.835" v="27" actId="47"/>
          <pc:sldLayoutMkLst>
            <pc:docMk/>
            <pc:sldMasterMk cId="159774083" sldId="2147483661"/>
            <pc:sldLayoutMk cId="4270463249" sldId="2147483667"/>
          </pc:sldLayoutMkLst>
        </pc:sldLayoutChg>
        <pc:sldLayoutChg chg="del">
          <pc:chgData name="Frank Burke" userId="9acf8bb9-12fe-4cbb-a95d-21ef29f71bd2" providerId="ADAL" clId="{391FB51E-F4B6-4E96-AB1C-A6ED999F6B18}" dt="2025-10-13T14:16:26.835" v="27" actId="47"/>
          <pc:sldLayoutMkLst>
            <pc:docMk/>
            <pc:sldMasterMk cId="159774083" sldId="2147483661"/>
            <pc:sldLayoutMk cId="3377941454" sldId="2147483668"/>
          </pc:sldLayoutMkLst>
        </pc:sldLayoutChg>
        <pc:sldLayoutChg chg="del">
          <pc:chgData name="Frank Burke" userId="9acf8bb9-12fe-4cbb-a95d-21ef29f71bd2" providerId="ADAL" clId="{391FB51E-F4B6-4E96-AB1C-A6ED999F6B18}" dt="2025-10-13T14:16:26.835" v="27" actId="47"/>
          <pc:sldLayoutMkLst>
            <pc:docMk/>
            <pc:sldMasterMk cId="159774083" sldId="2147483661"/>
            <pc:sldLayoutMk cId="3297881214" sldId="2147483669"/>
          </pc:sldLayoutMkLst>
        </pc:sldLayoutChg>
        <pc:sldLayoutChg chg="del">
          <pc:chgData name="Frank Burke" userId="9acf8bb9-12fe-4cbb-a95d-21ef29f71bd2" providerId="ADAL" clId="{391FB51E-F4B6-4E96-AB1C-A6ED999F6B18}" dt="2025-10-13T14:16:26.835" v="27" actId="47"/>
          <pc:sldLayoutMkLst>
            <pc:docMk/>
            <pc:sldMasterMk cId="159774083" sldId="2147483661"/>
            <pc:sldLayoutMk cId="1856585900" sldId="2147483670"/>
          </pc:sldLayoutMkLst>
        </pc:sldLayoutChg>
        <pc:sldLayoutChg chg="del">
          <pc:chgData name="Frank Burke" userId="9acf8bb9-12fe-4cbb-a95d-21ef29f71bd2" providerId="ADAL" clId="{391FB51E-F4B6-4E96-AB1C-A6ED999F6B18}" dt="2025-10-13T14:16:26.835" v="27" actId="47"/>
          <pc:sldLayoutMkLst>
            <pc:docMk/>
            <pc:sldMasterMk cId="159774083" sldId="2147483661"/>
            <pc:sldLayoutMk cId="2505022902" sldId="2147483671"/>
          </pc:sldLayoutMkLst>
        </pc:sldLayoutChg>
        <pc:sldLayoutChg chg="del">
          <pc:chgData name="Frank Burke" userId="9acf8bb9-12fe-4cbb-a95d-21ef29f71bd2" providerId="ADAL" clId="{391FB51E-F4B6-4E96-AB1C-A6ED999F6B18}" dt="2025-10-13T14:16:26.835" v="27" actId="47"/>
          <pc:sldLayoutMkLst>
            <pc:docMk/>
            <pc:sldMasterMk cId="159774083" sldId="2147483661"/>
            <pc:sldLayoutMk cId="2691109814" sldId="2147483672"/>
          </pc:sldLayoutMkLst>
        </pc:sldLayoutChg>
        <pc:sldLayoutChg chg="del">
          <pc:chgData name="Frank Burke" userId="9acf8bb9-12fe-4cbb-a95d-21ef29f71bd2" providerId="ADAL" clId="{391FB51E-F4B6-4E96-AB1C-A6ED999F6B18}" dt="2025-10-13T14:16:26.835" v="27" actId="47"/>
          <pc:sldLayoutMkLst>
            <pc:docMk/>
            <pc:sldMasterMk cId="159774083" sldId="2147483661"/>
            <pc:sldLayoutMk cId="1820644993" sldId="2147483673"/>
          </pc:sldLayoutMkLst>
        </pc:sldLayoutChg>
      </pc:sldMasterChg>
      <pc:sldMasterChg chg="del delSldLayout">
        <pc:chgData name="Frank Burke" userId="9acf8bb9-12fe-4cbb-a95d-21ef29f71bd2" providerId="ADAL" clId="{391FB51E-F4B6-4E96-AB1C-A6ED999F6B18}" dt="2025-10-13T14:16:26.835" v="27" actId="47"/>
        <pc:sldMasterMkLst>
          <pc:docMk/>
          <pc:sldMasterMk cId="2642751581" sldId="2147483878"/>
        </pc:sldMasterMkLst>
        <pc:sldLayoutChg chg="del">
          <pc:chgData name="Frank Burke" userId="9acf8bb9-12fe-4cbb-a95d-21ef29f71bd2" providerId="ADAL" clId="{391FB51E-F4B6-4E96-AB1C-A6ED999F6B18}" dt="2025-10-13T14:16:26.835" v="27" actId="47"/>
          <pc:sldLayoutMkLst>
            <pc:docMk/>
            <pc:sldMasterMk cId="2642751581" sldId="2147483878"/>
            <pc:sldLayoutMk cId="38103426" sldId="2147483674"/>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1500553503" sldId="2147483675"/>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4141016118" sldId="2147483677"/>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1914111834" sldId="2147483679"/>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1081171495" sldId="2147483682"/>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205598324" sldId="2147483683"/>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2559658927" sldId="2147483684"/>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3189534484" sldId="2147483685"/>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4263444780" sldId="2147483688"/>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2748891378" sldId="2147483689"/>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3437511677" sldId="2147483690"/>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4031135267" sldId="2147483691"/>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3091482871" sldId="2147483847"/>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3677238490" sldId="2147483848"/>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1208171061" sldId="2147483849"/>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3792792643" sldId="2147483850"/>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3609792622" sldId="2147483851"/>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241960485" sldId="2147483852"/>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2493334168" sldId="2147483853"/>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3444699584" sldId="2147483854"/>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3702222712" sldId="2147483855"/>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2286717890" sldId="2147483876"/>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4206244471" sldId="2147483877"/>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2144212943" sldId="2147483879"/>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1825412082" sldId="2147483880"/>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1731442605" sldId="2147483881"/>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106907263" sldId="2147483882"/>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3832139974" sldId="2147483883"/>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2485474806" sldId="2147483900"/>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1862003890" sldId="2147483901"/>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3039731541" sldId="2147483902"/>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1413756031" sldId="2147483903"/>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3145731766" sldId="2147483904"/>
          </pc:sldLayoutMkLst>
        </pc:sldLayoutChg>
        <pc:sldLayoutChg chg="del">
          <pc:chgData name="Frank Burke" userId="9acf8bb9-12fe-4cbb-a95d-21ef29f71bd2" providerId="ADAL" clId="{391FB51E-F4B6-4E96-AB1C-A6ED999F6B18}" dt="2025-10-13T14:16:26.835" v="27" actId="47"/>
          <pc:sldLayoutMkLst>
            <pc:docMk/>
            <pc:sldMasterMk cId="2642751581" sldId="2147483878"/>
            <pc:sldLayoutMk cId="1912827053" sldId="2147483905"/>
          </pc:sldLayoutMkLst>
        </pc:sldLayoutChg>
      </pc:sldMasterChg>
      <pc:sldMasterChg chg="del delSldLayout">
        <pc:chgData name="Frank Burke" userId="9acf8bb9-12fe-4cbb-a95d-21ef29f71bd2" providerId="ADAL" clId="{391FB51E-F4B6-4E96-AB1C-A6ED999F6B18}" dt="2025-10-13T14:16:26.835" v="27" actId="47"/>
        <pc:sldMasterMkLst>
          <pc:docMk/>
          <pc:sldMasterMk cId="0" sldId="2147483884"/>
        </pc:sldMasterMkLst>
        <pc:sldLayoutChg chg="del">
          <pc:chgData name="Frank Burke" userId="9acf8bb9-12fe-4cbb-a95d-21ef29f71bd2" providerId="ADAL" clId="{391FB51E-F4B6-4E96-AB1C-A6ED999F6B18}" dt="2025-10-13T14:16:26.835" v="27" actId="47"/>
          <pc:sldLayoutMkLst>
            <pc:docMk/>
            <pc:sldMasterMk cId="0" sldId="2147483884"/>
            <pc:sldLayoutMk cId="0" sldId="2147483885"/>
          </pc:sldLayoutMkLst>
        </pc:sldLayoutChg>
        <pc:sldLayoutChg chg="del">
          <pc:chgData name="Frank Burke" userId="9acf8bb9-12fe-4cbb-a95d-21ef29f71bd2" providerId="ADAL" clId="{391FB51E-F4B6-4E96-AB1C-A6ED999F6B18}" dt="2025-10-13T14:16:26.835" v="27" actId="47"/>
          <pc:sldLayoutMkLst>
            <pc:docMk/>
            <pc:sldMasterMk cId="0" sldId="2147483884"/>
            <pc:sldLayoutMk cId="0" sldId="2147483886"/>
          </pc:sldLayoutMkLst>
        </pc:sldLayoutChg>
        <pc:sldLayoutChg chg="del">
          <pc:chgData name="Frank Burke" userId="9acf8bb9-12fe-4cbb-a95d-21ef29f71bd2" providerId="ADAL" clId="{391FB51E-F4B6-4E96-AB1C-A6ED999F6B18}" dt="2025-10-13T14:16:26.835" v="27" actId="47"/>
          <pc:sldLayoutMkLst>
            <pc:docMk/>
            <pc:sldMasterMk cId="0" sldId="2147483884"/>
            <pc:sldLayoutMk cId="0" sldId="2147483887"/>
          </pc:sldLayoutMkLst>
        </pc:sldLayoutChg>
        <pc:sldLayoutChg chg="del">
          <pc:chgData name="Frank Burke" userId="9acf8bb9-12fe-4cbb-a95d-21ef29f71bd2" providerId="ADAL" clId="{391FB51E-F4B6-4E96-AB1C-A6ED999F6B18}" dt="2025-10-13T14:16:26.835" v="27" actId="47"/>
          <pc:sldLayoutMkLst>
            <pc:docMk/>
            <pc:sldMasterMk cId="0" sldId="2147483884"/>
            <pc:sldLayoutMk cId="0" sldId="2147483888"/>
          </pc:sldLayoutMkLst>
        </pc:sldLayoutChg>
        <pc:sldLayoutChg chg="del">
          <pc:chgData name="Frank Burke" userId="9acf8bb9-12fe-4cbb-a95d-21ef29f71bd2" providerId="ADAL" clId="{391FB51E-F4B6-4E96-AB1C-A6ED999F6B18}" dt="2025-10-13T14:16:26.835" v="27" actId="47"/>
          <pc:sldLayoutMkLst>
            <pc:docMk/>
            <pc:sldMasterMk cId="0" sldId="2147483884"/>
            <pc:sldLayoutMk cId="0" sldId="2147483889"/>
          </pc:sldLayoutMkLst>
        </pc:sldLayoutChg>
        <pc:sldLayoutChg chg="del">
          <pc:chgData name="Frank Burke" userId="9acf8bb9-12fe-4cbb-a95d-21ef29f71bd2" providerId="ADAL" clId="{391FB51E-F4B6-4E96-AB1C-A6ED999F6B18}" dt="2025-10-13T14:16:26.835" v="27" actId="47"/>
          <pc:sldLayoutMkLst>
            <pc:docMk/>
            <pc:sldMasterMk cId="0" sldId="2147483884"/>
            <pc:sldLayoutMk cId="0" sldId="2147483890"/>
          </pc:sldLayoutMkLst>
        </pc:sldLayoutChg>
        <pc:sldLayoutChg chg="del">
          <pc:chgData name="Frank Burke" userId="9acf8bb9-12fe-4cbb-a95d-21ef29f71bd2" providerId="ADAL" clId="{391FB51E-F4B6-4E96-AB1C-A6ED999F6B18}" dt="2025-10-13T14:16:26.835" v="27" actId="47"/>
          <pc:sldLayoutMkLst>
            <pc:docMk/>
            <pc:sldMasterMk cId="0" sldId="2147483884"/>
            <pc:sldLayoutMk cId="0" sldId="2147483891"/>
          </pc:sldLayoutMkLst>
        </pc:sldLayoutChg>
        <pc:sldLayoutChg chg="del">
          <pc:chgData name="Frank Burke" userId="9acf8bb9-12fe-4cbb-a95d-21ef29f71bd2" providerId="ADAL" clId="{391FB51E-F4B6-4E96-AB1C-A6ED999F6B18}" dt="2025-10-13T14:16:26.835" v="27" actId="47"/>
          <pc:sldLayoutMkLst>
            <pc:docMk/>
            <pc:sldMasterMk cId="0" sldId="2147483884"/>
            <pc:sldLayoutMk cId="0" sldId="2147483892"/>
          </pc:sldLayoutMkLst>
        </pc:sldLayoutChg>
        <pc:sldLayoutChg chg="del">
          <pc:chgData name="Frank Burke" userId="9acf8bb9-12fe-4cbb-a95d-21ef29f71bd2" providerId="ADAL" clId="{391FB51E-F4B6-4E96-AB1C-A6ED999F6B18}" dt="2025-10-13T14:16:26.835" v="27" actId="47"/>
          <pc:sldLayoutMkLst>
            <pc:docMk/>
            <pc:sldMasterMk cId="0" sldId="2147483884"/>
            <pc:sldLayoutMk cId="0" sldId="2147483910"/>
          </pc:sldLayoutMkLst>
        </pc:sldLayoutChg>
        <pc:sldLayoutChg chg="del">
          <pc:chgData name="Frank Burke" userId="9acf8bb9-12fe-4cbb-a95d-21ef29f71bd2" providerId="ADAL" clId="{391FB51E-F4B6-4E96-AB1C-A6ED999F6B18}" dt="2025-10-13T14:16:26.835" v="27" actId="47"/>
          <pc:sldLayoutMkLst>
            <pc:docMk/>
            <pc:sldMasterMk cId="0" sldId="2147483884"/>
            <pc:sldLayoutMk cId="0" sldId="2147483914"/>
          </pc:sldLayoutMkLst>
        </pc:sldLayoutChg>
        <pc:sldLayoutChg chg="del">
          <pc:chgData name="Frank Burke" userId="9acf8bb9-12fe-4cbb-a95d-21ef29f71bd2" providerId="ADAL" clId="{391FB51E-F4B6-4E96-AB1C-A6ED999F6B18}" dt="2025-10-13T14:16:26.835" v="27" actId="47"/>
          <pc:sldLayoutMkLst>
            <pc:docMk/>
            <pc:sldMasterMk cId="0" sldId="2147483884"/>
            <pc:sldLayoutMk cId="0" sldId="2147483916"/>
          </pc:sldLayoutMkLst>
        </pc:sldLayoutChg>
      </pc:sldMasterChg>
    </pc:docChg>
  </pc:docChgLst>
  <pc:docChgLst>
    <pc:chgData name="Clare Kelly" userId="dc8d6aa6-530f-4dd7-809f-6731122ddb69" providerId="ADAL" clId="{C073D434-8563-4D27-A5DB-A1E161517077}"/>
    <pc:docChg chg="undo redo custSel modSld sldOrd">
      <pc:chgData name="Clare Kelly" userId="dc8d6aa6-530f-4dd7-809f-6731122ddb69" providerId="ADAL" clId="{C073D434-8563-4D27-A5DB-A1E161517077}" dt="2025-10-15T13:21:10.136" v="3" actId="20578"/>
      <pc:docMkLst>
        <pc:docMk/>
      </pc:docMkLst>
      <pc:sldChg chg="ord">
        <pc:chgData name="Clare Kelly" userId="dc8d6aa6-530f-4dd7-809f-6731122ddb69" providerId="ADAL" clId="{C073D434-8563-4D27-A5DB-A1E161517077}" dt="2025-10-15T13:21:10.136" v="3" actId="20578"/>
        <pc:sldMkLst>
          <pc:docMk/>
          <pc:sldMk cId="0"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IE"/>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F6CEDDA2-8461-4317-ABD8-D1D3E9D60DD2}" type="datetimeFigureOut">
              <a:rPr lang="en-IE" smtClean="0"/>
              <a:t>15/10/2025</a:t>
            </a:fld>
            <a:endParaRPr lang="en-IE"/>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IE"/>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IE"/>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E89D883-07B9-497A-86C5-5478E9409569}" type="slidenum">
              <a:rPr lang="en-IE" smtClean="0"/>
              <a:t>‹#›</a:t>
            </a:fld>
            <a:endParaRPr lang="en-IE"/>
          </a:p>
        </p:txBody>
      </p:sp>
    </p:spTree>
    <p:extLst>
      <p:ext uri="{BB962C8B-B14F-4D97-AF65-F5344CB8AC3E}">
        <p14:creationId xmlns:p14="http://schemas.microsoft.com/office/powerpoint/2010/main" val="1669029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9C757B-8B28-2276-2ABE-3C7E7E9AFF7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A4D3823-8560-68C5-12D1-0768C901DB66}"/>
              </a:ext>
            </a:extLst>
          </p:cNvPr>
          <p:cNvSpPr txBox="1">
            <a:spLocks noGrp="1"/>
          </p:cNvSpPr>
          <p:nvPr>
            <p:ph type="body" sz="quarter" idx="1"/>
          </p:nvPr>
        </p:nvSpPr>
        <p:spPr/>
        <p:txBody>
          <a:bodyPr>
            <a:normAutofit/>
          </a:bodyPr>
          <a:lstStyle/>
          <a:p>
            <a:pPr lvl="0">
              <a:lnSpc>
                <a:spcPct val="90000"/>
              </a:lnSpc>
            </a:pPr>
            <a:endParaRPr lang="en-GB" sz="1300" dirty="0">
              <a:latin typeface="Calibri" pitchFamily="34"/>
            </a:endParaRPr>
          </a:p>
          <a:p>
            <a:pPr lvl="0">
              <a:lnSpc>
                <a:spcPct val="90000"/>
              </a:lnSpc>
            </a:pPr>
            <a:r>
              <a:rPr lang="en-GB" sz="1100" dirty="0">
                <a:latin typeface="Calibri" pitchFamily="34"/>
              </a:rPr>
              <a:t>Wexford County Council adopted its Climate Action Plan in February of this year. The plan runs for 5 years and has 133 actions across 5 action areas.</a:t>
            </a:r>
          </a:p>
          <a:p>
            <a:pPr lvl="0">
              <a:lnSpc>
                <a:spcPct val="90000"/>
              </a:lnSpc>
            </a:pPr>
            <a:r>
              <a:rPr lang="en-GB" sz="1100" dirty="0">
                <a:latin typeface="Calibri" pitchFamily="34"/>
              </a:rPr>
              <a:t>The Plan includes Mitigation and Adaptation measures. There is also a focus on Co-Benefits across the actions including Air and Water Quality and improved quality of life for the citizens of County Wexford.</a:t>
            </a:r>
          </a:p>
        </p:txBody>
      </p:sp>
      <p:sp>
        <p:nvSpPr>
          <p:cNvPr id="4" name="Slide Number Placeholder 3">
            <a:extLst>
              <a:ext uri="{FF2B5EF4-FFF2-40B4-BE49-F238E27FC236}">
                <a16:creationId xmlns:a16="http://schemas.microsoft.com/office/drawing/2014/main" id="{97112553-D0C6-3BFB-B7A7-384A505F037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159DE24-B01C-45E9-829A-E722CBC64D4C}" type="slidenum">
              <a:t>3</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8E9B02-84D5-3BBB-2C7E-D9ABC0BC08A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741C000-A869-321A-EACF-0CF934C73CFA}"/>
              </a:ext>
            </a:extLst>
          </p:cNvPr>
          <p:cNvSpPr txBox="1">
            <a:spLocks noGrp="1"/>
          </p:cNvSpPr>
          <p:nvPr>
            <p:ph type="body" sz="quarter" idx="1"/>
          </p:nvPr>
        </p:nvSpPr>
        <p:spPr/>
        <p:txBody>
          <a:bodyPr>
            <a:normAutofit/>
          </a:bodyPr>
          <a:lstStyle/>
          <a:p>
            <a:pPr lvl="0"/>
            <a:r>
              <a:rPr lang="en-IE" sz="1800" dirty="0">
                <a:latin typeface="Arial" pitchFamily="34"/>
                <a:cs typeface="Arial" pitchFamily="34"/>
              </a:rPr>
              <a:t>The goals of the plan are to </a:t>
            </a:r>
          </a:p>
          <a:p>
            <a:pPr lvl="0"/>
            <a:endParaRPr lang="en-IE" sz="1800" dirty="0">
              <a:latin typeface="Arial" pitchFamily="34"/>
              <a:cs typeface="Arial" pitchFamily="34"/>
            </a:endParaRPr>
          </a:p>
          <a:p>
            <a:pPr lvl="0"/>
            <a:r>
              <a:rPr lang="en-IE" sz="1800" dirty="0">
                <a:latin typeface="Arial" pitchFamily="34"/>
                <a:cs typeface="Arial" pitchFamily="34"/>
              </a:rPr>
              <a:t>Reduce Greenhouse Gas Emissions by 51% by 2030</a:t>
            </a:r>
          </a:p>
          <a:p>
            <a:pPr lvl="0"/>
            <a:endParaRPr lang="en-IE" sz="1800" dirty="0">
              <a:latin typeface="Arial" pitchFamily="34"/>
              <a:cs typeface="Arial" pitchFamily="34"/>
            </a:endParaRPr>
          </a:p>
          <a:p>
            <a:pPr lvl="0"/>
            <a:r>
              <a:rPr lang="en-IE" sz="1800" dirty="0">
                <a:latin typeface="Arial" pitchFamily="34"/>
                <a:cs typeface="Arial" pitchFamily="34"/>
              </a:rPr>
              <a:t>Reduce Energy Consumption by 50% by 2030</a:t>
            </a:r>
          </a:p>
          <a:p>
            <a:pPr lvl="0"/>
            <a:endParaRPr lang="en-IE" sz="1800" dirty="0">
              <a:latin typeface="Arial" pitchFamily="34"/>
              <a:cs typeface="Arial" pitchFamily="34"/>
            </a:endParaRPr>
          </a:p>
          <a:p>
            <a:pPr lvl="0"/>
            <a:r>
              <a:rPr lang="en-IE" sz="1800" dirty="0">
                <a:latin typeface="Arial" pitchFamily="34"/>
                <a:cs typeface="Arial" pitchFamily="34"/>
              </a:rPr>
              <a:t>To Support, Influence &amp; Facilitate communities and  Business’ and individuals to reduce their own emissions </a:t>
            </a:r>
          </a:p>
        </p:txBody>
      </p:sp>
      <p:sp>
        <p:nvSpPr>
          <p:cNvPr id="4" name="Slide Number Placeholder 3">
            <a:extLst>
              <a:ext uri="{FF2B5EF4-FFF2-40B4-BE49-F238E27FC236}">
                <a16:creationId xmlns:a16="http://schemas.microsoft.com/office/drawing/2014/main" id="{E8B20F16-0DCE-075A-58A5-0D5E41309E1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483DB24-1B4A-4AC2-980B-EFCBB426D5F1}" type="slidenum">
              <a:t>4</a:t>
            </a:fld>
            <a:endParaRPr lang="en-IE" sz="1200" b="0" i="0" u="none" strike="noStrike" kern="1200" cap="none" spc="0" baseline="0">
              <a:solidFill>
                <a:srgbClr val="000000"/>
              </a:solidFill>
              <a:uFillTx/>
              <a:latin typeface="Calibri" pitchFamily="3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9A7A8-64E6-8008-3E05-B38BF39834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EB889118-13A6-6617-3083-975FF87151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BD76A6B3-387E-5E4C-AD3F-2372D5234DB8}"/>
              </a:ext>
            </a:extLst>
          </p:cNvPr>
          <p:cNvSpPr>
            <a:spLocks noGrp="1"/>
          </p:cNvSpPr>
          <p:nvPr>
            <p:ph type="dt" sz="half" idx="10"/>
          </p:nvPr>
        </p:nvSpPr>
        <p:spPr/>
        <p:txBody>
          <a:bodyPr/>
          <a:lstStyle/>
          <a:p>
            <a:fld id="{1E6AFD4E-0C5B-480E-A05A-DB2B875DDA43}" type="datetimeFigureOut">
              <a:rPr lang="en-IE" smtClean="0"/>
              <a:t>15/10/2025</a:t>
            </a:fld>
            <a:endParaRPr lang="en-IE"/>
          </a:p>
        </p:txBody>
      </p:sp>
      <p:sp>
        <p:nvSpPr>
          <p:cNvPr id="5" name="Footer Placeholder 4">
            <a:extLst>
              <a:ext uri="{FF2B5EF4-FFF2-40B4-BE49-F238E27FC236}">
                <a16:creationId xmlns:a16="http://schemas.microsoft.com/office/drawing/2014/main" id="{CBD1239B-3A6D-C990-2574-58BC197FE88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2C1D3B3-A5FD-7DFB-0BE7-A114CD8985FC}"/>
              </a:ext>
            </a:extLst>
          </p:cNvPr>
          <p:cNvSpPr>
            <a:spLocks noGrp="1"/>
          </p:cNvSpPr>
          <p:nvPr>
            <p:ph type="sldNum" sz="quarter" idx="12"/>
          </p:nvPr>
        </p:nvSpPr>
        <p:spPr/>
        <p:txBody>
          <a:bodyPr/>
          <a:lstStyle/>
          <a:p>
            <a:fld id="{F12C102B-02F5-4979-B068-58C8A29C0B22}" type="slidenum">
              <a:rPr lang="en-IE" smtClean="0"/>
              <a:t>‹#›</a:t>
            </a:fld>
            <a:endParaRPr lang="en-IE"/>
          </a:p>
        </p:txBody>
      </p:sp>
    </p:spTree>
    <p:extLst>
      <p:ext uri="{BB962C8B-B14F-4D97-AF65-F5344CB8AC3E}">
        <p14:creationId xmlns:p14="http://schemas.microsoft.com/office/powerpoint/2010/main" val="1551958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78B2E-81BD-BD25-FFDE-DEB8A5A43FD3}"/>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551F0981-4651-D42F-C0E2-CC49A2C204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9712B55-5AF3-5A07-389E-87AE296595F9}"/>
              </a:ext>
            </a:extLst>
          </p:cNvPr>
          <p:cNvSpPr>
            <a:spLocks noGrp="1"/>
          </p:cNvSpPr>
          <p:nvPr>
            <p:ph type="dt" sz="half" idx="10"/>
          </p:nvPr>
        </p:nvSpPr>
        <p:spPr/>
        <p:txBody>
          <a:bodyPr/>
          <a:lstStyle/>
          <a:p>
            <a:fld id="{1E6AFD4E-0C5B-480E-A05A-DB2B875DDA43}" type="datetimeFigureOut">
              <a:rPr lang="en-IE" smtClean="0"/>
              <a:t>15/10/2025</a:t>
            </a:fld>
            <a:endParaRPr lang="en-IE"/>
          </a:p>
        </p:txBody>
      </p:sp>
      <p:sp>
        <p:nvSpPr>
          <p:cNvPr id="5" name="Footer Placeholder 4">
            <a:extLst>
              <a:ext uri="{FF2B5EF4-FFF2-40B4-BE49-F238E27FC236}">
                <a16:creationId xmlns:a16="http://schemas.microsoft.com/office/drawing/2014/main" id="{A33DFB82-8B73-CDED-987D-A2BEAC62D2B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F6B838F-5F6C-C235-1675-A15C15FD756C}"/>
              </a:ext>
            </a:extLst>
          </p:cNvPr>
          <p:cNvSpPr>
            <a:spLocks noGrp="1"/>
          </p:cNvSpPr>
          <p:nvPr>
            <p:ph type="sldNum" sz="quarter" idx="12"/>
          </p:nvPr>
        </p:nvSpPr>
        <p:spPr/>
        <p:txBody>
          <a:bodyPr/>
          <a:lstStyle/>
          <a:p>
            <a:fld id="{F12C102B-02F5-4979-B068-58C8A29C0B22}" type="slidenum">
              <a:rPr lang="en-IE" smtClean="0"/>
              <a:t>‹#›</a:t>
            </a:fld>
            <a:endParaRPr lang="en-IE"/>
          </a:p>
        </p:txBody>
      </p:sp>
    </p:spTree>
    <p:extLst>
      <p:ext uri="{BB962C8B-B14F-4D97-AF65-F5344CB8AC3E}">
        <p14:creationId xmlns:p14="http://schemas.microsoft.com/office/powerpoint/2010/main" val="2555191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B3087A-DEE0-1D95-0013-3A19464ACE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F24247DA-4355-D67A-8131-7E9E0A2150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9C29219-67A7-D0C1-264B-CE8EF24333B3}"/>
              </a:ext>
            </a:extLst>
          </p:cNvPr>
          <p:cNvSpPr>
            <a:spLocks noGrp="1"/>
          </p:cNvSpPr>
          <p:nvPr>
            <p:ph type="dt" sz="half" idx="10"/>
          </p:nvPr>
        </p:nvSpPr>
        <p:spPr/>
        <p:txBody>
          <a:bodyPr/>
          <a:lstStyle/>
          <a:p>
            <a:fld id="{1E6AFD4E-0C5B-480E-A05A-DB2B875DDA43}" type="datetimeFigureOut">
              <a:rPr lang="en-IE" smtClean="0"/>
              <a:t>15/10/2025</a:t>
            </a:fld>
            <a:endParaRPr lang="en-IE"/>
          </a:p>
        </p:txBody>
      </p:sp>
      <p:sp>
        <p:nvSpPr>
          <p:cNvPr id="5" name="Footer Placeholder 4">
            <a:extLst>
              <a:ext uri="{FF2B5EF4-FFF2-40B4-BE49-F238E27FC236}">
                <a16:creationId xmlns:a16="http://schemas.microsoft.com/office/drawing/2014/main" id="{040D0043-2DE8-A92E-E9C3-ABA8979CCF8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995471D-267C-1ED2-FFEA-E14CE28DBF6C}"/>
              </a:ext>
            </a:extLst>
          </p:cNvPr>
          <p:cNvSpPr>
            <a:spLocks noGrp="1"/>
          </p:cNvSpPr>
          <p:nvPr>
            <p:ph type="sldNum" sz="quarter" idx="12"/>
          </p:nvPr>
        </p:nvSpPr>
        <p:spPr/>
        <p:txBody>
          <a:bodyPr/>
          <a:lstStyle/>
          <a:p>
            <a:fld id="{F12C102B-02F5-4979-B068-58C8A29C0B22}" type="slidenum">
              <a:rPr lang="en-IE" smtClean="0"/>
              <a:t>‹#›</a:t>
            </a:fld>
            <a:endParaRPr lang="en-IE"/>
          </a:p>
        </p:txBody>
      </p:sp>
    </p:spTree>
    <p:extLst>
      <p:ext uri="{BB962C8B-B14F-4D97-AF65-F5344CB8AC3E}">
        <p14:creationId xmlns:p14="http://schemas.microsoft.com/office/powerpoint/2010/main" val="2283424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1A62F-37FC-87EC-9E1B-B43A813C9A0E}"/>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IE"/>
          </a:p>
        </p:txBody>
      </p:sp>
      <p:sp>
        <p:nvSpPr>
          <p:cNvPr id="3" name="Subtitle 2">
            <a:extLst>
              <a:ext uri="{FF2B5EF4-FFF2-40B4-BE49-F238E27FC236}">
                <a16:creationId xmlns:a16="http://schemas.microsoft.com/office/drawing/2014/main" id="{770B5DC0-95C7-D693-D869-FF2D2F7AE6F9}"/>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IE"/>
          </a:p>
        </p:txBody>
      </p:sp>
      <p:sp>
        <p:nvSpPr>
          <p:cNvPr id="4" name="Date Placeholder 3">
            <a:extLst>
              <a:ext uri="{FF2B5EF4-FFF2-40B4-BE49-F238E27FC236}">
                <a16:creationId xmlns:a16="http://schemas.microsoft.com/office/drawing/2014/main" id="{4795831B-9B71-8A07-84AB-DF72F6B6AC1A}"/>
              </a:ext>
            </a:extLst>
          </p:cNvPr>
          <p:cNvSpPr txBox="1">
            <a:spLocks noGrp="1"/>
          </p:cNvSpPr>
          <p:nvPr>
            <p:ph type="dt" sz="half" idx="7"/>
          </p:nvPr>
        </p:nvSpPr>
        <p:spPr/>
        <p:txBody>
          <a:bodyPr/>
          <a:lstStyle>
            <a:lvl1pPr>
              <a:defRPr/>
            </a:lvl1pPr>
          </a:lstStyle>
          <a:p>
            <a:pPr lvl="0"/>
            <a:fld id="{D0F03225-CBEC-4E42-8CB7-ACB07F26A112}" type="datetime1">
              <a:rPr lang="en-IE"/>
              <a:pPr lvl="0"/>
              <a:t>15/10/2025</a:t>
            </a:fld>
            <a:endParaRPr lang="en-IE"/>
          </a:p>
        </p:txBody>
      </p:sp>
      <p:sp>
        <p:nvSpPr>
          <p:cNvPr id="5" name="Footer Placeholder 4">
            <a:extLst>
              <a:ext uri="{FF2B5EF4-FFF2-40B4-BE49-F238E27FC236}">
                <a16:creationId xmlns:a16="http://schemas.microsoft.com/office/drawing/2014/main" id="{85EB8B22-FA4F-0311-5E9D-D72B09839F26}"/>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C85BB697-7284-AF9A-48EB-F044FB033610}"/>
              </a:ext>
            </a:extLst>
          </p:cNvPr>
          <p:cNvSpPr txBox="1">
            <a:spLocks noGrp="1"/>
          </p:cNvSpPr>
          <p:nvPr>
            <p:ph type="sldNum" sz="quarter" idx="8"/>
          </p:nvPr>
        </p:nvSpPr>
        <p:spPr/>
        <p:txBody>
          <a:bodyPr/>
          <a:lstStyle>
            <a:lvl1pPr>
              <a:defRPr/>
            </a:lvl1pPr>
          </a:lstStyle>
          <a:p>
            <a:pPr lvl="0"/>
            <a:fld id="{6EF0E634-F937-40F9-B6E8-6CE4AC5D9E38}" type="slidenum">
              <a:t>‹#›</a:t>
            </a:fld>
            <a:endParaRPr lang="en-IE"/>
          </a:p>
        </p:txBody>
      </p:sp>
    </p:spTree>
    <p:extLst>
      <p:ext uri="{BB962C8B-B14F-4D97-AF65-F5344CB8AC3E}">
        <p14:creationId xmlns:p14="http://schemas.microsoft.com/office/powerpoint/2010/main" val="8501094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2E99F-EF6C-80FC-C831-C357B514D5DE}"/>
              </a:ext>
            </a:extLst>
          </p:cNvPr>
          <p:cNvSpPr txBox="1">
            <a:spLocks noGrp="1"/>
          </p:cNvSpPr>
          <p:nvPr>
            <p:ph type="title"/>
          </p:nvPr>
        </p:nvSpPr>
        <p:spPr/>
        <p:txBody>
          <a:bodyPr/>
          <a:lstStyle>
            <a:lvl1pPr>
              <a:defRPr/>
            </a:lvl1pPr>
          </a:lstStyle>
          <a:p>
            <a:pPr lvl="0"/>
            <a:r>
              <a:rPr lang="en-US"/>
              <a:t>Click to edit Master title style</a:t>
            </a:r>
            <a:endParaRPr lang="en-IE"/>
          </a:p>
        </p:txBody>
      </p:sp>
      <p:sp>
        <p:nvSpPr>
          <p:cNvPr id="3" name="Content Placeholder 2">
            <a:extLst>
              <a:ext uri="{FF2B5EF4-FFF2-40B4-BE49-F238E27FC236}">
                <a16:creationId xmlns:a16="http://schemas.microsoft.com/office/drawing/2014/main" id="{00CA6ABF-A622-818A-1D97-64AB39285B30}"/>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D32C1EE-5624-E9AD-1A78-A65AAF4C21CB}"/>
              </a:ext>
            </a:extLst>
          </p:cNvPr>
          <p:cNvSpPr txBox="1">
            <a:spLocks noGrp="1"/>
          </p:cNvSpPr>
          <p:nvPr>
            <p:ph type="dt" sz="half" idx="7"/>
          </p:nvPr>
        </p:nvSpPr>
        <p:spPr/>
        <p:txBody>
          <a:bodyPr/>
          <a:lstStyle>
            <a:lvl1pPr>
              <a:defRPr/>
            </a:lvl1pPr>
          </a:lstStyle>
          <a:p>
            <a:pPr lvl="0"/>
            <a:fld id="{B3174DE7-5662-4F97-B8E6-96FFB6E3558A}" type="datetime1">
              <a:rPr lang="en-IE"/>
              <a:pPr lvl="0"/>
              <a:t>15/10/2025</a:t>
            </a:fld>
            <a:endParaRPr lang="en-IE"/>
          </a:p>
        </p:txBody>
      </p:sp>
      <p:sp>
        <p:nvSpPr>
          <p:cNvPr id="5" name="Footer Placeholder 4">
            <a:extLst>
              <a:ext uri="{FF2B5EF4-FFF2-40B4-BE49-F238E27FC236}">
                <a16:creationId xmlns:a16="http://schemas.microsoft.com/office/drawing/2014/main" id="{0F84A56D-2F9D-2515-A1BF-136AFA838A9A}"/>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1F03DC6F-AE02-CB81-22B5-B1AEF7CE514C}"/>
              </a:ext>
            </a:extLst>
          </p:cNvPr>
          <p:cNvSpPr txBox="1">
            <a:spLocks noGrp="1"/>
          </p:cNvSpPr>
          <p:nvPr>
            <p:ph type="sldNum" sz="quarter" idx="8"/>
          </p:nvPr>
        </p:nvSpPr>
        <p:spPr/>
        <p:txBody>
          <a:bodyPr/>
          <a:lstStyle>
            <a:lvl1pPr>
              <a:defRPr/>
            </a:lvl1pPr>
          </a:lstStyle>
          <a:p>
            <a:pPr lvl="0"/>
            <a:fld id="{33B8DB8E-B944-4DEA-956D-B911F7E26E32}" type="slidenum">
              <a:t>‹#›</a:t>
            </a:fld>
            <a:endParaRPr lang="en-IE"/>
          </a:p>
        </p:txBody>
      </p:sp>
    </p:spTree>
    <p:extLst>
      <p:ext uri="{BB962C8B-B14F-4D97-AF65-F5344CB8AC3E}">
        <p14:creationId xmlns:p14="http://schemas.microsoft.com/office/powerpoint/2010/main" val="317870202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2865-2328-7EEA-42E8-EF885DEB9AA8}"/>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IE"/>
          </a:p>
        </p:txBody>
      </p:sp>
      <p:sp>
        <p:nvSpPr>
          <p:cNvPr id="3" name="Text Placeholder 2">
            <a:extLst>
              <a:ext uri="{FF2B5EF4-FFF2-40B4-BE49-F238E27FC236}">
                <a16:creationId xmlns:a16="http://schemas.microsoft.com/office/drawing/2014/main" id="{7A08AA47-174D-CFF8-B93F-78A26A3DFE55}"/>
              </a:ext>
            </a:extLst>
          </p:cNvPr>
          <p:cNvSpPr txBox="1">
            <a:spLocks noGrp="1"/>
          </p:cNvSpPr>
          <p:nvPr>
            <p:ph type="body" idx="1"/>
          </p:nvPr>
        </p:nvSpPr>
        <p:spPr>
          <a:xfrm>
            <a:off x="831847" y="4589465"/>
            <a:ext cx="10515600" cy="1500182"/>
          </a:xfrm>
        </p:spPr>
        <p:txBody>
          <a:bodyPr/>
          <a:lstStyle>
            <a:lvl1pPr marL="0" indent="0">
              <a:buNone/>
              <a:defRPr sz="2400">
                <a:solidFill>
                  <a:srgbClr val="767676"/>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0B76D62F-8A84-5381-267B-36374FB530FA}"/>
              </a:ext>
            </a:extLst>
          </p:cNvPr>
          <p:cNvSpPr txBox="1">
            <a:spLocks noGrp="1"/>
          </p:cNvSpPr>
          <p:nvPr>
            <p:ph type="dt" sz="half" idx="7"/>
          </p:nvPr>
        </p:nvSpPr>
        <p:spPr/>
        <p:txBody>
          <a:bodyPr/>
          <a:lstStyle>
            <a:lvl1pPr>
              <a:defRPr/>
            </a:lvl1pPr>
          </a:lstStyle>
          <a:p>
            <a:pPr lvl="0"/>
            <a:fld id="{C42756E4-BD94-4B3B-A0BB-C73381680CE0}" type="datetime1">
              <a:rPr lang="en-IE"/>
              <a:pPr lvl="0"/>
              <a:t>15/10/2025</a:t>
            </a:fld>
            <a:endParaRPr lang="en-IE"/>
          </a:p>
        </p:txBody>
      </p:sp>
      <p:sp>
        <p:nvSpPr>
          <p:cNvPr id="5" name="Footer Placeholder 4">
            <a:extLst>
              <a:ext uri="{FF2B5EF4-FFF2-40B4-BE49-F238E27FC236}">
                <a16:creationId xmlns:a16="http://schemas.microsoft.com/office/drawing/2014/main" id="{B619730C-7F9A-A203-109B-698B8F2D91C5}"/>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7E3B05FF-1380-4EAC-0A2C-11E988C833B3}"/>
              </a:ext>
            </a:extLst>
          </p:cNvPr>
          <p:cNvSpPr txBox="1">
            <a:spLocks noGrp="1"/>
          </p:cNvSpPr>
          <p:nvPr>
            <p:ph type="sldNum" sz="quarter" idx="8"/>
          </p:nvPr>
        </p:nvSpPr>
        <p:spPr/>
        <p:txBody>
          <a:bodyPr/>
          <a:lstStyle>
            <a:lvl1pPr>
              <a:defRPr/>
            </a:lvl1pPr>
          </a:lstStyle>
          <a:p>
            <a:pPr lvl="0"/>
            <a:fld id="{BFAED404-FCEB-448A-94C7-22B73BEF7565}" type="slidenum">
              <a:t>‹#›</a:t>
            </a:fld>
            <a:endParaRPr lang="en-IE"/>
          </a:p>
        </p:txBody>
      </p:sp>
    </p:spTree>
    <p:extLst>
      <p:ext uri="{BB962C8B-B14F-4D97-AF65-F5344CB8AC3E}">
        <p14:creationId xmlns:p14="http://schemas.microsoft.com/office/powerpoint/2010/main" val="1437909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41462-78F8-AA31-C81D-2070A243B474}"/>
              </a:ext>
            </a:extLst>
          </p:cNvPr>
          <p:cNvSpPr txBox="1">
            <a:spLocks noGrp="1"/>
          </p:cNvSpPr>
          <p:nvPr>
            <p:ph type="title"/>
          </p:nvPr>
        </p:nvSpPr>
        <p:spPr/>
        <p:txBody>
          <a:bodyPr/>
          <a:lstStyle>
            <a:lvl1pPr>
              <a:defRPr/>
            </a:lvl1pPr>
          </a:lstStyle>
          <a:p>
            <a:pPr lvl="0"/>
            <a:r>
              <a:rPr lang="en-US"/>
              <a:t>Click to edit Master title style</a:t>
            </a:r>
            <a:endParaRPr lang="en-IE"/>
          </a:p>
        </p:txBody>
      </p:sp>
      <p:sp>
        <p:nvSpPr>
          <p:cNvPr id="3" name="Content Placeholder 2">
            <a:extLst>
              <a:ext uri="{FF2B5EF4-FFF2-40B4-BE49-F238E27FC236}">
                <a16:creationId xmlns:a16="http://schemas.microsoft.com/office/drawing/2014/main" id="{8D7B4EAB-5076-B7EB-F733-D8D5199D42C9}"/>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BE458892-BBAB-0CD0-6C3C-76D728DB53DC}"/>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D0012385-2CA0-F55F-6846-AF7E95FF9557}"/>
              </a:ext>
            </a:extLst>
          </p:cNvPr>
          <p:cNvSpPr txBox="1">
            <a:spLocks noGrp="1"/>
          </p:cNvSpPr>
          <p:nvPr>
            <p:ph type="dt" sz="half" idx="7"/>
          </p:nvPr>
        </p:nvSpPr>
        <p:spPr/>
        <p:txBody>
          <a:bodyPr/>
          <a:lstStyle>
            <a:lvl1pPr>
              <a:defRPr/>
            </a:lvl1pPr>
          </a:lstStyle>
          <a:p>
            <a:pPr lvl="0"/>
            <a:fld id="{BC2B2573-1B36-465F-AEC8-4ACEB5252DB3}" type="datetime1">
              <a:rPr lang="en-IE"/>
              <a:pPr lvl="0"/>
              <a:t>15/10/2025</a:t>
            </a:fld>
            <a:endParaRPr lang="en-IE"/>
          </a:p>
        </p:txBody>
      </p:sp>
      <p:sp>
        <p:nvSpPr>
          <p:cNvPr id="6" name="Footer Placeholder 5">
            <a:extLst>
              <a:ext uri="{FF2B5EF4-FFF2-40B4-BE49-F238E27FC236}">
                <a16:creationId xmlns:a16="http://schemas.microsoft.com/office/drawing/2014/main" id="{2BA7A986-6A72-8513-3CCE-13FDD26E7867}"/>
              </a:ext>
            </a:extLst>
          </p:cNvPr>
          <p:cNvSpPr txBox="1">
            <a:spLocks noGrp="1"/>
          </p:cNvSpPr>
          <p:nvPr>
            <p:ph type="ftr" sz="quarter" idx="9"/>
          </p:nvPr>
        </p:nvSpPr>
        <p:spPr/>
        <p:txBody>
          <a:bodyPr/>
          <a:lstStyle>
            <a:lvl1pPr>
              <a:defRPr/>
            </a:lvl1pPr>
          </a:lstStyle>
          <a:p>
            <a:pPr lvl="0"/>
            <a:endParaRPr lang="en-IE"/>
          </a:p>
        </p:txBody>
      </p:sp>
      <p:sp>
        <p:nvSpPr>
          <p:cNvPr id="7" name="Slide Number Placeholder 6">
            <a:extLst>
              <a:ext uri="{FF2B5EF4-FFF2-40B4-BE49-F238E27FC236}">
                <a16:creationId xmlns:a16="http://schemas.microsoft.com/office/drawing/2014/main" id="{B70FDC1F-279B-2291-1B8E-DE582BC22AC5}"/>
              </a:ext>
            </a:extLst>
          </p:cNvPr>
          <p:cNvSpPr txBox="1">
            <a:spLocks noGrp="1"/>
          </p:cNvSpPr>
          <p:nvPr>
            <p:ph type="sldNum" sz="quarter" idx="8"/>
          </p:nvPr>
        </p:nvSpPr>
        <p:spPr/>
        <p:txBody>
          <a:bodyPr/>
          <a:lstStyle>
            <a:lvl1pPr>
              <a:defRPr/>
            </a:lvl1pPr>
          </a:lstStyle>
          <a:p>
            <a:pPr lvl="0"/>
            <a:fld id="{CB518D29-E6C8-4B70-8DE4-3269518A3B8E}" type="slidenum">
              <a:t>‹#›</a:t>
            </a:fld>
            <a:endParaRPr lang="en-IE"/>
          </a:p>
        </p:txBody>
      </p:sp>
    </p:spTree>
    <p:extLst>
      <p:ext uri="{BB962C8B-B14F-4D97-AF65-F5344CB8AC3E}">
        <p14:creationId xmlns:p14="http://schemas.microsoft.com/office/powerpoint/2010/main" val="1805654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64339-A9CE-5F5F-9143-DEF9654C13BC}"/>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IE"/>
          </a:p>
        </p:txBody>
      </p:sp>
      <p:sp>
        <p:nvSpPr>
          <p:cNvPr id="3" name="Text Placeholder 2">
            <a:extLst>
              <a:ext uri="{FF2B5EF4-FFF2-40B4-BE49-F238E27FC236}">
                <a16:creationId xmlns:a16="http://schemas.microsoft.com/office/drawing/2014/main" id="{818860BB-B37C-E203-580E-DA66BB13BAB5}"/>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05078E89-9920-55EC-A919-DBE67B886758}"/>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A1A8C141-1119-6B43-7113-C7CC4A6BA5E6}"/>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ED3BFBA7-8599-2821-5BBB-93182BA98B5D}"/>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A23276AC-1A04-A5F1-A161-53EFA6DBE154}"/>
              </a:ext>
            </a:extLst>
          </p:cNvPr>
          <p:cNvSpPr txBox="1">
            <a:spLocks noGrp="1"/>
          </p:cNvSpPr>
          <p:nvPr>
            <p:ph type="dt" sz="half" idx="7"/>
          </p:nvPr>
        </p:nvSpPr>
        <p:spPr/>
        <p:txBody>
          <a:bodyPr/>
          <a:lstStyle>
            <a:lvl1pPr>
              <a:defRPr/>
            </a:lvl1pPr>
          </a:lstStyle>
          <a:p>
            <a:pPr lvl="0"/>
            <a:fld id="{37FEA0F4-A288-498A-BDB7-810666879C10}" type="datetime1">
              <a:rPr lang="en-IE"/>
              <a:pPr lvl="0"/>
              <a:t>15/10/2025</a:t>
            </a:fld>
            <a:endParaRPr lang="en-IE"/>
          </a:p>
        </p:txBody>
      </p:sp>
      <p:sp>
        <p:nvSpPr>
          <p:cNvPr id="8" name="Footer Placeholder 7">
            <a:extLst>
              <a:ext uri="{FF2B5EF4-FFF2-40B4-BE49-F238E27FC236}">
                <a16:creationId xmlns:a16="http://schemas.microsoft.com/office/drawing/2014/main" id="{2F28F5AB-C048-E325-5E1C-97F077124174}"/>
              </a:ext>
            </a:extLst>
          </p:cNvPr>
          <p:cNvSpPr txBox="1">
            <a:spLocks noGrp="1"/>
          </p:cNvSpPr>
          <p:nvPr>
            <p:ph type="ftr" sz="quarter" idx="9"/>
          </p:nvPr>
        </p:nvSpPr>
        <p:spPr/>
        <p:txBody>
          <a:bodyPr/>
          <a:lstStyle>
            <a:lvl1pPr>
              <a:defRPr/>
            </a:lvl1pPr>
          </a:lstStyle>
          <a:p>
            <a:pPr lvl="0"/>
            <a:endParaRPr lang="en-IE"/>
          </a:p>
        </p:txBody>
      </p:sp>
      <p:sp>
        <p:nvSpPr>
          <p:cNvPr id="9" name="Slide Number Placeholder 8">
            <a:extLst>
              <a:ext uri="{FF2B5EF4-FFF2-40B4-BE49-F238E27FC236}">
                <a16:creationId xmlns:a16="http://schemas.microsoft.com/office/drawing/2014/main" id="{11EEB39F-FCB1-989E-96B5-0B767410061E}"/>
              </a:ext>
            </a:extLst>
          </p:cNvPr>
          <p:cNvSpPr txBox="1">
            <a:spLocks noGrp="1"/>
          </p:cNvSpPr>
          <p:nvPr>
            <p:ph type="sldNum" sz="quarter" idx="8"/>
          </p:nvPr>
        </p:nvSpPr>
        <p:spPr/>
        <p:txBody>
          <a:bodyPr/>
          <a:lstStyle>
            <a:lvl1pPr>
              <a:defRPr/>
            </a:lvl1pPr>
          </a:lstStyle>
          <a:p>
            <a:pPr lvl="0"/>
            <a:fld id="{E8C476C4-C283-4A4D-B262-303F98BBC490}" type="slidenum">
              <a:t>‹#›</a:t>
            </a:fld>
            <a:endParaRPr lang="en-IE"/>
          </a:p>
        </p:txBody>
      </p:sp>
    </p:spTree>
    <p:extLst>
      <p:ext uri="{BB962C8B-B14F-4D97-AF65-F5344CB8AC3E}">
        <p14:creationId xmlns:p14="http://schemas.microsoft.com/office/powerpoint/2010/main" val="847315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F2C2-9484-E7A0-1BC4-B574574E4441}"/>
              </a:ext>
            </a:extLst>
          </p:cNvPr>
          <p:cNvSpPr txBox="1">
            <a:spLocks noGrp="1"/>
          </p:cNvSpPr>
          <p:nvPr>
            <p:ph type="title"/>
          </p:nvPr>
        </p:nvSpPr>
        <p:spPr/>
        <p:txBody>
          <a:bodyPr/>
          <a:lstStyle>
            <a:lvl1pPr>
              <a:defRPr/>
            </a:lvl1pPr>
          </a:lstStyle>
          <a:p>
            <a:pPr lvl="0"/>
            <a:r>
              <a:rPr lang="en-US"/>
              <a:t>Click to edit Master title style</a:t>
            </a:r>
            <a:endParaRPr lang="en-IE"/>
          </a:p>
        </p:txBody>
      </p:sp>
      <p:sp>
        <p:nvSpPr>
          <p:cNvPr id="3" name="Date Placeholder 2">
            <a:extLst>
              <a:ext uri="{FF2B5EF4-FFF2-40B4-BE49-F238E27FC236}">
                <a16:creationId xmlns:a16="http://schemas.microsoft.com/office/drawing/2014/main" id="{1C89881E-9C37-36D0-1960-5C0FB66BCEA4}"/>
              </a:ext>
            </a:extLst>
          </p:cNvPr>
          <p:cNvSpPr txBox="1">
            <a:spLocks noGrp="1"/>
          </p:cNvSpPr>
          <p:nvPr>
            <p:ph type="dt" sz="half" idx="7"/>
          </p:nvPr>
        </p:nvSpPr>
        <p:spPr/>
        <p:txBody>
          <a:bodyPr/>
          <a:lstStyle>
            <a:lvl1pPr>
              <a:defRPr/>
            </a:lvl1pPr>
          </a:lstStyle>
          <a:p>
            <a:pPr lvl="0"/>
            <a:fld id="{FCF6A4A7-AC00-4172-AB02-698CCEED2DA2}" type="datetime1">
              <a:rPr lang="en-IE"/>
              <a:pPr lvl="0"/>
              <a:t>15/10/2025</a:t>
            </a:fld>
            <a:endParaRPr lang="en-IE"/>
          </a:p>
        </p:txBody>
      </p:sp>
      <p:sp>
        <p:nvSpPr>
          <p:cNvPr id="4" name="Footer Placeholder 3">
            <a:extLst>
              <a:ext uri="{FF2B5EF4-FFF2-40B4-BE49-F238E27FC236}">
                <a16:creationId xmlns:a16="http://schemas.microsoft.com/office/drawing/2014/main" id="{7BC43A6E-81EB-B262-5DAA-25903A02FF42}"/>
              </a:ext>
            </a:extLst>
          </p:cNvPr>
          <p:cNvSpPr txBox="1">
            <a:spLocks noGrp="1"/>
          </p:cNvSpPr>
          <p:nvPr>
            <p:ph type="ftr" sz="quarter" idx="9"/>
          </p:nvPr>
        </p:nvSpPr>
        <p:spPr/>
        <p:txBody>
          <a:bodyPr/>
          <a:lstStyle>
            <a:lvl1pPr>
              <a:defRPr/>
            </a:lvl1pPr>
          </a:lstStyle>
          <a:p>
            <a:pPr lvl="0"/>
            <a:endParaRPr lang="en-IE"/>
          </a:p>
        </p:txBody>
      </p:sp>
      <p:sp>
        <p:nvSpPr>
          <p:cNvPr id="5" name="Slide Number Placeholder 4">
            <a:extLst>
              <a:ext uri="{FF2B5EF4-FFF2-40B4-BE49-F238E27FC236}">
                <a16:creationId xmlns:a16="http://schemas.microsoft.com/office/drawing/2014/main" id="{E0427687-B969-C1D6-B655-0BAA70FE641F}"/>
              </a:ext>
            </a:extLst>
          </p:cNvPr>
          <p:cNvSpPr txBox="1">
            <a:spLocks noGrp="1"/>
          </p:cNvSpPr>
          <p:nvPr>
            <p:ph type="sldNum" sz="quarter" idx="8"/>
          </p:nvPr>
        </p:nvSpPr>
        <p:spPr/>
        <p:txBody>
          <a:bodyPr/>
          <a:lstStyle>
            <a:lvl1pPr>
              <a:defRPr/>
            </a:lvl1pPr>
          </a:lstStyle>
          <a:p>
            <a:pPr lvl="0"/>
            <a:fld id="{05D2F19E-E939-4304-B276-C6261975D1D1}" type="slidenum">
              <a:t>‹#›</a:t>
            </a:fld>
            <a:endParaRPr lang="en-IE"/>
          </a:p>
        </p:txBody>
      </p:sp>
    </p:spTree>
    <p:extLst>
      <p:ext uri="{BB962C8B-B14F-4D97-AF65-F5344CB8AC3E}">
        <p14:creationId xmlns:p14="http://schemas.microsoft.com/office/powerpoint/2010/main" val="3755199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D6212D-4EEF-ABB0-7ED6-999FF5C8012A}"/>
              </a:ext>
            </a:extLst>
          </p:cNvPr>
          <p:cNvSpPr txBox="1">
            <a:spLocks noGrp="1"/>
          </p:cNvSpPr>
          <p:nvPr>
            <p:ph type="dt" sz="half" idx="7"/>
          </p:nvPr>
        </p:nvSpPr>
        <p:spPr/>
        <p:txBody>
          <a:bodyPr/>
          <a:lstStyle>
            <a:lvl1pPr>
              <a:defRPr/>
            </a:lvl1pPr>
          </a:lstStyle>
          <a:p>
            <a:pPr lvl="0"/>
            <a:fld id="{0BB5600C-5E46-4C36-94FB-FF2802CC2099}" type="datetime1">
              <a:rPr lang="en-IE"/>
              <a:pPr lvl="0"/>
              <a:t>15/10/2025</a:t>
            </a:fld>
            <a:endParaRPr lang="en-IE"/>
          </a:p>
        </p:txBody>
      </p:sp>
      <p:sp>
        <p:nvSpPr>
          <p:cNvPr id="3" name="Footer Placeholder 2">
            <a:extLst>
              <a:ext uri="{FF2B5EF4-FFF2-40B4-BE49-F238E27FC236}">
                <a16:creationId xmlns:a16="http://schemas.microsoft.com/office/drawing/2014/main" id="{4D4303B9-78FF-E4B3-9F52-406308DDE405}"/>
              </a:ext>
            </a:extLst>
          </p:cNvPr>
          <p:cNvSpPr txBox="1">
            <a:spLocks noGrp="1"/>
          </p:cNvSpPr>
          <p:nvPr>
            <p:ph type="ftr" sz="quarter" idx="9"/>
          </p:nvPr>
        </p:nvSpPr>
        <p:spPr/>
        <p:txBody>
          <a:bodyPr/>
          <a:lstStyle>
            <a:lvl1pPr>
              <a:defRPr/>
            </a:lvl1pPr>
          </a:lstStyle>
          <a:p>
            <a:pPr lvl="0"/>
            <a:endParaRPr lang="en-IE"/>
          </a:p>
        </p:txBody>
      </p:sp>
      <p:sp>
        <p:nvSpPr>
          <p:cNvPr id="4" name="Slide Number Placeholder 3">
            <a:extLst>
              <a:ext uri="{FF2B5EF4-FFF2-40B4-BE49-F238E27FC236}">
                <a16:creationId xmlns:a16="http://schemas.microsoft.com/office/drawing/2014/main" id="{B1E0AF57-E505-8688-9E40-A7998FE5E8B3}"/>
              </a:ext>
            </a:extLst>
          </p:cNvPr>
          <p:cNvSpPr txBox="1">
            <a:spLocks noGrp="1"/>
          </p:cNvSpPr>
          <p:nvPr>
            <p:ph type="sldNum" sz="quarter" idx="8"/>
          </p:nvPr>
        </p:nvSpPr>
        <p:spPr/>
        <p:txBody>
          <a:bodyPr/>
          <a:lstStyle>
            <a:lvl1pPr>
              <a:defRPr/>
            </a:lvl1pPr>
          </a:lstStyle>
          <a:p>
            <a:pPr lvl="0"/>
            <a:fld id="{99C03275-D8C0-4A6F-94F9-5828122B7F89}" type="slidenum">
              <a:t>‹#›</a:t>
            </a:fld>
            <a:endParaRPr lang="en-IE"/>
          </a:p>
        </p:txBody>
      </p:sp>
    </p:spTree>
    <p:extLst>
      <p:ext uri="{BB962C8B-B14F-4D97-AF65-F5344CB8AC3E}">
        <p14:creationId xmlns:p14="http://schemas.microsoft.com/office/powerpoint/2010/main" val="3984007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04171-B0D6-9B59-1B90-4E5A04D256D8}"/>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IE"/>
          </a:p>
        </p:txBody>
      </p:sp>
      <p:sp>
        <p:nvSpPr>
          <p:cNvPr id="3" name="Content Placeholder 2">
            <a:extLst>
              <a:ext uri="{FF2B5EF4-FFF2-40B4-BE49-F238E27FC236}">
                <a16:creationId xmlns:a16="http://schemas.microsoft.com/office/drawing/2014/main" id="{5388CA72-0998-7356-C1FF-10738844C386}"/>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817211E1-52E3-1CCA-30BA-640EF5496E4B}"/>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623FCCEC-ED5B-42BF-7EE8-BDD119477CD2}"/>
              </a:ext>
            </a:extLst>
          </p:cNvPr>
          <p:cNvSpPr txBox="1">
            <a:spLocks noGrp="1"/>
          </p:cNvSpPr>
          <p:nvPr>
            <p:ph type="dt" sz="half" idx="7"/>
          </p:nvPr>
        </p:nvSpPr>
        <p:spPr/>
        <p:txBody>
          <a:bodyPr/>
          <a:lstStyle>
            <a:lvl1pPr>
              <a:defRPr/>
            </a:lvl1pPr>
          </a:lstStyle>
          <a:p>
            <a:pPr lvl="0"/>
            <a:fld id="{9C209DCA-64F5-42A7-A129-54490722243B}" type="datetime1">
              <a:rPr lang="en-IE"/>
              <a:pPr lvl="0"/>
              <a:t>15/10/2025</a:t>
            </a:fld>
            <a:endParaRPr lang="en-IE"/>
          </a:p>
        </p:txBody>
      </p:sp>
      <p:sp>
        <p:nvSpPr>
          <p:cNvPr id="6" name="Footer Placeholder 5">
            <a:extLst>
              <a:ext uri="{FF2B5EF4-FFF2-40B4-BE49-F238E27FC236}">
                <a16:creationId xmlns:a16="http://schemas.microsoft.com/office/drawing/2014/main" id="{EA15EE48-268B-AC5A-324D-626D2D17832E}"/>
              </a:ext>
            </a:extLst>
          </p:cNvPr>
          <p:cNvSpPr txBox="1">
            <a:spLocks noGrp="1"/>
          </p:cNvSpPr>
          <p:nvPr>
            <p:ph type="ftr" sz="quarter" idx="9"/>
          </p:nvPr>
        </p:nvSpPr>
        <p:spPr/>
        <p:txBody>
          <a:bodyPr/>
          <a:lstStyle>
            <a:lvl1pPr>
              <a:defRPr/>
            </a:lvl1pPr>
          </a:lstStyle>
          <a:p>
            <a:pPr lvl="0"/>
            <a:endParaRPr lang="en-IE"/>
          </a:p>
        </p:txBody>
      </p:sp>
      <p:sp>
        <p:nvSpPr>
          <p:cNvPr id="7" name="Slide Number Placeholder 6">
            <a:extLst>
              <a:ext uri="{FF2B5EF4-FFF2-40B4-BE49-F238E27FC236}">
                <a16:creationId xmlns:a16="http://schemas.microsoft.com/office/drawing/2014/main" id="{6C7757AC-5697-48AB-3BC2-4C037F85E18F}"/>
              </a:ext>
            </a:extLst>
          </p:cNvPr>
          <p:cNvSpPr txBox="1">
            <a:spLocks noGrp="1"/>
          </p:cNvSpPr>
          <p:nvPr>
            <p:ph type="sldNum" sz="quarter" idx="8"/>
          </p:nvPr>
        </p:nvSpPr>
        <p:spPr/>
        <p:txBody>
          <a:bodyPr/>
          <a:lstStyle>
            <a:lvl1pPr>
              <a:defRPr/>
            </a:lvl1pPr>
          </a:lstStyle>
          <a:p>
            <a:pPr lvl="0"/>
            <a:fld id="{A260718C-0179-4290-98BC-D71828C773DF}" type="slidenum">
              <a:t>‹#›</a:t>
            </a:fld>
            <a:endParaRPr lang="en-IE"/>
          </a:p>
        </p:txBody>
      </p:sp>
    </p:spTree>
    <p:extLst>
      <p:ext uri="{BB962C8B-B14F-4D97-AF65-F5344CB8AC3E}">
        <p14:creationId xmlns:p14="http://schemas.microsoft.com/office/powerpoint/2010/main" val="350560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D5AB4-C99C-88B4-8977-510A71B87EF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7BF6029-1A38-1B82-43F3-71A42B8717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600DDED-F817-DB12-DBEB-AEADFC6E83AE}"/>
              </a:ext>
            </a:extLst>
          </p:cNvPr>
          <p:cNvSpPr>
            <a:spLocks noGrp="1"/>
          </p:cNvSpPr>
          <p:nvPr>
            <p:ph type="dt" sz="half" idx="10"/>
          </p:nvPr>
        </p:nvSpPr>
        <p:spPr/>
        <p:txBody>
          <a:bodyPr/>
          <a:lstStyle/>
          <a:p>
            <a:fld id="{1E6AFD4E-0C5B-480E-A05A-DB2B875DDA43}" type="datetimeFigureOut">
              <a:rPr lang="en-IE" smtClean="0"/>
              <a:t>15/10/2025</a:t>
            </a:fld>
            <a:endParaRPr lang="en-IE"/>
          </a:p>
        </p:txBody>
      </p:sp>
      <p:sp>
        <p:nvSpPr>
          <p:cNvPr id="5" name="Footer Placeholder 4">
            <a:extLst>
              <a:ext uri="{FF2B5EF4-FFF2-40B4-BE49-F238E27FC236}">
                <a16:creationId xmlns:a16="http://schemas.microsoft.com/office/drawing/2014/main" id="{67E79B75-48F4-5A80-2DB1-186FE8B9F02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783B4EE-B8E2-B428-159B-85CE4C0292FB}"/>
              </a:ext>
            </a:extLst>
          </p:cNvPr>
          <p:cNvSpPr>
            <a:spLocks noGrp="1"/>
          </p:cNvSpPr>
          <p:nvPr>
            <p:ph type="sldNum" sz="quarter" idx="12"/>
          </p:nvPr>
        </p:nvSpPr>
        <p:spPr/>
        <p:txBody>
          <a:bodyPr/>
          <a:lstStyle/>
          <a:p>
            <a:fld id="{F12C102B-02F5-4979-B068-58C8A29C0B22}" type="slidenum">
              <a:rPr lang="en-IE" smtClean="0"/>
              <a:t>‹#›</a:t>
            </a:fld>
            <a:endParaRPr lang="en-IE"/>
          </a:p>
        </p:txBody>
      </p:sp>
    </p:spTree>
    <p:extLst>
      <p:ext uri="{BB962C8B-B14F-4D97-AF65-F5344CB8AC3E}">
        <p14:creationId xmlns:p14="http://schemas.microsoft.com/office/powerpoint/2010/main" val="683261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6FF9-611B-3AE4-0FAF-2746DE403C97}"/>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IE"/>
          </a:p>
        </p:txBody>
      </p:sp>
      <p:sp>
        <p:nvSpPr>
          <p:cNvPr id="3" name="Picture Placeholder 2">
            <a:extLst>
              <a:ext uri="{FF2B5EF4-FFF2-40B4-BE49-F238E27FC236}">
                <a16:creationId xmlns:a16="http://schemas.microsoft.com/office/drawing/2014/main" id="{AC2534C8-582B-C2A5-AE74-1B6DEA3F3996}"/>
              </a:ext>
            </a:extLst>
          </p:cNvPr>
          <p:cNvSpPr txBox="1">
            <a:spLocks noGrp="1"/>
          </p:cNvSpPr>
          <p:nvPr>
            <p:ph type="pic" idx="1"/>
          </p:nvPr>
        </p:nvSpPr>
        <p:spPr>
          <a:xfrm>
            <a:off x="5183184" y="987423"/>
            <a:ext cx="6172200" cy="4873623"/>
          </a:xfrm>
        </p:spPr>
        <p:txBody>
          <a:bodyPr/>
          <a:lstStyle>
            <a:lvl1pPr marL="0" indent="0">
              <a:buNone/>
              <a:defRPr lang="en-IE" sz="3200"/>
            </a:lvl1pPr>
          </a:lstStyle>
          <a:p>
            <a:pPr lvl="0"/>
            <a:endParaRPr lang="en-IE"/>
          </a:p>
        </p:txBody>
      </p:sp>
      <p:sp>
        <p:nvSpPr>
          <p:cNvPr id="4" name="Text Placeholder 3">
            <a:extLst>
              <a:ext uri="{FF2B5EF4-FFF2-40B4-BE49-F238E27FC236}">
                <a16:creationId xmlns:a16="http://schemas.microsoft.com/office/drawing/2014/main" id="{76060C60-BB9B-F09C-AFA3-05F9E574F5E0}"/>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4ECEE777-BAF3-71EC-4C22-2461608D074F}"/>
              </a:ext>
            </a:extLst>
          </p:cNvPr>
          <p:cNvSpPr txBox="1">
            <a:spLocks noGrp="1"/>
          </p:cNvSpPr>
          <p:nvPr>
            <p:ph type="dt" sz="half" idx="7"/>
          </p:nvPr>
        </p:nvSpPr>
        <p:spPr/>
        <p:txBody>
          <a:bodyPr/>
          <a:lstStyle>
            <a:lvl1pPr>
              <a:defRPr/>
            </a:lvl1pPr>
          </a:lstStyle>
          <a:p>
            <a:pPr lvl="0"/>
            <a:fld id="{2688A2FE-D0B5-4EB4-8D71-61F1E4721C09}" type="datetime1">
              <a:rPr lang="en-IE"/>
              <a:pPr lvl="0"/>
              <a:t>15/10/2025</a:t>
            </a:fld>
            <a:endParaRPr lang="en-IE"/>
          </a:p>
        </p:txBody>
      </p:sp>
      <p:sp>
        <p:nvSpPr>
          <p:cNvPr id="6" name="Footer Placeholder 5">
            <a:extLst>
              <a:ext uri="{FF2B5EF4-FFF2-40B4-BE49-F238E27FC236}">
                <a16:creationId xmlns:a16="http://schemas.microsoft.com/office/drawing/2014/main" id="{541C4A12-CA98-B20A-1F60-77A2B37D4F21}"/>
              </a:ext>
            </a:extLst>
          </p:cNvPr>
          <p:cNvSpPr txBox="1">
            <a:spLocks noGrp="1"/>
          </p:cNvSpPr>
          <p:nvPr>
            <p:ph type="ftr" sz="quarter" idx="9"/>
          </p:nvPr>
        </p:nvSpPr>
        <p:spPr/>
        <p:txBody>
          <a:bodyPr/>
          <a:lstStyle>
            <a:lvl1pPr>
              <a:defRPr/>
            </a:lvl1pPr>
          </a:lstStyle>
          <a:p>
            <a:pPr lvl="0"/>
            <a:endParaRPr lang="en-IE"/>
          </a:p>
        </p:txBody>
      </p:sp>
      <p:sp>
        <p:nvSpPr>
          <p:cNvPr id="7" name="Slide Number Placeholder 6">
            <a:extLst>
              <a:ext uri="{FF2B5EF4-FFF2-40B4-BE49-F238E27FC236}">
                <a16:creationId xmlns:a16="http://schemas.microsoft.com/office/drawing/2014/main" id="{25C84262-7399-63A8-EDEA-67B3CDBC066C}"/>
              </a:ext>
            </a:extLst>
          </p:cNvPr>
          <p:cNvSpPr txBox="1">
            <a:spLocks noGrp="1"/>
          </p:cNvSpPr>
          <p:nvPr>
            <p:ph type="sldNum" sz="quarter" idx="8"/>
          </p:nvPr>
        </p:nvSpPr>
        <p:spPr/>
        <p:txBody>
          <a:bodyPr/>
          <a:lstStyle>
            <a:lvl1pPr>
              <a:defRPr/>
            </a:lvl1pPr>
          </a:lstStyle>
          <a:p>
            <a:pPr lvl="0"/>
            <a:fld id="{AC68BF30-2BCF-45FD-B8E4-43104AA7C2C3}" type="slidenum">
              <a:t>‹#›</a:t>
            </a:fld>
            <a:endParaRPr lang="en-IE"/>
          </a:p>
        </p:txBody>
      </p:sp>
    </p:spTree>
    <p:extLst>
      <p:ext uri="{BB962C8B-B14F-4D97-AF65-F5344CB8AC3E}">
        <p14:creationId xmlns:p14="http://schemas.microsoft.com/office/powerpoint/2010/main" val="2235128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D63D-2C0F-54FA-C7C8-83526863CF51}"/>
              </a:ext>
            </a:extLst>
          </p:cNvPr>
          <p:cNvSpPr txBox="1">
            <a:spLocks noGrp="1"/>
          </p:cNvSpPr>
          <p:nvPr>
            <p:ph type="title"/>
          </p:nvPr>
        </p:nvSpPr>
        <p:spPr/>
        <p:txBody>
          <a:bodyPr/>
          <a:lstStyle>
            <a:lvl1pPr>
              <a:defRPr/>
            </a:lvl1pPr>
          </a:lstStyle>
          <a:p>
            <a:pPr lvl="0"/>
            <a:r>
              <a:rPr lang="en-US"/>
              <a:t>Click to edit Master title style</a:t>
            </a:r>
            <a:endParaRPr lang="en-IE"/>
          </a:p>
        </p:txBody>
      </p:sp>
      <p:sp>
        <p:nvSpPr>
          <p:cNvPr id="3" name="Vertical Text Placeholder 2">
            <a:extLst>
              <a:ext uri="{FF2B5EF4-FFF2-40B4-BE49-F238E27FC236}">
                <a16:creationId xmlns:a16="http://schemas.microsoft.com/office/drawing/2014/main" id="{3593E2C4-9373-1AF2-7EAC-804E7273F0D1}"/>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D4C7AB9-2E98-A9A5-6C64-26FDD8ED93F9}"/>
              </a:ext>
            </a:extLst>
          </p:cNvPr>
          <p:cNvSpPr txBox="1">
            <a:spLocks noGrp="1"/>
          </p:cNvSpPr>
          <p:nvPr>
            <p:ph type="dt" sz="half" idx="7"/>
          </p:nvPr>
        </p:nvSpPr>
        <p:spPr/>
        <p:txBody>
          <a:bodyPr/>
          <a:lstStyle>
            <a:lvl1pPr>
              <a:defRPr/>
            </a:lvl1pPr>
          </a:lstStyle>
          <a:p>
            <a:pPr lvl="0"/>
            <a:fld id="{80F4DA40-E04F-4E11-AB49-C82638ECFDF7}" type="datetime1">
              <a:rPr lang="en-IE"/>
              <a:pPr lvl="0"/>
              <a:t>15/10/2025</a:t>
            </a:fld>
            <a:endParaRPr lang="en-IE"/>
          </a:p>
        </p:txBody>
      </p:sp>
      <p:sp>
        <p:nvSpPr>
          <p:cNvPr id="5" name="Footer Placeholder 4">
            <a:extLst>
              <a:ext uri="{FF2B5EF4-FFF2-40B4-BE49-F238E27FC236}">
                <a16:creationId xmlns:a16="http://schemas.microsoft.com/office/drawing/2014/main" id="{378164C3-4600-3DB7-8C8E-7EB2595F4DAD}"/>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0171874C-EBA3-1B0D-7A3A-1B9867FB4966}"/>
              </a:ext>
            </a:extLst>
          </p:cNvPr>
          <p:cNvSpPr txBox="1">
            <a:spLocks noGrp="1"/>
          </p:cNvSpPr>
          <p:nvPr>
            <p:ph type="sldNum" sz="quarter" idx="8"/>
          </p:nvPr>
        </p:nvSpPr>
        <p:spPr/>
        <p:txBody>
          <a:bodyPr/>
          <a:lstStyle>
            <a:lvl1pPr>
              <a:defRPr/>
            </a:lvl1pPr>
          </a:lstStyle>
          <a:p>
            <a:pPr lvl="0"/>
            <a:fld id="{9D6A2991-E5EE-4A90-8E30-BB5FDA3AF841}" type="slidenum">
              <a:t>‹#›</a:t>
            </a:fld>
            <a:endParaRPr lang="en-IE"/>
          </a:p>
        </p:txBody>
      </p:sp>
    </p:spTree>
    <p:extLst>
      <p:ext uri="{BB962C8B-B14F-4D97-AF65-F5344CB8AC3E}">
        <p14:creationId xmlns:p14="http://schemas.microsoft.com/office/powerpoint/2010/main" val="1472813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8706ED-9BC0-70EC-59DB-821DBF36BF22}"/>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IE"/>
          </a:p>
        </p:txBody>
      </p:sp>
      <p:sp>
        <p:nvSpPr>
          <p:cNvPr id="3" name="Vertical Text Placeholder 2">
            <a:extLst>
              <a:ext uri="{FF2B5EF4-FFF2-40B4-BE49-F238E27FC236}">
                <a16:creationId xmlns:a16="http://schemas.microsoft.com/office/drawing/2014/main" id="{F22C069C-8286-9635-7BCB-04C9FDF59B77}"/>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D0B649F-50A6-F354-0DDC-00E47780D238}"/>
              </a:ext>
            </a:extLst>
          </p:cNvPr>
          <p:cNvSpPr txBox="1">
            <a:spLocks noGrp="1"/>
          </p:cNvSpPr>
          <p:nvPr>
            <p:ph type="dt" sz="half" idx="7"/>
          </p:nvPr>
        </p:nvSpPr>
        <p:spPr/>
        <p:txBody>
          <a:bodyPr/>
          <a:lstStyle>
            <a:lvl1pPr>
              <a:defRPr/>
            </a:lvl1pPr>
          </a:lstStyle>
          <a:p>
            <a:pPr lvl="0"/>
            <a:fld id="{CDD3A7C5-B920-4797-9016-7BB8BEFAC52B}" type="datetime1">
              <a:rPr lang="en-IE"/>
              <a:pPr lvl="0"/>
              <a:t>15/10/2025</a:t>
            </a:fld>
            <a:endParaRPr lang="en-IE"/>
          </a:p>
        </p:txBody>
      </p:sp>
      <p:sp>
        <p:nvSpPr>
          <p:cNvPr id="5" name="Footer Placeholder 4">
            <a:extLst>
              <a:ext uri="{FF2B5EF4-FFF2-40B4-BE49-F238E27FC236}">
                <a16:creationId xmlns:a16="http://schemas.microsoft.com/office/drawing/2014/main" id="{B4C17EBA-F952-3C09-798B-DBDA2780A61D}"/>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BFF367F8-73EF-5AA7-CEDF-8B061BFF0557}"/>
              </a:ext>
            </a:extLst>
          </p:cNvPr>
          <p:cNvSpPr txBox="1">
            <a:spLocks noGrp="1"/>
          </p:cNvSpPr>
          <p:nvPr>
            <p:ph type="sldNum" sz="quarter" idx="8"/>
          </p:nvPr>
        </p:nvSpPr>
        <p:spPr/>
        <p:txBody>
          <a:bodyPr/>
          <a:lstStyle>
            <a:lvl1pPr>
              <a:defRPr/>
            </a:lvl1pPr>
          </a:lstStyle>
          <a:p>
            <a:pPr lvl="0"/>
            <a:fld id="{77568E20-BFEA-4357-A0A4-A5FB1C3DB08E}" type="slidenum">
              <a:t>‹#›</a:t>
            </a:fld>
            <a:endParaRPr lang="en-IE"/>
          </a:p>
        </p:txBody>
      </p:sp>
    </p:spTree>
    <p:extLst>
      <p:ext uri="{BB962C8B-B14F-4D97-AF65-F5344CB8AC3E}">
        <p14:creationId xmlns:p14="http://schemas.microsoft.com/office/powerpoint/2010/main" val="3864170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EV">
    <p:spTree>
      <p:nvGrpSpPr>
        <p:cNvPr id="1" name=""/>
        <p:cNvGrpSpPr/>
        <p:nvPr/>
      </p:nvGrpSpPr>
      <p:grpSpPr>
        <a:xfrm>
          <a:off x="0" y="0"/>
          <a:ext cx="0" cy="0"/>
          <a:chOff x="0" y="0"/>
          <a:chExt cx="0" cy="0"/>
        </a:xfrm>
      </p:grpSpPr>
      <p:pic>
        <p:nvPicPr>
          <p:cNvPr id="2" name="Picture 11" descr="A picture containing logo&#10;&#10;Description automatically generated">
            <a:extLst>
              <a:ext uri="{FF2B5EF4-FFF2-40B4-BE49-F238E27FC236}">
                <a16:creationId xmlns:a16="http://schemas.microsoft.com/office/drawing/2014/main" id="{55840DBE-F253-84C9-7506-930BDE7D20F9}"/>
              </a:ext>
            </a:extLst>
          </p:cNvPr>
          <p:cNvPicPr>
            <a:picLocks noChangeAspect="1"/>
          </p:cNvPicPr>
          <p:nvPr/>
        </p:nvPicPr>
        <p:blipFill>
          <a:blip r:embed="rId2"/>
          <a:srcRect/>
          <a:stretch>
            <a:fillRect/>
          </a:stretch>
        </p:blipFill>
        <p:spPr>
          <a:xfrm>
            <a:off x="9593263" y="5848346"/>
            <a:ext cx="2270126" cy="831847"/>
          </a:xfrm>
          <a:prstGeom prst="rect">
            <a:avLst/>
          </a:prstGeom>
          <a:noFill/>
          <a:ln cap="flat">
            <a:noFill/>
          </a:ln>
        </p:spPr>
      </p:pic>
      <p:sp>
        <p:nvSpPr>
          <p:cNvPr id="3" name="Content Placeholder 2">
            <a:extLst>
              <a:ext uri="{FF2B5EF4-FFF2-40B4-BE49-F238E27FC236}">
                <a16:creationId xmlns:a16="http://schemas.microsoft.com/office/drawing/2014/main" id="{31CC4A01-F4A5-3A2E-CE5E-2A8B2348B0A0}"/>
              </a:ext>
            </a:extLst>
          </p:cNvPr>
          <p:cNvSpPr txBox="1">
            <a:spLocks noGrp="1"/>
          </p:cNvSpPr>
          <p:nvPr>
            <p:ph idx="4294967295"/>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15">
            <a:extLst>
              <a:ext uri="{FF2B5EF4-FFF2-40B4-BE49-F238E27FC236}">
                <a16:creationId xmlns:a16="http://schemas.microsoft.com/office/drawing/2014/main" id="{372072AF-055B-E417-36D0-5E15D9EFC4D1}"/>
              </a:ext>
            </a:extLst>
          </p:cNvPr>
          <p:cNvSpPr txBox="1">
            <a:spLocks noGrp="1"/>
          </p:cNvSpPr>
          <p:nvPr>
            <p:ph type="body" idx="4294967295"/>
          </p:nvPr>
        </p:nvSpPr>
        <p:spPr>
          <a:xfrm>
            <a:off x="1055683" y="381003"/>
            <a:ext cx="10032997" cy="1101723"/>
          </a:xfrm>
        </p:spPr>
        <p:txBody>
          <a:bodyPr anchorCtr="1"/>
          <a:lstStyle>
            <a:lvl1pPr marL="0" indent="0" algn="ctr">
              <a:buNone/>
              <a:defRPr sz="3000"/>
            </a:lvl1pPr>
          </a:lstStyle>
          <a:p>
            <a:pPr lvl="0"/>
            <a:r>
              <a:rPr lang="en-US"/>
              <a:t>Click to edit Master text style</a:t>
            </a:r>
          </a:p>
        </p:txBody>
      </p:sp>
    </p:spTree>
    <p:extLst>
      <p:ext uri="{BB962C8B-B14F-4D97-AF65-F5344CB8AC3E}">
        <p14:creationId xmlns:p14="http://schemas.microsoft.com/office/powerpoint/2010/main" val="396978297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7A9EB-7250-0FB1-A101-8838203532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BE0CF18C-348D-D178-75A5-B7640B96B83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A8F3E1-E2A0-ECD0-E210-C56DADF93333}"/>
              </a:ext>
            </a:extLst>
          </p:cNvPr>
          <p:cNvSpPr>
            <a:spLocks noGrp="1"/>
          </p:cNvSpPr>
          <p:nvPr>
            <p:ph type="dt" sz="half" idx="10"/>
          </p:nvPr>
        </p:nvSpPr>
        <p:spPr/>
        <p:txBody>
          <a:bodyPr/>
          <a:lstStyle/>
          <a:p>
            <a:fld id="{1E6AFD4E-0C5B-480E-A05A-DB2B875DDA43}" type="datetimeFigureOut">
              <a:rPr lang="en-IE" smtClean="0"/>
              <a:t>15/10/2025</a:t>
            </a:fld>
            <a:endParaRPr lang="en-IE"/>
          </a:p>
        </p:txBody>
      </p:sp>
      <p:sp>
        <p:nvSpPr>
          <p:cNvPr id="5" name="Footer Placeholder 4">
            <a:extLst>
              <a:ext uri="{FF2B5EF4-FFF2-40B4-BE49-F238E27FC236}">
                <a16:creationId xmlns:a16="http://schemas.microsoft.com/office/drawing/2014/main" id="{F7A8A7D8-6A1C-AEFE-8775-492A931EDC6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D6DB4A5-DCDC-2C7A-FDD9-42F5E6B6FF3A}"/>
              </a:ext>
            </a:extLst>
          </p:cNvPr>
          <p:cNvSpPr>
            <a:spLocks noGrp="1"/>
          </p:cNvSpPr>
          <p:nvPr>
            <p:ph type="sldNum" sz="quarter" idx="12"/>
          </p:nvPr>
        </p:nvSpPr>
        <p:spPr/>
        <p:txBody>
          <a:bodyPr/>
          <a:lstStyle/>
          <a:p>
            <a:fld id="{F12C102B-02F5-4979-B068-58C8A29C0B22}" type="slidenum">
              <a:rPr lang="en-IE" smtClean="0"/>
              <a:t>‹#›</a:t>
            </a:fld>
            <a:endParaRPr lang="en-IE"/>
          </a:p>
        </p:txBody>
      </p:sp>
    </p:spTree>
    <p:extLst>
      <p:ext uri="{BB962C8B-B14F-4D97-AF65-F5344CB8AC3E}">
        <p14:creationId xmlns:p14="http://schemas.microsoft.com/office/powerpoint/2010/main" val="892912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85011-E971-769A-2855-ABBEFFC6380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5E49B8C-5EB9-5BA6-3271-2EF714E3F2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E08FD27A-FCAE-C68A-1855-9E0BD50388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21E67BC7-CBBA-B3E1-286B-BEED740963F5}"/>
              </a:ext>
            </a:extLst>
          </p:cNvPr>
          <p:cNvSpPr>
            <a:spLocks noGrp="1"/>
          </p:cNvSpPr>
          <p:nvPr>
            <p:ph type="dt" sz="half" idx="10"/>
          </p:nvPr>
        </p:nvSpPr>
        <p:spPr/>
        <p:txBody>
          <a:bodyPr/>
          <a:lstStyle/>
          <a:p>
            <a:fld id="{1E6AFD4E-0C5B-480E-A05A-DB2B875DDA43}" type="datetimeFigureOut">
              <a:rPr lang="en-IE" smtClean="0"/>
              <a:t>15/10/2025</a:t>
            </a:fld>
            <a:endParaRPr lang="en-IE"/>
          </a:p>
        </p:txBody>
      </p:sp>
      <p:sp>
        <p:nvSpPr>
          <p:cNvPr id="6" name="Footer Placeholder 5">
            <a:extLst>
              <a:ext uri="{FF2B5EF4-FFF2-40B4-BE49-F238E27FC236}">
                <a16:creationId xmlns:a16="http://schemas.microsoft.com/office/drawing/2014/main" id="{44FE0C5E-2CCC-F203-75DE-AFEFB3B3F8B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AA1F56F-D1A7-E454-B3FF-456B97A9D6AF}"/>
              </a:ext>
            </a:extLst>
          </p:cNvPr>
          <p:cNvSpPr>
            <a:spLocks noGrp="1"/>
          </p:cNvSpPr>
          <p:nvPr>
            <p:ph type="sldNum" sz="quarter" idx="12"/>
          </p:nvPr>
        </p:nvSpPr>
        <p:spPr/>
        <p:txBody>
          <a:bodyPr/>
          <a:lstStyle/>
          <a:p>
            <a:fld id="{F12C102B-02F5-4979-B068-58C8A29C0B22}" type="slidenum">
              <a:rPr lang="en-IE" smtClean="0"/>
              <a:t>‹#›</a:t>
            </a:fld>
            <a:endParaRPr lang="en-IE"/>
          </a:p>
        </p:txBody>
      </p:sp>
    </p:spTree>
    <p:extLst>
      <p:ext uri="{BB962C8B-B14F-4D97-AF65-F5344CB8AC3E}">
        <p14:creationId xmlns:p14="http://schemas.microsoft.com/office/powerpoint/2010/main" val="523385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814B4-37D2-AAEE-B127-8AB2A58FBF62}"/>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985790D-BC8D-6D5D-1C99-C0950E11DD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067ABD-2519-B806-8CA3-A1DCDF56CF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B3B819A1-9F95-2AC0-D022-3629DEE4AE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640435-6E9D-6DFD-1F50-12CC0A420E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965C3682-97A7-1E69-A348-38782B6FAD56}"/>
              </a:ext>
            </a:extLst>
          </p:cNvPr>
          <p:cNvSpPr>
            <a:spLocks noGrp="1"/>
          </p:cNvSpPr>
          <p:nvPr>
            <p:ph type="dt" sz="half" idx="10"/>
          </p:nvPr>
        </p:nvSpPr>
        <p:spPr/>
        <p:txBody>
          <a:bodyPr/>
          <a:lstStyle/>
          <a:p>
            <a:fld id="{1E6AFD4E-0C5B-480E-A05A-DB2B875DDA43}" type="datetimeFigureOut">
              <a:rPr lang="en-IE" smtClean="0"/>
              <a:t>15/10/2025</a:t>
            </a:fld>
            <a:endParaRPr lang="en-IE"/>
          </a:p>
        </p:txBody>
      </p:sp>
      <p:sp>
        <p:nvSpPr>
          <p:cNvPr id="8" name="Footer Placeholder 7">
            <a:extLst>
              <a:ext uri="{FF2B5EF4-FFF2-40B4-BE49-F238E27FC236}">
                <a16:creationId xmlns:a16="http://schemas.microsoft.com/office/drawing/2014/main" id="{EFFF9647-D489-50A2-5DAB-AEE1D94BEA6E}"/>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6D68690F-BF8E-0396-DB13-85F70C65593E}"/>
              </a:ext>
            </a:extLst>
          </p:cNvPr>
          <p:cNvSpPr>
            <a:spLocks noGrp="1"/>
          </p:cNvSpPr>
          <p:nvPr>
            <p:ph type="sldNum" sz="quarter" idx="12"/>
          </p:nvPr>
        </p:nvSpPr>
        <p:spPr/>
        <p:txBody>
          <a:bodyPr/>
          <a:lstStyle/>
          <a:p>
            <a:fld id="{F12C102B-02F5-4979-B068-58C8A29C0B22}" type="slidenum">
              <a:rPr lang="en-IE" smtClean="0"/>
              <a:t>‹#›</a:t>
            </a:fld>
            <a:endParaRPr lang="en-IE"/>
          </a:p>
        </p:txBody>
      </p:sp>
    </p:spTree>
    <p:extLst>
      <p:ext uri="{BB962C8B-B14F-4D97-AF65-F5344CB8AC3E}">
        <p14:creationId xmlns:p14="http://schemas.microsoft.com/office/powerpoint/2010/main" val="4072033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B5AA3-4D8C-05B4-A07A-75F93B90379A}"/>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FDAA9253-E99C-6086-21EA-5C27E5E581B2}"/>
              </a:ext>
            </a:extLst>
          </p:cNvPr>
          <p:cNvSpPr>
            <a:spLocks noGrp="1"/>
          </p:cNvSpPr>
          <p:nvPr>
            <p:ph type="dt" sz="half" idx="10"/>
          </p:nvPr>
        </p:nvSpPr>
        <p:spPr/>
        <p:txBody>
          <a:bodyPr/>
          <a:lstStyle/>
          <a:p>
            <a:fld id="{1E6AFD4E-0C5B-480E-A05A-DB2B875DDA43}" type="datetimeFigureOut">
              <a:rPr lang="en-IE" smtClean="0"/>
              <a:t>15/10/2025</a:t>
            </a:fld>
            <a:endParaRPr lang="en-IE"/>
          </a:p>
        </p:txBody>
      </p:sp>
      <p:sp>
        <p:nvSpPr>
          <p:cNvPr id="4" name="Footer Placeholder 3">
            <a:extLst>
              <a:ext uri="{FF2B5EF4-FFF2-40B4-BE49-F238E27FC236}">
                <a16:creationId xmlns:a16="http://schemas.microsoft.com/office/drawing/2014/main" id="{899D423A-CF90-3EC2-6CC2-8856042C7D16}"/>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CAD6AEAB-3304-F963-F986-6BC159667C33}"/>
              </a:ext>
            </a:extLst>
          </p:cNvPr>
          <p:cNvSpPr>
            <a:spLocks noGrp="1"/>
          </p:cNvSpPr>
          <p:nvPr>
            <p:ph type="sldNum" sz="quarter" idx="12"/>
          </p:nvPr>
        </p:nvSpPr>
        <p:spPr/>
        <p:txBody>
          <a:bodyPr/>
          <a:lstStyle/>
          <a:p>
            <a:fld id="{F12C102B-02F5-4979-B068-58C8A29C0B22}" type="slidenum">
              <a:rPr lang="en-IE" smtClean="0"/>
              <a:t>‹#›</a:t>
            </a:fld>
            <a:endParaRPr lang="en-IE"/>
          </a:p>
        </p:txBody>
      </p:sp>
    </p:spTree>
    <p:extLst>
      <p:ext uri="{BB962C8B-B14F-4D97-AF65-F5344CB8AC3E}">
        <p14:creationId xmlns:p14="http://schemas.microsoft.com/office/powerpoint/2010/main" val="2670981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09F501-D09C-CAD5-4C9D-E0165BD9DB1E}"/>
              </a:ext>
            </a:extLst>
          </p:cNvPr>
          <p:cNvSpPr>
            <a:spLocks noGrp="1"/>
          </p:cNvSpPr>
          <p:nvPr>
            <p:ph type="dt" sz="half" idx="10"/>
          </p:nvPr>
        </p:nvSpPr>
        <p:spPr/>
        <p:txBody>
          <a:bodyPr/>
          <a:lstStyle/>
          <a:p>
            <a:fld id="{1E6AFD4E-0C5B-480E-A05A-DB2B875DDA43}" type="datetimeFigureOut">
              <a:rPr lang="en-IE" smtClean="0"/>
              <a:t>15/10/2025</a:t>
            </a:fld>
            <a:endParaRPr lang="en-IE"/>
          </a:p>
        </p:txBody>
      </p:sp>
      <p:sp>
        <p:nvSpPr>
          <p:cNvPr id="3" name="Footer Placeholder 2">
            <a:extLst>
              <a:ext uri="{FF2B5EF4-FFF2-40B4-BE49-F238E27FC236}">
                <a16:creationId xmlns:a16="http://schemas.microsoft.com/office/drawing/2014/main" id="{DDC374AD-65EB-0C17-5D94-120AFEAE4743}"/>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E713CE0C-397A-1CCA-430F-1D9B2F439CB6}"/>
              </a:ext>
            </a:extLst>
          </p:cNvPr>
          <p:cNvSpPr>
            <a:spLocks noGrp="1"/>
          </p:cNvSpPr>
          <p:nvPr>
            <p:ph type="sldNum" sz="quarter" idx="12"/>
          </p:nvPr>
        </p:nvSpPr>
        <p:spPr/>
        <p:txBody>
          <a:bodyPr/>
          <a:lstStyle/>
          <a:p>
            <a:fld id="{F12C102B-02F5-4979-B068-58C8A29C0B22}" type="slidenum">
              <a:rPr lang="en-IE" smtClean="0"/>
              <a:t>‹#›</a:t>
            </a:fld>
            <a:endParaRPr lang="en-IE"/>
          </a:p>
        </p:txBody>
      </p:sp>
    </p:spTree>
    <p:extLst>
      <p:ext uri="{BB962C8B-B14F-4D97-AF65-F5344CB8AC3E}">
        <p14:creationId xmlns:p14="http://schemas.microsoft.com/office/powerpoint/2010/main" val="263802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3054-D8ED-23FC-ED93-5D67E5EF95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1C326691-FA34-02BD-DC00-367EE32426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D5D1AAF2-6862-1667-19A3-532BACE7A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E012F-B01B-A7CB-FE6B-4136F721610D}"/>
              </a:ext>
            </a:extLst>
          </p:cNvPr>
          <p:cNvSpPr>
            <a:spLocks noGrp="1"/>
          </p:cNvSpPr>
          <p:nvPr>
            <p:ph type="dt" sz="half" idx="10"/>
          </p:nvPr>
        </p:nvSpPr>
        <p:spPr/>
        <p:txBody>
          <a:bodyPr/>
          <a:lstStyle/>
          <a:p>
            <a:fld id="{1E6AFD4E-0C5B-480E-A05A-DB2B875DDA43}" type="datetimeFigureOut">
              <a:rPr lang="en-IE" smtClean="0"/>
              <a:t>15/10/2025</a:t>
            </a:fld>
            <a:endParaRPr lang="en-IE"/>
          </a:p>
        </p:txBody>
      </p:sp>
      <p:sp>
        <p:nvSpPr>
          <p:cNvPr id="6" name="Footer Placeholder 5">
            <a:extLst>
              <a:ext uri="{FF2B5EF4-FFF2-40B4-BE49-F238E27FC236}">
                <a16:creationId xmlns:a16="http://schemas.microsoft.com/office/drawing/2014/main" id="{0E2775C3-C51F-48DD-BCA3-BE7609292386}"/>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E33972A8-E9AA-37F4-4E90-BC951A1344D7}"/>
              </a:ext>
            </a:extLst>
          </p:cNvPr>
          <p:cNvSpPr>
            <a:spLocks noGrp="1"/>
          </p:cNvSpPr>
          <p:nvPr>
            <p:ph type="sldNum" sz="quarter" idx="12"/>
          </p:nvPr>
        </p:nvSpPr>
        <p:spPr/>
        <p:txBody>
          <a:bodyPr/>
          <a:lstStyle/>
          <a:p>
            <a:fld id="{F12C102B-02F5-4979-B068-58C8A29C0B22}" type="slidenum">
              <a:rPr lang="en-IE" smtClean="0"/>
              <a:t>‹#›</a:t>
            </a:fld>
            <a:endParaRPr lang="en-IE"/>
          </a:p>
        </p:txBody>
      </p:sp>
    </p:spTree>
    <p:extLst>
      <p:ext uri="{BB962C8B-B14F-4D97-AF65-F5344CB8AC3E}">
        <p14:creationId xmlns:p14="http://schemas.microsoft.com/office/powerpoint/2010/main" val="1793356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85A3C-C0EB-D819-8415-CEC4E7F831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4193576-9944-5051-1B33-1710458D8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2FCEC2C4-940B-FE83-11DF-12F4AE6D5D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026AF2-53E4-62DA-5B3E-BF5BACDC9232}"/>
              </a:ext>
            </a:extLst>
          </p:cNvPr>
          <p:cNvSpPr>
            <a:spLocks noGrp="1"/>
          </p:cNvSpPr>
          <p:nvPr>
            <p:ph type="dt" sz="half" idx="10"/>
          </p:nvPr>
        </p:nvSpPr>
        <p:spPr/>
        <p:txBody>
          <a:bodyPr/>
          <a:lstStyle/>
          <a:p>
            <a:fld id="{1E6AFD4E-0C5B-480E-A05A-DB2B875DDA43}" type="datetimeFigureOut">
              <a:rPr lang="en-IE" smtClean="0"/>
              <a:t>15/10/2025</a:t>
            </a:fld>
            <a:endParaRPr lang="en-IE"/>
          </a:p>
        </p:txBody>
      </p:sp>
      <p:sp>
        <p:nvSpPr>
          <p:cNvPr id="6" name="Footer Placeholder 5">
            <a:extLst>
              <a:ext uri="{FF2B5EF4-FFF2-40B4-BE49-F238E27FC236}">
                <a16:creationId xmlns:a16="http://schemas.microsoft.com/office/drawing/2014/main" id="{C988E375-1454-4457-E25F-49A59D510E4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109FCB8-5688-E9F8-5BBA-5AD9EBB21823}"/>
              </a:ext>
            </a:extLst>
          </p:cNvPr>
          <p:cNvSpPr>
            <a:spLocks noGrp="1"/>
          </p:cNvSpPr>
          <p:nvPr>
            <p:ph type="sldNum" sz="quarter" idx="12"/>
          </p:nvPr>
        </p:nvSpPr>
        <p:spPr/>
        <p:txBody>
          <a:bodyPr/>
          <a:lstStyle/>
          <a:p>
            <a:fld id="{F12C102B-02F5-4979-B068-58C8A29C0B22}" type="slidenum">
              <a:rPr lang="en-IE" smtClean="0"/>
              <a:t>‹#›</a:t>
            </a:fld>
            <a:endParaRPr lang="en-IE"/>
          </a:p>
        </p:txBody>
      </p:sp>
    </p:spTree>
    <p:extLst>
      <p:ext uri="{BB962C8B-B14F-4D97-AF65-F5344CB8AC3E}">
        <p14:creationId xmlns:p14="http://schemas.microsoft.com/office/powerpoint/2010/main" val="3678394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4BE2FF-4891-6083-374A-969ECD15A6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97703818-0858-7B74-4C22-8AAA1CC3B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FEDEF31-1A32-8BAC-CB32-9A59FB2A7B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6AFD4E-0C5B-480E-A05A-DB2B875DDA43}" type="datetimeFigureOut">
              <a:rPr lang="en-IE" smtClean="0"/>
              <a:t>15/10/2025</a:t>
            </a:fld>
            <a:endParaRPr lang="en-IE"/>
          </a:p>
        </p:txBody>
      </p:sp>
      <p:sp>
        <p:nvSpPr>
          <p:cNvPr id="5" name="Footer Placeholder 4">
            <a:extLst>
              <a:ext uri="{FF2B5EF4-FFF2-40B4-BE49-F238E27FC236}">
                <a16:creationId xmlns:a16="http://schemas.microsoft.com/office/drawing/2014/main" id="{57C6D159-DBE0-129B-8167-6344AD95C2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232714BD-347A-673B-2DEF-4E4852307C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2C102B-02F5-4979-B068-58C8A29C0B22}" type="slidenum">
              <a:rPr lang="en-IE" smtClean="0"/>
              <a:t>‹#›</a:t>
            </a:fld>
            <a:endParaRPr lang="en-IE"/>
          </a:p>
        </p:txBody>
      </p:sp>
    </p:spTree>
    <p:extLst>
      <p:ext uri="{BB962C8B-B14F-4D97-AF65-F5344CB8AC3E}">
        <p14:creationId xmlns:p14="http://schemas.microsoft.com/office/powerpoint/2010/main" val="3676461605"/>
      </p:ext>
    </p:extLst>
  </p:cSld>
  <p:clrMap bg1="lt1" tx1="dk1" bg2="lt2" tx2="dk2" accent1="accent1" accent2="accent2" accent3="accent3" accent4="accent4" accent5="accent5" accent6="accent6" hlink="hlink" folHlink="folHlink"/>
  <p:sldLayoutIdLst>
    <p:sldLayoutId id="2147483729"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67E17A-9555-6871-A159-139EEB7F2443}"/>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IE"/>
          </a:p>
        </p:txBody>
      </p:sp>
      <p:sp>
        <p:nvSpPr>
          <p:cNvPr id="3" name="Text Placeholder 2">
            <a:extLst>
              <a:ext uri="{FF2B5EF4-FFF2-40B4-BE49-F238E27FC236}">
                <a16:creationId xmlns:a16="http://schemas.microsoft.com/office/drawing/2014/main" id="{8AB72512-B23C-FBB0-460F-A1FC88C32427}"/>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2004C16-AFAA-7151-1EA8-2CC30C595DB6}"/>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IE" sz="1200" b="0" i="0" u="none" strike="noStrike" kern="1200" cap="none" spc="0" baseline="0">
                <a:solidFill>
                  <a:srgbClr val="767676"/>
                </a:solidFill>
                <a:uFillTx/>
                <a:latin typeface="Aptos"/>
              </a:defRPr>
            </a:lvl1pPr>
          </a:lstStyle>
          <a:p>
            <a:pPr lvl="0"/>
            <a:fld id="{5DF916D7-DC19-4E70-8B1C-B2FF5CB22052}" type="datetime1">
              <a:rPr lang="en-IE"/>
              <a:pPr lvl="0"/>
              <a:t>15/10/2025</a:t>
            </a:fld>
            <a:endParaRPr lang="en-IE"/>
          </a:p>
        </p:txBody>
      </p:sp>
      <p:sp>
        <p:nvSpPr>
          <p:cNvPr id="5" name="Footer Placeholder 4">
            <a:extLst>
              <a:ext uri="{FF2B5EF4-FFF2-40B4-BE49-F238E27FC236}">
                <a16:creationId xmlns:a16="http://schemas.microsoft.com/office/drawing/2014/main" id="{6BE84AFC-5627-7D0D-643B-026089137BD9}"/>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IE" sz="1200" b="0" i="0" u="none" strike="noStrike" kern="1200" cap="none" spc="0" baseline="0">
                <a:solidFill>
                  <a:srgbClr val="767676"/>
                </a:solidFill>
                <a:uFillTx/>
                <a:latin typeface="Aptos"/>
              </a:defRPr>
            </a:lvl1pPr>
          </a:lstStyle>
          <a:p>
            <a:pPr lvl="0"/>
            <a:endParaRPr lang="en-IE"/>
          </a:p>
        </p:txBody>
      </p:sp>
      <p:sp>
        <p:nvSpPr>
          <p:cNvPr id="6" name="Slide Number Placeholder 5">
            <a:extLst>
              <a:ext uri="{FF2B5EF4-FFF2-40B4-BE49-F238E27FC236}">
                <a16:creationId xmlns:a16="http://schemas.microsoft.com/office/drawing/2014/main" id="{8F77FD80-D14B-3EF7-60ED-9040C9D16F04}"/>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IE" sz="1200" b="0" i="0" u="none" strike="noStrike" kern="1200" cap="none" spc="0" baseline="0">
                <a:solidFill>
                  <a:srgbClr val="767676"/>
                </a:solidFill>
                <a:uFillTx/>
                <a:latin typeface="Aptos"/>
              </a:defRPr>
            </a:lvl1pPr>
          </a:lstStyle>
          <a:p>
            <a:pPr lvl="0"/>
            <a:fld id="{1DB86E18-D9F9-410C-876A-D11B45DD3E19}" type="slidenum">
              <a:t>‹#›</a:t>
            </a:fld>
            <a:endParaRPr lang="en-I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Aptos Display"/>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svg"/><Relationship Id="rId5" Type="http://schemas.openxmlformats.org/officeDocument/2006/relationships/image" Target="../media/image18.svg"/><Relationship Id="rId10" Type="http://schemas.openxmlformats.org/officeDocument/2006/relationships/image" Target="../media/image6.png"/><Relationship Id="rId4" Type="http://schemas.openxmlformats.org/officeDocument/2006/relationships/image" Target="../media/image17.png"/><Relationship Id="rId9" Type="http://schemas.openxmlformats.org/officeDocument/2006/relationships/image" Target="../media/image22.sv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23.svg"/><Relationship Id="rId4" Type="http://schemas.openxmlformats.org/officeDocument/2006/relationships/image" Target="../media/image19.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hyperlink" Target="mailto:fiona.bennett@wexfordcoco.ie" TargetMode="External"/><Relationship Id="rId3" Type="http://schemas.openxmlformats.org/officeDocument/2006/relationships/image" Target="../media/image9.png"/><Relationship Id="rId7" Type="http://schemas.openxmlformats.org/officeDocument/2006/relationships/hyperlink" Target="mailto:annette.rowsome@wexfordcoco.ie" TargetMode="Externa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6.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6.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8.png"/><Relationship Id="rId7" Type="http://schemas.openxmlformats.org/officeDocument/2006/relationships/image" Target="../media/image4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49.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8.png"/><Relationship Id="rId7" Type="http://schemas.openxmlformats.org/officeDocument/2006/relationships/image" Target="../media/image5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51.pn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image" Target="../media/image27.pn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6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71.sv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2.png"/><Relationship Id="rId7" Type="http://schemas.openxmlformats.org/officeDocument/2006/relationships/image" Target="../media/image75.jpeg"/><Relationship Id="rId12" Type="http://schemas.openxmlformats.org/officeDocument/2006/relationships/image" Target="../media/image80.svg"/><Relationship Id="rId2" Type="http://schemas.openxmlformats.org/officeDocument/2006/relationships/image" Target="../media/image27.png"/><Relationship Id="rId16" Type="http://schemas.openxmlformats.org/officeDocument/2006/relationships/image" Target="../media/image84.svg"/><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79.png"/><Relationship Id="rId5" Type="http://schemas.openxmlformats.org/officeDocument/2006/relationships/image" Target="../media/image74.svg"/><Relationship Id="rId15" Type="http://schemas.openxmlformats.org/officeDocument/2006/relationships/image" Target="../media/image83.png"/><Relationship Id="rId10" Type="http://schemas.openxmlformats.org/officeDocument/2006/relationships/image" Target="../media/image78.svg"/><Relationship Id="rId4" Type="http://schemas.openxmlformats.org/officeDocument/2006/relationships/image" Target="../media/image73.png"/><Relationship Id="rId9" Type="http://schemas.openxmlformats.org/officeDocument/2006/relationships/image" Target="../media/image77.png"/><Relationship Id="rId14" Type="http://schemas.openxmlformats.org/officeDocument/2006/relationships/image" Target="../media/image82.sv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86.jpeg"/><Relationship Id="rId7" Type="http://schemas.openxmlformats.org/officeDocument/2006/relationships/image" Target="../media/image88.jpeg"/><Relationship Id="rId12" Type="http://schemas.openxmlformats.org/officeDocument/2006/relationships/image" Target="../media/image80.svg"/><Relationship Id="rId2" Type="http://schemas.openxmlformats.org/officeDocument/2006/relationships/image" Target="../media/image27.png"/><Relationship Id="rId16" Type="http://schemas.openxmlformats.org/officeDocument/2006/relationships/image" Target="../media/image84.svg"/><Relationship Id="rId1" Type="http://schemas.openxmlformats.org/officeDocument/2006/relationships/slideLayout" Target="../slideLayouts/slideLayout7.xml"/><Relationship Id="rId6" Type="http://schemas.openxmlformats.org/officeDocument/2006/relationships/image" Target="../media/image87.jpeg"/><Relationship Id="rId11" Type="http://schemas.openxmlformats.org/officeDocument/2006/relationships/image" Target="../media/image79.png"/><Relationship Id="rId5" Type="http://schemas.openxmlformats.org/officeDocument/2006/relationships/image" Target="../media/image74.svg"/><Relationship Id="rId15" Type="http://schemas.openxmlformats.org/officeDocument/2006/relationships/image" Target="../media/image83.png"/><Relationship Id="rId10" Type="http://schemas.openxmlformats.org/officeDocument/2006/relationships/image" Target="../media/image78.svg"/><Relationship Id="rId4" Type="http://schemas.openxmlformats.org/officeDocument/2006/relationships/image" Target="../media/image73.png"/><Relationship Id="rId9" Type="http://schemas.openxmlformats.org/officeDocument/2006/relationships/image" Target="../media/image77.png"/><Relationship Id="rId14" Type="http://schemas.openxmlformats.org/officeDocument/2006/relationships/image" Target="../media/image82.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52.png"/><Relationship Id="rId7" Type="http://schemas.openxmlformats.org/officeDocument/2006/relationships/image" Target="../media/image96.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28.png"/><Relationship Id="rId4" Type="http://schemas.openxmlformats.org/officeDocument/2006/relationships/image" Target="../media/image53.svg"/><Relationship Id="rId9" Type="http://schemas.openxmlformats.org/officeDocument/2006/relationships/image" Target="../media/image98.svg"/></Relationships>
</file>

<file path=ppt/slides/_rels/slide35.xml.rels><?xml version="1.0" encoding="UTF-8" standalone="yes"?>
<Relationships xmlns="http://schemas.openxmlformats.org/package/2006/relationships"><Relationship Id="rId3" Type="http://schemas.openxmlformats.org/officeDocument/2006/relationships/hyperlink" Target="https://eur03.safelinks.protection.outlook.com/?url=https%3A%2F%2Fwww.youtube.com%2Fwatch%3Fv%3DnpzK83hMze4&amp;data=05%7C02%7CAvril.Hickey%40seai.ie%7C35548c3aad754f1130c308dcff2b4c9e%7Cf664e346d6fb43e585ba8c0408102355%7C1%7C0%7C638665808648670643%7CUnknown%7CTWFpbGZsb3d8eyJFbXB0eU1hcGkiOnRydWUsIlYiOiIwLjAuMDAwMCIsIlAiOiJXaW4zMiIsIkFOIjoiTWFpbCIsIldUIjoyfQ%3D%3D%7C0%7C%7C%7C&amp;sdata=Qfr%2BsJQ0k7Xlor3KF4QDWtDGFY%2FDmaDroZ9BimvtCVo%3D&amp;reserved=0" TargetMode="External"/><Relationship Id="rId2" Type="http://schemas.openxmlformats.org/officeDocument/2006/relationships/hyperlink" Target="https://eur03.safelinks.protection.outlook.com/?url=https%3A%2F%2Fwww.youtube.com%2Fwatch%3Fv%3D9d1CcVIYLWc&amp;data=05%7C02%7CAvril.Hickey%40seai.ie%7C35548c3aad754f1130c308dcff2b4c9e%7Cf664e346d6fb43e585ba8c0408102355%7C1%7C0%7C638665808648698753%7CUnknown%7CTWFpbGZsb3d8eyJFbXB0eU1hcGkiOnRydWUsIlYiOiIwLjAuMDAwMCIsIlAiOiJXaW4zMiIsIkFOIjoiTWFpbCIsIldUIjoyfQ%3D%3D%7C0%7C%7C%7C&amp;sdata=XCZXiflY1DTlmFSU1ZJrgfJyPJwAQWufhc%2FTRVauwbs%3D&amp;reserved=0" TargetMode="External"/><Relationship Id="rId1" Type="http://schemas.openxmlformats.org/officeDocument/2006/relationships/slideLayout" Target="../slideLayouts/slideLayout2.xml"/><Relationship Id="rId4" Type="http://schemas.openxmlformats.org/officeDocument/2006/relationships/hyperlink" Target="https://eur03.safelinks.protection.outlook.com/?url=https%3A%2F%2Fwww.youtube.com%2Fwatch%3Fv%3D_g67O16lUio&amp;data=05%7C02%7CAvril.Hickey%40seai.ie%7C35548c3aad754f1130c308dcff2b4c9e%7Cf664e346d6fb43e585ba8c0408102355%7C1%7C0%7C638665808648643828%7CUnknown%7CTWFpbGZsb3d8eyJFbXB0eU1hcGkiOnRydWUsIlYiOiIwLjAuMDAwMCIsIlAiOiJXaW4zMiIsIkFOIjoiTWFpbCIsIldUIjoyfQ%3D%3D%7C0%7C%7C%7C&amp;sdata=B8SrMsGlEV6vSWqvVgacD%2FaNRP26U5UfRzQX0cUwyb4%3D&amp;reserved=0"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7C10F-E11C-B34C-828E-0DCAF77C33AE}"/>
              </a:ext>
            </a:extLst>
          </p:cNvPr>
          <p:cNvSpPr>
            <a:spLocks noGrp="1"/>
          </p:cNvSpPr>
          <p:nvPr>
            <p:ph type="ctrTitle"/>
          </p:nvPr>
        </p:nvSpPr>
        <p:spPr>
          <a:xfrm>
            <a:off x="1600200" y="406400"/>
            <a:ext cx="9144000" cy="2387600"/>
          </a:xfrm>
          <a:solidFill>
            <a:schemeClr val="accent6">
              <a:lumMod val="20000"/>
              <a:lumOff val="80000"/>
            </a:schemeClr>
          </a:solidFill>
          <a:scene3d>
            <a:camera prst="orthographicFront"/>
            <a:lightRig rig="threePt" dir="t"/>
          </a:scene3d>
          <a:sp3d>
            <a:bevelT prst="angle"/>
          </a:sp3d>
        </p:spPr>
        <p:txBody>
          <a:bodyPr/>
          <a:lstStyle/>
          <a:p>
            <a:r>
              <a:rPr lang="en-IE" b="1" dirty="0"/>
              <a:t>Business Energy Seminar</a:t>
            </a:r>
            <a:br>
              <a:rPr lang="en-IE" dirty="0"/>
            </a:br>
            <a:endParaRPr lang="en-IE" dirty="0"/>
          </a:p>
        </p:txBody>
      </p:sp>
      <p:sp>
        <p:nvSpPr>
          <p:cNvPr id="3" name="Subtitle 2">
            <a:extLst>
              <a:ext uri="{FF2B5EF4-FFF2-40B4-BE49-F238E27FC236}">
                <a16:creationId xmlns:a16="http://schemas.microsoft.com/office/drawing/2014/main" id="{7C159571-F169-8E82-6869-7D75BBDA49A0}"/>
              </a:ext>
            </a:extLst>
          </p:cNvPr>
          <p:cNvSpPr>
            <a:spLocks noGrp="1"/>
          </p:cNvSpPr>
          <p:nvPr>
            <p:ph type="subTitle" idx="1"/>
          </p:nvPr>
        </p:nvSpPr>
        <p:spPr>
          <a:xfrm>
            <a:off x="1523999" y="2870202"/>
            <a:ext cx="9674943" cy="1684008"/>
          </a:xfrm>
        </p:spPr>
        <p:txBody>
          <a:bodyPr/>
          <a:lstStyle/>
          <a:p>
            <a:r>
              <a:rPr lang="en-IE" b="1" dirty="0"/>
              <a:t>Loch Garman Arms</a:t>
            </a:r>
          </a:p>
          <a:p>
            <a:r>
              <a:rPr lang="en-IE" b="1" dirty="0"/>
              <a:t>Gorey</a:t>
            </a:r>
          </a:p>
          <a:p>
            <a:r>
              <a:rPr lang="en-IE" b="1" dirty="0"/>
              <a:t>Wednesday 15</a:t>
            </a:r>
            <a:r>
              <a:rPr lang="en-IE" b="1" baseline="30000" dirty="0"/>
              <a:t>th</a:t>
            </a:r>
            <a:r>
              <a:rPr lang="en-IE" b="1" dirty="0"/>
              <a:t> October 2025</a:t>
            </a:r>
          </a:p>
        </p:txBody>
      </p:sp>
      <p:pic>
        <p:nvPicPr>
          <p:cNvPr id="6" name="Picture 5">
            <a:extLst>
              <a:ext uri="{FF2B5EF4-FFF2-40B4-BE49-F238E27FC236}">
                <a16:creationId xmlns:a16="http://schemas.microsoft.com/office/drawing/2014/main" id="{314B7AB2-2A14-DA9C-A355-8F24D281EAFD}"/>
              </a:ext>
            </a:extLst>
          </p:cNvPr>
          <p:cNvPicPr>
            <a:picLocks noChangeAspect="1"/>
          </p:cNvPicPr>
          <p:nvPr/>
        </p:nvPicPr>
        <p:blipFill>
          <a:blip r:embed="rId2"/>
          <a:stretch>
            <a:fillRect/>
          </a:stretch>
        </p:blipFill>
        <p:spPr>
          <a:xfrm>
            <a:off x="2172598" y="4554209"/>
            <a:ext cx="7846804" cy="1817094"/>
          </a:xfrm>
          <a:prstGeom prst="rect">
            <a:avLst/>
          </a:prstGeom>
        </p:spPr>
      </p:pic>
    </p:spTree>
    <p:extLst>
      <p:ext uri="{BB962C8B-B14F-4D97-AF65-F5344CB8AC3E}">
        <p14:creationId xmlns:p14="http://schemas.microsoft.com/office/powerpoint/2010/main" val="2784254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4DF187B-4241-D491-10A0-63027ABDBCAE}"/>
              </a:ext>
            </a:extLst>
          </p:cNvPr>
          <p:cNvGrpSpPr/>
          <p:nvPr/>
        </p:nvGrpSpPr>
        <p:grpSpPr>
          <a:xfrm>
            <a:off x="4622801" y="1346201"/>
            <a:ext cx="3560361" cy="2270419"/>
            <a:chOff x="-236609" y="-38100"/>
            <a:chExt cx="1557539" cy="813821"/>
          </a:xfrm>
        </p:grpSpPr>
        <p:sp>
          <p:nvSpPr>
            <p:cNvPr id="3" name="Freeform 5">
              <a:extLst>
                <a:ext uri="{FF2B5EF4-FFF2-40B4-BE49-F238E27FC236}">
                  <a16:creationId xmlns:a16="http://schemas.microsoft.com/office/drawing/2014/main" id="{200F5678-3E73-91BA-D324-BCF4F200FAE9}"/>
                </a:ext>
              </a:extLst>
            </p:cNvPr>
            <p:cNvSpPr/>
            <p:nvPr/>
          </p:nvSpPr>
          <p:spPr>
            <a:xfrm>
              <a:off x="-236609" y="54563"/>
              <a:ext cx="1442384" cy="721158"/>
            </a:xfrm>
            <a:custGeom>
              <a:avLst/>
              <a:gdLst/>
              <a:ahLst/>
              <a:cxnLst/>
              <a:rect l="l" t="t" r="r" b="b"/>
              <a:pathLst>
                <a:path w="1320930" h="721158">
                  <a:moveTo>
                    <a:pt x="82047" y="0"/>
                  </a:moveTo>
                  <a:lnTo>
                    <a:pt x="1238883" y="0"/>
                  </a:lnTo>
                  <a:cubicBezTo>
                    <a:pt x="1260643" y="0"/>
                    <a:pt x="1281512" y="8644"/>
                    <a:pt x="1296899" y="24031"/>
                  </a:cubicBezTo>
                  <a:cubicBezTo>
                    <a:pt x="1312286" y="39418"/>
                    <a:pt x="1320930" y="60287"/>
                    <a:pt x="1320930" y="82047"/>
                  </a:cubicBezTo>
                  <a:lnTo>
                    <a:pt x="1320930" y="639111"/>
                  </a:lnTo>
                  <a:cubicBezTo>
                    <a:pt x="1320930" y="660871"/>
                    <a:pt x="1312286" y="681740"/>
                    <a:pt x="1296899" y="697127"/>
                  </a:cubicBezTo>
                  <a:cubicBezTo>
                    <a:pt x="1281512" y="712514"/>
                    <a:pt x="1260643" y="721158"/>
                    <a:pt x="1238883" y="721158"/>
                  </a:cubicBezTo>
                  <a:lnTo>
                    <a:pt x="82047" y="721158"/>
                  </a:lnTo>
                  <a:cubicBezTo>
                    <a:pt x="60287" y="721158"/>
                    <a:pt x="39418" y="712514"/>
                    <a:pt x="24031" y="697127"/>
                  </a:cubicBezTo>
                  <a:cubicBezTo>
                    <a:pt x="8644" y="681740"/>
                    <a:pt x="0" y="660871"/>
                    <a:pt x="0" y="639111"/>
                  </a:cubicBezTo>
                  <a:lnTo>
                    <a:pt x="0" y="82047"/>
                  </a:lnTo>
                  <a:cubicBezTo>
                    <a:pt x="0" y="60287"/>
                    <a:pt x="8644" y="39418"/>
                    <a:pt x="24031" y="24031"/>
                  </a:cubicBezTo>
                  <a:cubicBezTo>
                    <a:pt x="39418" y="8644"/>
                    <a:pt x="60287" y="0"/>
                    <a:pt x="82047" y="0"/>
                  </a:cubicBezTo>
                  <a:close/>
                </a:path>
              </a:pathLst>
            </a:custGeom>
            <a:solidFill>
              <a:srgbClr val="202226"/>
            </a:solidFill>
          </p:spPr>
          <p:txBody>
            <a:bodyPr/>
            <a:lstStyle/>
            <a:p>
              <a:endParaRPr lang="en-IE" sz="1200" dirty="0"/>
            </a:p>
          </p:txBody>
        </p:sp>
        <p:sp>
          <p:nvSpPr>
            <p:cNvPr id="4" name="TextBox 6">
              <a:extLst>
                <a:ext uri="{FF2B5EF4-FFF2-40B4-BE49-F238E27FC236}">
                  <a16:creationId xmlns:a16="http://schemas.microsoft.com/office/drawing/2014/main" id="{5D3973C0-60FD-38F7-90A1-CF7509D11422}"/>
                </a:ext>
              </a:extLst>
            </p:cNvPr>
            <p:cNvSpPr txBox="1"/>
            <p:nvPr/>
          </p:nvSpPr>
          <p:spPr>
            <a:xfrm>
              <a:off x="0" y="-38100"/>
              <a:ext cx="1320930" cy="759258"/>
            </a:xfrm>
            <a:prstGeom prst="rect">
              <a:avLst/>
            </a:prstGeom>
          </p:spPr>
          <p:txBody>
            <a:bodyPr lIns="33867" tIns="33867" rIns="33867" bIns="33867" rtlCol="0" anchor="ctr"/>
            <a:lstStyle/>
            <a:p>
              <a:pPr algn="ctr">
                <a:lnSpc>
                  <a:spcPts val="1773"/>
                </a:lnSpc>
              </a:pPr>
              <a:endParaRPr sz="1200" dirty="0"/>
            </a:p>
          </p:txBody>
        </p:sp>
      </p:grpSp>
      <p:grpSp>
        <p:nvGrpSpPr>
          <p:cNvPr id="5" name="Group 10">
            <a:extLst>
              <a:ext uri="{FF2B5EF4-FFF2-40B4-BE49-F238E27FC236}">
                <a16:creationId xmlns:a16="http://schemas.microsoft.com/office/drawing/2014/main" id="{D3373271-F56C-0823-C980-C4DA7BE0F35A}"/>
              </a:ext>
            </a:extLst>
          </p:cNvPr>
          <p:cNvGrpSpPr/>
          <p:nvPr/>
        </p:nvGrpSpPr>
        <p:grpSpPr>
          <a:xfrm>
            <a:off x="8766100" y="1651000"/>
            <a:ext cx="3019500" cy="1648489"/>
            <a:chOff x="0" y="0"/>
            <a:chExt cx="1320930" cy="721158"/>
          </a:xfrm>
        </p:grpSpPr>
        <p:sp>
          <p:nvSpPr>
            <p:cNvPr id="6" name="Freeform 11">
              <a:extLst>
                <a:ext uri="{FF2B5EF4-FFF2-40B4-BE49-F238E27FC236}">
                  <a16:creationId xmlns:a16="http://schemas.microsoft.com/office/drawing/2014/main" id="{4786B0DE-9438-B36F-0F39-FFDB37A0B91D}"/>
                </a:ext>
              </a:extLst>
            </p:cNvPr>
            <p:cNvSpPr/>
            <p:nvPr/>
          </p:nvSpPr>
          <p:spPr>
            <a:xfrm>
              <a:off x="0" y="0"/>
              <a:ext cx="1320930" cy="721158"/>
            </a:xfrm>
            <a:custGeom>
              <a:avLst/>
              <a:gdLst/>
              <a:ahLst/>
              <a:cxnLst/>
              <a:rect l="l" t="t" r="r" b="b"/>
              <a:pathLst>
                <a:path w="1320930" h="721158">
                  <a:moveTo>
                    <a:pt x="82047" y="0"/>
                  </a:moveTo>
                  <a:lnTo>
                    <a:pt x="1238883" y="0"/>
                  </a:lnTo>
                  <a:cubicBezTo>
                    <a:pt x="1260643" y="0"/>
                    <a:pt x="1281512" y="8644"/>
                    <a:pt x="1296899" y="24031"/>
                  </a:cubicBezTo>
                  <a:cubicBezTo>
                    <a:pt x="1312286" y="39418"/>
                    <a:pt x="1320930" y="60287"/>
                    <a:pt x="1320930" y="82047"/>
                  </a:cubicBezTo>
                  <a:lnTo>
                    <a:pt x="1320930" y="639111"/>
                  </a:lnTo>
                  <a:cubicBezTo>
                    <a:pt x="1320930" y="660871"/>
                    <a:pt x="1312286" y="681740"/>
                    <a:pt x="1296899" y="697127"/>
                  </a:cubicBezTo>
                  <a:cubicBezTo>
                    <a:pt x="1281512" y="712514"/>
                    <a:pt x="1260643" y="721158"/>
                    <a:pt x="1238883" y="721158"/>
                  </a:cubicBezTo>
                  <a:lnTo>
                    <a:pt x="82047" y="721158"/>
                  </a:lnTo>
                  <a:cubicBezTo>
                    <a:pt x="60287" y="721158"/>
                    <a:pt x="39418" y="712514"/>
                    <a:pt x="24031" y="697127"/>
                  </a:cubicBezTo>
                  <a:cubicBezTo>
                    <a:pt x="8644" y="681740"/>
                    <a:pt x="0" y="660871"/>
                    <a:pt x="0" y="639111"/>
                  </a:cubicBezTo>
                  <a:lnTo>
                    <a:pt x="0" y="82047"/>
                  </a:lnTo>
                  <a:cubicBezTo>
                    <a:pt x="0" y="60287"/>
                    <a:pt x="8644" y="39418"/>
                    <a:pt x="24031" y="24031"/>
                  </a:cubicBezTo>
                  <a:cubicBezTo>
                    <a:pt x="39418" y="8644"/>
                    <a:pt x="60287" y="0"/>
                    <a:pt x="82047" y="0"/>
                  </a:cubicBezTo>
                  <a:close/>
                </a:path>
              </a:pathLst>
            </a:custGeom>
            <a:solidFill>
              <a:srgbClr val="8DC43F"/>
            </a:solidFill>
          </p:spPr>
          <p:txBody>
            <a:bodyPr/>
            <a:lstStyle/>
            <a:p>
              <a:endParaRPr lang="en-IE" sz="1200"/>
            </a:p>
          </p:txBody>
        </p:sp>
        <p:sp>
          <p:nvSpPr>
            <p:cNvPr id="7" name="TextBox 12">
              <a:extLst>
                <a:ext uri="{FF2B5EF4-FFF2-40B4-BE49-F238E27FC236}">
                  <a16:creationId xmlns:a16="http://schemas.microsoft.com/office/drawing/2014/main" id="{9BF62F8F-AAA4-AC19-7CC4-6DC171900F06}"/>
                </a:ext>
              </a:extLst>
            </p:cNvPr>
            <p:cNvSpPr txBox="1"/>
            <p:nvPr/>
          </p:nvSpPr>
          <p:spPr>
            <a:xfrm>
              <a:off x="0" y="-38100"/>
              <a:ext cx="1320930" cy="759258"/>
            </a:xfrm>
            <a:prstGeom prst="rect">
              <a:avLst/>
            </a:prstGeom>
          </p:spPr>
          <p:txBody>
            <a:bodyPr lIns="33867" tIns="33867" rIns="33867" bIns="33867" rtlCol="0" anchor="ctr"/>
            <a:lstStyle/>
            <a:p>
              <a:pPr algn="ctr">
                <a:lnSpc>
                  <a:spcPts val="1773"/>
                </a:lnSpc>
              </a:pPr>
              <a:endParaRPr sz="1200"/>
            </a:p>
          </p:txBody>
        </p:sp>
      </p:grpSp>
      <p:sp>
        <p:nvSpPr>
          <p:cNvPr id="8" name="TextBox 13">
            <a:extLst>
              <a:ext uri="{FF2B5EF4-FFF2-40B4-BE49-F238E27FC236}">
                <a16:creationId xmlns:a16="http://schemas.microsoft.com/office/drawing/2014/main" id="{A58FE5AA-FD49-0FFE-2513-6440FB669F73}"/>
              </a:ext>
            </a:extLst>
          </p:cNvPr>
          <p:cNvSpPr txBox="1"/>
          <p:nvPr/>
        </p:nvSpPr>
        <p:spPr>
          <a:xfrm>
            <a:off x="8940801" y="1701800"/>
            <a:ext cx="2818387" cy="1505990"/>
          </a:xfrm>
          <a:prstGeom prst="rect">
            <a:avLst/>
          </a:prstGeom>
        </p:spPr>
        <p:txBody>
          <a:bodyPr wrap="square" lIns="0" tIns="0" rIns="0" bIns="0" rtlCol="0" anchor="t">
            <a:spAutoFit/>
          </a:bodyPr>
          <a:lstStyle/>
          <a:p>
            <a:pPr algn="ctr">
              <a:lnSpc>
                <a:spcPts val="3034"/>
              </a:lnSpc>
            </a:pPr>
            <a:r>
              <a:rPr lang="en-US" sz="2167" dirty="0">
                <a:solidFill>
                  <a:srgbClr val="FEFEFE"/>
                </a:solidFill>
                <a:latin typeface="Open Sauce Bold Italics"/>
              </a:rPr>
              <a:t>Retailer</a:t>
            </a:r>
          </a:p>
          <a:p>
            <a:pPr algn="ctr">
              <a:lnSpc>
                <a:spcPts val="3034"/>
              </a:lnSpc>
            </a:pPr>
            <a:r>
              <a:rPr lang="en-US" sz="2167" dirty="0">
                <a:solidFill>
                  <a:srgbClr val="FEFEFE"/>
                </a:solidFill>
                <a:latin typeface="Open Sauce Bold Italics"/>
              </a:rPr>
              <a:t>Upgrade of lighting and replacement of display fridges</a:t>
            </a:r>
          </a:p>
        </p:txBody>
      </p:sp>
      <p:grpSp>
        <p:nvGrpSpPr>
          <p:cNvPr id="9" name="Group 35">
            <a:extLst>
              <a:ext uri="{FF2B5EF4-FFF2-40B4-BE49-F238E27FC236}">
                <a16:creationId xmlns:a16="http://schemas.microsoft.com/office/drawing/2014/main" id="{7A948F12-690B-2B52-DD10-6B2DD5491573}"/>
              </a:ext>
            </a:extLst>
          </p:cNvPr>
          <p:cNvGrpSpPr/>
          <p:nvPr/>
        </p:nvGrpSpPr>
        <p:grpSpPr>
          <a:xfrm>
            <a:off x="8136649" y="2320756"/>
            <a:ext cx="651827" cy="651827"/>
            <a:chOff x="0" y="0"/>
            <a:chExt cx="812800" cy="812800"/>
          </a:xfrm>
        </p:grpSpPr>
        <p:sp>
          <p:nvSpPr>
            <p:cNvPr id="10" name="Freeform 36">
              <a:extLst>
                <a:ext uri="{FF2B5EF4-FFF2-40B4-BE49-F238E27FC236}">
                  <a16:creationId xmlns:a16="http://schemas.microsoft.com/office/drawing/2014/main" id="{8764DFC5-64FB-3010-A91B-155185A8711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FF6D"/>
            </a:solidFill>
          </p:spPr>
          <p:txBody>
            <a:bodyPr/>
            <a:lstStyle/>
            <a:p>
              <a:endParaRPr lang="en-IE" sz="1200"/>
            </a:p>
          </p:txBody>
        </p:sp>
        <p:sp>
          <p:nvSpPr>
            <p:cNvPr id="11" name="TextBox 37">
              <a:extLst>
                <a:ext uri="{FF2B5EF4-FFF2-40B4-BE49-F238E27FC236}">
                  <a16:creationId xmlns:a16="http://schemas.microsoft.com/office/drawing/2014/main" id="{22A78971-B611-7126-13E5-05B792505094}"/>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12" name="TextBox 13">
            <a:extLst>
              <a:ext uri="{FF2B5EF4-FFF2-40B4-BE49-F238E27FC236}">
                <a16:creationId xmlns:a16="http://schemas.microsoft.com/office/drawing/2014/main" id="{5A8C1F4F-F446-18E9-1971-B5ABE3A020F0}"/>
              </a:ext>
            </a:extLst>
          </p:cNvPr>
          <p:cNvSpPr txBox="1"/>
          <p:nvPr/>
        </p:nvSpPr>
        <p:spPr>
          <a:xfrm>
            <a:off x="4923829" y="1651000"/>
            <a:ext cx="2543771" cy="1505990"/>
          </a:xfrm>
          <a:prstGeom prst="rect">
            <a:avLst/>
          </a:prstGeom>
        </p:spPr>
        <p:txBody>
          <a:bodyPr wrap="square" lIns="0" tIns="0" rIns="0" bIns="0" rtlCol="0" anchor="t">
            <a:spAutoFit/>
          </a:bodyPr>
          <a:lstStyle/>
          <a:p>
            <a:pPr algn="ctr">
              <a:lnSpc>
                <a:spcPts val="3034"/>
              </a:lnSpc>
            </a:pPr>
            <a:r>
              <a:rPr lang="en-US" sz="2167" dirty="0">
                <a:solidFill>
                  <a:srgbClr val="FEFEFE"/>
                </a:solidFill>
                <a:latin typeface="Open Sauce Bold Italics"/>
              </a:rPr>
              <a:t>Engineering Company. Lighting upgrade, Smart controls  for heating </a:t>
            </a:r>
          </a:p>
        </p:txBody>
      </p:sp>
      <p:grpSp>
        <p:nvGrpSpPr>
          <p:cNvPr id="16" name="Group 10">
            <a:extLst>
              <a:ext uri="{FF2B5EF4-FFF2-40B4-BE49-F238E27FC236}">
                <a16:creationId xmlns:a16="http://schemas.microsoft.com/office/drawing/2014/main" id="{2A02F4EC-DBAD-636B-8FB7-43760A14B3AB}"/>
              </a:ext>
            </a:extLst>
          </p:cNvPr>
          <p:cNvGrpSpPr/>
          <p:nvPr/>
        </p:nvGrpSpPr>
        <p:grpSpPr>
          <a:xfrm>
            <a:off x="8896200" y="4066512"/>
            <a:ext cx="2889400" cy="2156489"/>
            <a:chOff x="0" y="0"/>
            <a:chExt cx="1320930" cy="721158"/>
          </a:xfrm>
        </p:grpSpPr>
        <p:sp>
          <p:nvSpPr>
            <p:cNvPr id="17" name="Freeform 11">
              <a:extLst>
                <a:ext uri="{FF2B5EF4-FFF2-40B4-BE49-F238E27FC236}">
                  <a16:creationId xmlns:a16="http://schemas.microsoft.com/office/drawing/2014/main" id="{A1FCB583-FE56-AAC1-8762-A17CF08B5609}"/>
                </a:ext>
              </a:extLst>
            </p:cNvPr>
            <p:cNvSpPr/>
            <p:nvPr/>
          </p:nvSpPr>
          <p:spPr>
            <a:xfrm>
              <a:off x="0" y="0"/>
              <a:ext cx="1320930" cy="721158"/>
            </a:xfrm>
            <a:custGeom>
              <a:avLst/>
              <a:gdLst/>
              <a:ahLst/>
              <a:cxnLst/>
              <a:rect l="l" t="t" r="r" b="b"/>
              <a:pathLst>
                <a:path w="1320930" h="721158">
                  <a:moveTo>
                    <a:pt x="82047" y="0"/>
                  </a:moveTo>
                  <a:lnTo>
                    <a:pt x="1238883" y="0"/>
                  </a:lnTo>
                  <a:cubicBezTo>
                    <a:pt x="1260643" y="0"/>
                    <a:pt x="1281512" y="8644"/>
                    <a:pt x="1296899" y="24031"/>
                  </a:cubicBezTo>
                  <a:cubicBezTo>
                    <a:pt x="1312286" y="39418"/>
                    <a:pt x="1320930" y="60287"/>
                    <a:pt x="1320930" y="82047"/>
                  </a:cubicBezTo>
                  <a:lnTo>
                    <a:pt x="1320930" y="639111"/>
                  </a:lnTo>
                  <a:cubicBezTo>
                    <a:pt x="1320930" y="660871"/>
                    <a:pt x="1312286" y="681740"/>
                    <a:pt x="1296899" y="697127"/>
                  </a:cubicBezTo>
                  <a:cubicBezTo>
                    <a:pt x="1281512" y="712514"/>
                    <a:pt x="1260643" y="721158"/>
                    <a:pt x="1238883" y="721158"/>
                  </a:cubicBezTo>
                  <a:lnTo>
                    <a:pt x="82047" y="721158"/>
                  </a:lnTo>
                  <a:cubicBezTo>
                    <a:pt x="60287" y="721158"/>
                    <a:pt x="39418" y="712514"/>
                    <a:pt x="24031" y="697127"/>
                  </a:cubicBezTo>
                  <a:cubicBezTo>
                    <a:pt x="8644" y="681740"/>
                    <a:pt x="0" y="660871"/>
                    <a:pt x="0" y="639111"/>
                  </a:cubicBezTo>
                  <a:lnTo>
                    <a:pt x="0" y="82047"/>
                  </a:lnTo>
                  <a:cubicBezTo>
                    <a:pt x="0" y="60287"/>
                    <a:pt x="8644" y="39418"/>
                    <a:pt x="24031" y="24031"/>
                  </a:cubicBezTo>
                  <a:cubicBezTo>
                    <a:pt x="39418" y="8644"/>
                    <a:pt x="60287" y="0"/>
                    <a:pt x="82047" y="0"/>
                  </a:cubicBezTo>
                  <a:close/>
                </a:path>
              </a:pathLst>
            </a:custGeom>
            <a:solidFill>
              <a:srgbClr val="8DC43F"/>
            </a:solidFill>
          </p:spPr>
          <p:txBody>
            <a:bodyPr/>
            <a:lstStyle/>
            <a:p>
              <a:endParaRPr lang="en-IE" sz="1200"/>
            </a:p>
          </p:txBody>
        </p:sp>
        <p:sp>
          <p:nvSpPr>
            <p:cNvPr id="18" name="TextBox 12">
              <a:extLst>
                <a:ext uri="{FF2B5EF4-FFF2-40B4-BE49-F238E27FC236}">
                  <a16:creationId xmlns:a16="http://schemas.microsoft.com/office/drawing/2014/main" id="{5BA5B9B4-27DE-4112-A8DA-FABE18C97D0D}"/>
                </a:ext>
              </a:extLst>
            </p:cNvPr>
            <p:cNvSpPr txBox="1"/>
            <p:nvPr/>
          </p:nvSpPr>
          <p:spPr>
            <a:xfrm>
              <a:off x="0" y="-38100"/>
              <a:ext cx="1320930" cy="759258"/>
            </a:xfrm>
            <a:prstGeom prst="rect">
              <a:avLst/>
            </a:prstGeom>
          </p:spPr>
          <p:txBody>
            <a:bodyPr lIns="33867" tIns="33867" rIns="33867" bIns="33867" rtlCol="0" anchor="ctr"/>
            <a:lstStyle/>
            <a:p>
              <a:pPr algn="ctr">
                <a:lnSpc>
                  <a:spcPts val="1773"/>
                </a:lnSpc>
              </a:pPr>
              <a:endParaRPr sz="1200"/>
            </a:p>
          </p:txBody>
        </p:sp>
      </p:grpSp>
      <p:sp>
        <p:nvSpPr>
          <p:cNvPr id="19" name="TextBox 13">
            <a:extLst>
              <a:ext uri="{FF2B5EF4-FFF2-40B4-BE49-F238E27FC236}">
                <a16:creationId xmlns:a16="http://schemas.microsoft.com/office/drawing/2014/main" id="{961B8396-AFC6-337B-B7B7-D30FAB5AD46B}"/>
              </a:ext>
            </a:extLst>
          </p:cNvPr>
          <p:cNvSpPr txBox="1"/>
          <p:nvPr/>
        </p:nvSpPr>
        <p:spPr>
          <a:xfrm>
            <a:off x="9093200" y="4277931"/>
            <a:ext cx="2543771" cy="1505990"/>
          </a:xfrm>
          <a:prstGeom prst="rect">
            <a:avLst/>
          </a:prstGeom>
        </p:spPr>
        <p:txBody>
          <a:bodyPr wrap="square" lIns="0" tIns="0" rIns="0" bIns="0" rtlCol="0" anchor="t">
            <a:spAutoFit/>
          </a:bodyPr>
          <a:lstStyle/>
          <a:p>
            <a:pPr algn="ctr">
              <a:lnSpc>
                <a:spcPts val="3034"/>
              </a:lnSpc>
            </a:pPr>
            <a:r>
              <a:rPr lang="en-US" sz="2167" dirty="0">
                <a:solidFill>
                  <a:srgbClr val="FEFEFE"/>
                </a:solidFill>
                <a:latin typeface="Open Sauce Bold Italics"/>
              </a:rPr>
              <a:t>Restaurant </a:t>
            </a:r>
          </a:p>
          <a:p>
            <a:pPr algn="ctr">
              <a:lnSpc>
                <a:spcPts val="3034"/>
              </a:lnSpc>
            </a:pPr>
            <a:r>
              <a:rPr lang="en-US" sz="2167" dirty="0">
                <a:solidFill>
                  <a:srgbClr val="FEFEFE"/>
                </a:solidFill>
                <a:latin typeface="Open Sauce Bold Italics"/>
              </a:rPr>
              <a:t>Upgrade of Lighting, Cooker &amp; Extraction Hood </a:t>
            </a:r>
          </a:p>
        </p:txBody>
      </p:sp>
      <p:grpSp>
        <p:nvGrpSpPr>
          <p:cNvPr id="20" name="Group 35">
            <a:extLst>
              <a:ext uri="{FF2B5EF4-FFF2-40B4-BE49-F238E27FC236}">
                <a16:creationId xmlns:a16="http://schemas.microsoft.com/office/drawing/2014/main" id="{89E4327E-82C9-C96E-F5FE-E9DB186E0D4F}"/>
              </a:ext>
            </a:extLst>
          </p:cNvPr>
          <p:cNvGrpSpPr/>
          <p:nvPr/>
        </p:nvGrpSpPr>
        <p:grpSpPr>
          <a:xfrm>
            <a:off x="8052987" y="4684641"/>
            <a:ext cx="651827" cy="651827"/>
            <a:chOff x="0" y="0"/>
            <a:chExt cx="812800" cy="812800"/>
          </a:xfrm>
        </p:grpSpPr>
        <p:sp>
          <p:nvSpPr>
            <p:cNvPr id="21" name="Freeform 36">
              <a:extLst>
                <a:ext uri="{FF2B5EF4-FFF2-40B4-BE49-F238E27FC236}">
                  <a16:creationId xmlns:a16="http://schemas.microsoft.com/office/drawing/2014/main" id="{EF640C85-9CDA-0010-BBAD-DE2F52063F8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FF6D"/>
            </a:solidFill>
          </p:spPr>
          <p:txBody>
            <a:bodyPr/>
            <a:lstStyle/>
            <a:p>
              <a:endParaRPr lang="en-IE" sz="1200"/>
            </a:p>
          </p:txBody>
        </p:sp>
        <p:sp>
          <p:nvSpPr>
            <p:cNvPr id="22" name="TextBox 37">
              <a:extLst>
                <a:ext uri="{FF2B5EF4-FFF2-40B4-BE49-F238E27FC236}">
                  <a16:creationId xmlns:a16="http://schemas.microsoft.com/office/drawing/2014/main" id="{3BCFC15A-0D57-195F-5121-B82F4F493B10}"/>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24" name="Group 4">
            <a:extLst>
              <a:ext uri="{FF2B5EF4-FFF2-40B4-BE49-F238E27FC236}">
                <a16:creationId xmlns:a16="http://schemas.microsoft.com/office/drawing/2014/main" id="{D269136A-8D53-E9E6-B9D7-DC8B4D365673}"/>
              </a:ext>
            </a:extLst>
          </p:cNvPr>
          <p:cNvGrpSpPr/>
          <p:nvPr/>
        </p:nvGrpSpPr>
        <p:grpSpPr>
          <a:xfrm>
            <a:off x="543453" y="4066512"/>
            <a:ext cx="3114147" cy="2449698"/>
            <a:chOff x="0" y="0"/>
            <a:chExt cx="1320930" cy="721158"/>
          </a:xfrm>
        </p:grpSpPr>
        <p:sp>
          <p:nvSpPr>
            <p:cNvPr id="25" name="Freeform 5">
              <a:extLst>
                <a:ext uri="{FF2B5EF4-FFF2-40B4-BE49-F238E27FC236}">
                  <a16:creationId xmlns:a16="http://schemas.microsoft.com/office/drawing/2014/main" id="{AAEAE21C-73B1-CAAE-0FB7-938CC19B52BE}"/>
                </a:ext>
              </a:extLst>
            </p:cNvPr>
            <p:cNvSpPr/>
            <p:nvPr/>
          </p:nvSpPr>
          <p:spPr>
            <a:xfrm>
              <a:off x="0" y="0"/>
              <a:ext cx="1320930" cy="721158"/>
            </a:xfrm>
            <a:custGeom>
              <a:avLst/>
              <a:gdLst/>
              <a:ahLst/>
              <a:cxnLst/>
              <a:rect l="l" t="t" r="r" b="b"/>
              <a:pathLst>
                <a:path w="1320930" h="721158">
                  <a:moveTo>
                    <a:pt x="82047" y="0"/>
                  </a:moveTo>
                  <a:lnTo>
                    <a:pt x="1238883" y="0"/>
                  </a:lnTo>
                  <a:cubicBezTo>
                    <a:pt x="1260643" y="0"/>
                    <a:pt x="1281512" y="8644"/>
                    <a:pt x="1296899" y="24031"/>
                  </a:cubicBezTo>
                  <a:cubicBezTo>
                    <a:pt x="1312286" y="39418"/>
                    <a:pt x="1320930" y="60287"/>
                    <a:pt x="1320930" y="82047"/>
                  </a:cubicBezTo>
                  <a:lnTo>
                    <a:pt x="1320930" y="639111"/>
                  </a:lnTo>
                  <a:cubicBezTo>
                    <a:pt x="1320930" y="660871"/>
                    <a:pt x="1312286" y="681740"/>
                    <a:pt x="1296899" y="697127"/>
                  </a:cubicBezTo>
                  <a:cubicBezTo>
                    <a:pt x="1281512" y="712514"/>
                    <a:pt x="1260643" y="721158"/>
                    <a:pt x="1238883" y="721158"/>
                  </a:cubicBezTo>
                  <a:lnTo>
                    <a:pt x="82047" y="721158"/>
                  </a:lnTo>
                  <a:cubicBezTo>
                    <a:pt x="60287" y="721158"/>
                    <a:pt x="39418" y="712514"/>
                    <a:pt x="24031" y="697127"/>
                  </a:cubicBezTo>
                  <a:cubicBezTo>
                    <a:pt x="8644" y="681740"/>
                    <a:pt x="0" y="660871"/>
                    <a:pt x="0" y="639111"/>
                  </a:cubicBezTo>
                  <a:lnTo>
                    <a:pt x="0" y="82047"/>
                  </a:lnTo>
                  <a:cubicBezTo>
                    <a:pt x="0" y="60287"/>
                    <a:pt x="8644" y="39418"/>
                    <a:pt x="24031" y="24031"/>
                  </a:cubicBezTo>
                  <a:cubicBezTo>
                    <a:pt x="39418" y="8644"/>
                    <a:pt x="60287" y="0"/>
                    <a:pt x="82047" y="0"/>
                  </a:cubicBezTo>
                  <a:close/>
                </a:path>
              </a:pathLst>
            </a:custGeom>
            <a:solidFill>
              <a:srgbClr val="202226"/>
            </a:solidFill>
          </p:spPr>
          <p:txBody>
            <a:bodyPr/>
            <a:lstStyle/>
            <a:p>
              <a:endParaRPr lang="en-IE" sz="1200" dirty="0"/>
            </a:p>
          </p:txBody>
        </p:sp>
        <p:sp>
          <p:nvSpPr>
            <p:cNvPr id="26" name="TextBox 6">
              <a:extLst>
                <a:ext uri="{FF2B5EF4-FFF2-40B4-BE49-F238E27FC236}">
                  <a16:creationId xmlns:a16="http://schemas.microsoft.com/office/drawing/2014/main" id="{CB00DFCF-431D-09E8-3668-6ACE6F888ED9}"/>
                </a:ext>
              </a:extLst>
            </p:cNvPr>
            <p:cNvSpPr txBox="1"/>
            <p:nvPr/>
          </p:nvSpPr>
          <p:spPr>
            <a:xfrm>
              <a:off x="0" y="-38100"/>
              <a:ext cx="1320930" cy="759258"/>
            </a:xfrm>
            <a:prstGeom prst="rect">
              <a:avLst/>
            </a:prstGeom>
          </p:spPr>
          <p:txBody>
            <a:bodyPr lIns="33867" tIns="33867" rIns="33867" bIns="33867" rtlCol="0" anchor="ctr"/>
            <a:lstStyle/>
            <a:p>
              <a:pPr algn="ctr">
                <a:lnSpc>
                  <a:spcPts val="1773"/>
                </a:lnSpc>
              </a:pPr>
              <a:endParaRPr sz="1200"/>
            </a:p>
          </p:txBody>
        </p:sp>
      </p:grpSp>
      <p:grpSp>
        <p:nvGrpSpPr>
          <p:cNvPr id="27" name="Group 10">
            <a:extLst>
              <a:ext uri="{FF2B5EF4-FFF2-40B4-BE49-F238E27FC236}">
                <a16:creationId xmlns:a16="http://schemas.microsoft.com/office/drawing/2014/main" id="{88DBEB7E-FCD5-D2EC-CF52-5847DFBD52E2}"/>
              </a:ext>
            </a:extLst>
          </p:cNvPr>
          <p:cNvGrpSpPr/>
          <p:nvPr/>
        </p:nvGrpSpPr>
        <p:grpSpPr>
          <a:xfrm>
            <a:off x="4600500" y="4038601"/>
            <a:ext cx="3019500" cy="2438399"/>
            <a:chOff x="0" y="0"/>
            <a:chExt cx="1320930" cy="721158"/>
          </a:xfrm>
        </p:grpSpPr>
        <p:sp>
          <p:nvSpPr>
            <p:cNvPr id="28" name="Freeform 11">
              <a:extLst>
                <a:ext uri="{FF2B5EF4-FFF2-40B4-BE49-F238E27FC236}">
                  <a16:creationId xmlns:a16="http://schemas.microsoft.com/office/drawing/2014/main" id="{4DCB720E-1824-3282-2CD3-5DD27CD4869C}"/>
                </a:ext>
              </a:extLst>
            </p:cNvPr>
            <p:cNvSpPr/>
            <p:nvPr/>
          </p:nvSpPr>
          <p:spPr>
            <a:xfrm>
              <a:off x="0" y="0"/>
              <a:ext cx="1320930" cy="721158"/>
            </a:xfrm>
            <a:custGeom>
              <a:avLst/>
              <a:gdLst/>
              <a:ahLst/>
              <a:cxnLst/>
              <a:rect l="l" t="t" r="r" b="b"/>
              <a:pathLst>
                <a:path w="1320930" h="721158">
                  <a:moveTo>
                    <a:pt x="82047" y="0"/>
                  </a:moveTo>
                  <a:lnTo>
                    <a:pt x="1238883" y="0"/>
                  </a:lnTo>
                  <a:cubicBezTo>
                    <a:pt x="1260643" y="0"/>
                    <a:pt x="1281512" y="8644"/>
                    <a:pt x="1296899" y="24031"/>
                  </a:cubicBezTo>
                  <a:cubicBezTo>
                    <a:pt x="1312286" y="39418"/>
                    <a:pt x="1320930" y="60287"/>
                    <a:pt x="1320930" y="82047"/>
                  </a:cubicBezTo>
                  <a:lnTo>
                    <a:pt x="1320930" y="639111"/>
                  </a:lnTo>
                  <a:cubicBezTo>
                    <a:pt x="1320930" y="660871"/>
                    <a:pt x="1312286" y="681740"/>
                    <a:pt x="1296899" y="697127"/>
                  </a:cubicBezTo>
                  <a:cubicBezTo>
                    <a:pt x="1281512" y="712514"/>
                    <a:pt x="1260643" y="721158"/>
                    <a:pt x="1238883" y="721158"/>
                  </a:cubicBezTo>
                  <a:lnTo>
                    <a:pt x="82047" y="721158"/>
                  </a:lnTo>
                  <a:cubicBezTo>
                    <a:pt x="60287" y="721158"/>
                    <a:pt x="39418" y="712514"/>
                    <a:pt x="24031" y="697127"/>
                  </a:cubicBezTo>
                  <a:cubicBezTo>
                    <a:pt x="8644" y="681740"/>
                    <a:pt x="0" y="660871"/>
                    <a:pt x="0" y="639111"/>
                  </a:cubicBezTo>
                  <a:lnTo>
                    <a:pt x="0" y="82047"/>
                  </a:lnTo>
                  <a:cubicBezTo>
                    <a:pt x="0" y="60287"/>
                    <a:pt x="8644" y="39418"/>
                    <a:pt x="24031" y="24031"/>
                  </a:cubicBezTo>
                  <a:cubicBezTo>
                    <a:pt x="39418" y="8644"/>
                    <a:pt x="60287" y="0"/>
                    <a:pt x="82047" y="0"/>
                  </a:cubicBezTo>
                  <a:close/>
                </a:path>
              </a:pathLst>
            </a:custGeom>
            <a:solidFill>
              <a:srgbClr val="8DC43F"/>
            </a:solidFill>
          </p:spPr>
          <p:txBody>
            <a:bodyPr/>
            <a:lstStyle/>
            <a:p>
              <a:pPr algn="ctr"/>
              <a:endParaRPr lang="en-IE" sz="1200"/>
            </a:p>
          </p:txBody>
        </p:sp>
        <p:sp>
          <p:nvSpPr>
            <p:cNvPr id="29" name="TextBox 12">
              <a:extLst>
                <a:ext uri="{FF2B5EF4-FFF2-40B4-BE49-F238E27FC236}">
                  <a16:creationId xmlns:a16="http://schemas.microsoft.com/office/drawing/2014/main" id="{8E911C8B-A98F-4D94-4A2B-54AC2884EC8C}"/>
                </a:ext>
              </a:extLst>
            </p:cNvPr>
            <p:cNvSpPr txBox="1"/>
            <p:nvPr/>
          </p:nvSpPr>
          <p:spPr>
            <a:xfrm>
              <a:off x="0" y="-38100"/>
              <a:ext cx="1320930" cy="759258"/>
            </a:xfrm>
            <a:prstGeom prst="rect">
              <a:avLst/>
            </a:prstGeom>
          </p:spPr>
          <p:txBody>
            <a:bodyPr lIns="33867" tIns="33867" rIns="33867" bIns="33867" rtlCol="0" anchor="ctr"/>
            <a:lstStyle/>
            <a:p>
              <a:pPr algn="ctr">
                <a:lnSpc>
                  <a:spcPts val="1773"/>
                </a:lnSpc>
              </a:pPr>
              <a:endParaRPr sz="1200"/>
            </a:p>
          </p:txBody>
        </p:sp>
      </p:grpSp>
      <p:sp>
        <p:nvSpPr>
          <p:cNvPr id="30" name="TextBox 13">
            <a:extLst>
              <a:ext uri="{FF2B5EF4-FFF2-40B4-BE49-F238E27FC236}">
                <a16:creationId xmlns:a16="http://schemas.microsoft.com/office/drawing/2014/main" id="{3BFAED8B-4A9F-0EA5-21E0-27C5B2B7CE8E}"/>
              </a:ext>
            </a:extLst>
          </p:cNvPr>
          <p:cNvSpPr txBox="1"/>
          <p:nvPr/>
        </p:nvSpPr>
        <p:spPr>
          <a:xfrm>
            <a:off x="4816736" y="4188804"/>
            <a:ext cx="2800990" cy="2275431"/>
          </a:xfrm>
          <a:prstGeom prst="rect">
            <a:avLst/>
          </a:prstGeom>
        </p:spPr>
        <p:txBody>
          <a:bodyPr wrap="square" lIns="0" tIns="0" rIns="0" bIns="0" rtlCol="0" anchor="t">
            <a:spAutoFit/>
          </a:bodyPr>
          <a:lstStyle/>
          <a:p>
            <a:pPr algn="ctr">
              <a:lnSpc>
                <a:spcPts val="3034"/>
              </a:lnSpc>
            </a:pPr>
            <a:r>
              <a:rPr lang="en-US" sz="2167" dirty="0">
                <a:solidFill>
                  <a:srgbClr val="FEFEFE"/>
                </a:solidFill>
                <a:latin typeface="Open Sauce Bold Italics"/>
              </a:rPr>
              <a:t>Sport facility with Trading Income</a:t>
            </a:r>
          </a:p>
          <a:p>
            <a:pPr>
              <a:lnSpc>
                <a:spcPts val="3034"/>
              </a:lnSpc>
            </a:pPr>
            <a:r>
              <a:rPr lang="en-US" sz="2167" dirty="0">
                <a:solidFill>
                  <a:srgbClr val="FEFEFE"/>
                </a:solidFill>
                <a:latin typeface="Open Sauce Bold Italics"/>
              </a:rPr>
              <a:t>Smart Controls for</a:t>
            </a:r>
          </a:p>
          <a:p>
            <a:pPr>
              <a:lnSpc>
                <a:spcPts val="3034"/>
              </a:lnSpc>
            </a:pPr>
            <a:r>
              <a:rPr lang="en-US" sz="2167" dirty="0">
                <a:solidFill>
                  <a:srgbClr val="FEFEFE"/>
                </a:solidFill>
                <a:latin typeface="Open Sauce Bold Italics"/>
              </a:rPr>
              <a:t>Water / light /Heat</a:t>
            </a:r>
          </a:p>
          <a:p>
            <a:pPr algn="ctr">
              <a:lnSpc>
                <a:spcPts val="3034"/>
              </a:lnSpc>
            </a:pPr>
            <a:r>
              <a:rPr lang="en-US" sz="2167" dirty="0">
                <a:solidFill>
                  <a:srgbClr val="FEFEFE"/>
                </a:solidFill>
                <a:latin typeface="Open Sauce Bold Italics"/>
              </a:rPr>
              <a:t>LED Lighting upgrade</a:t>
            </a:r>
          </a:p>
          <a:p>
            <a:pPr>
              <a:lnSpc>
                <a:spcPts val="3034"/>
              </a:lnSpc>
            </a:pPr>
            <a:endParaRPr lang="en-US" sz="2167" dirty="0">
              <a:solidFill>
                <a:srgbClr val="FEFEFE"/>
              </a:solidFill>
              <a:latin typeface="Open Sauce Bold Italics"/>
            </a:endParaRPr>
          </a:p>
        </p:txBody>
      </p:sp>
      <p:grpSp>
        <p:nvGrpSpPr>
          <p:cNvPr id="31" name="Group 35">
            <a:extLst>
              <a:ext uri="{FF2B5EF4-FFF2-40B4-BE49-F238E27FC236}">
                <a16:creationId xmlns:a16="http://schemas.microsoft.com/office/drawing/2014/main" id="{D07D52F5-94A6-CBC1-F0C4-216014072083}"/>
              </a:ext>
            </a:extLst>
          </p:cNvPr>
          <p:cNvGrpSpPr/>
          <p:nvPr/>
        </p:nvGrpSpPr>
        <p:grpSpPr>
          <a:xfrm>
            <a:off x="3480987" y="4887841"/>
            <a:ext cx="651827" cy="651827"/>
            <a:chOff x="0" y="0"/>
            <a:chExt cx="812800" cy="812800"/>
          </a:xfrm>
        </p:grpSpPr>
        <p:sp>
          <p:nvSpPr>
            <p:cNvPr id="32" name="Freeform 36">
              <a:extLst>
                <a:ext uri="{FF2B5EF4-FFF2-40B4-BE49-F238E27FC236}">
                  <a16:creationId xmlns:a16="http://schemas.microsoft.com/office/drawing/2014/main" id="{EA5B24CD-F917-7C35-924E-A4668FA6BD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FF6D"/>
            </a:solidFill>
          </p:spPr>
          <p:txBody>
            <a:bodyPr/>
            <a:lstStyle/>
            <a:p>
              <a:endParaRPr lang="en-IE" sz="1200"/>
            </a:p>
          </p:txBody>
        </p:sp>
        <p:sp>
          <p:nvSpPr>
            <p:cNvPr id="33" name="TextBox 37">
              <a:extLst>
                <a:ext uri="{FF2B5EF4-FFF2-40B4-BE49-F238E27FC236}">
                  <a16:creationId xmlns:a16="http://schemas.microsoft.com/office/drawing/2014/main" id="{DE0F2CFC-6249-99A5-DA4B-8BBB44C427BE}"/>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34" name="TextBox 13">
            <a:extLst>
              <a:ext uri="{FF2B5EF4-FFF2-40B4-BE49-F238E27FC236}">
                <a16:creationId xmlns:a16="http://schemas.microsoft.com/office/drawing/2014/main" id="{FE7992C3-43A0-7953-3937-8C27CC420CB0}"/>
              </a:ext>
            </a:extLst>
          </p:cNvPr>
          <p:cNvSpPr txBox="1"/>
          <p:nvPr/>
        </p:nvSpPr>
        <p:spPr>
          <a:xfrm>
            <a:off x="767494" y="4191000"/>
            <a:ext cx="2788507" cy="1890710"/>
          </a:xfrm>
          <a:prstGeom prst="rect">
            <a:avLst/>
          </a:prstGeom>
        </p:spPr>
        <p:txBody>
          <a:bodyPr wrap="square" lIns="0" tIns="0" rIns="0" bIns="0" rtlCol="0" anchor="t">
            <a:spAutoFit/>
          </a:bodyPr>
          <a:lstStyle/>
          <a:p>
            <a:pPr>
              <a:lnSpc>
                <a:spcPts val="3034"/>
              </a:lnSpc>
            </a:pPr>
            <a:r>
              <a:rPr lang="en-US" sz="2167" dirty="0">
                <a:solidFill>
                  <a:srgbClr val="FEFEFE"/>
                </a:solidFill>
                <a:latin typeface="Open Sauce Bold Italics"/>
              </a:rPr>
              <a:t>   Tourist attraction </a:t>
            </a:r>
          </a:p>
          <a:p>
            <a:pPr algn="ctr">
              <a:lnSpc>
                <a:spcPts val="3034"/>
              </a:lnSpc>
            </a:pPr>
            <a:r>
              <a:rPr lang="en-US" sz="2167" dirty="0">
                <a:solidFill>
                  <a:srgbClr val="FEFEFE"/>
                </a:solidFill>
                <a:latin typeface="Open Sauce Bold Italics"/>
              </a:rPr>
              <a:t>Upgrade of lighting, Upgrade of refrigeration &amp; oven in Coffee shop  </a:t>
            </a:r>
          </a:p>
        </p:txBody>
      </p:sp>
      <p:grpSp>
        <p:nvGrpSpPr>
          <p:cNvPr id="35" name="Group 4">
            <a:extLst>
              <a:ext uri="{FF2B5EF4-FFF2-40B4-BE49-F238E27FC236}">
                <a16:creationId xmlns:a16="http://schemas.microsoft.com/office/drawing/2014/main" id="{E1599E81-A6D8-A986-6B52-87374B49CB7E}"/>
              </a:ext>
            </a:extLst>
          </p:cNvPr>
          <p:cNvGrpSpPr/>
          <p:nvPr/>
        </p:nvGrpSpPr>
        <p:grpSpPr>
          <a:xfrm>
            <a:off x="536501" y="1591819"/>
            <a:ext cx="3345268" cy="1735581"/>
            <a:chOff x="-142513" y="-38100"/>
            <a:chExt cx="1463443" cy="759258"/>
          </a:xfrm>
        </p:grpSpPr>
        <p:sp>
          <p:nvSpPr>
            <p:cNvPr id="36" name="Freeform 5">
              <a:extLst>
                <a:ext uri="{FF2B5EF4-FFF2-40B4-BE49-F238E27FC236}">
                  <a16:creationId xmlns:a16="http://schemas.microsoft.com/office/drawing/2014/main" id="{2590AEBE-5B30-F62D-2AB8-605522E48E30}"/>
                </a:ext>
              </a:extLst>
            </p:cNvPr>
            <p:cNvSpPr/>
            <p:nvPr/>
          </p:nvSpPr>
          <p:spPr>
            <a:xfrm>
              <a:off x="-142513" y="0"/>
              <a:ext cx="1320930" cy="721158"/>
            </a:xfrm>
            <a:custGeom>
              <a:avLst/>
              <a:gdLst/>
              <a:ahLst/>
              <a:cxnLst/>
              <a:rect l="l" t="t" r="r" b="b"/>
              <a:pathLst>
                <a:path w="1320930" h="721158">
                  <a:moveTo>
                    <a:pt x="82047" y="0"/>
                  </a:moveTo>
                  <a:lnTo>
                    <a:pt x="1238883" y="0"/>
                  </a:lnTo>
                  <a:cubicBezTo>
                    <a:pt x="1260643" y="0"/>
                    <a:pt x="1281512" y="8644"/>
                    <a:pt x="1296899" y="24031"/>
                  </a:cubicBezTo>
                  <a:cubicBezTo>
                    <a:pt x="1312286" y="39418"/>
                    <a:pt x="1320930" y="60287"/>
                    <a:pt x="1320930" y="82047"/>
                  </a:cubicBezTo>
                  <a:lnTo>
                    <a:pt x="1320930" y="639111"/>
                  </a:lnTo>
                  <a:cubicBezTo>
                    <a:pt x="1320930" y="660871"/>
                    <a:pt x="1312286" y="681740"/>
                    <a:pt x="1296899" y="697127"/>
                  </a:cubicBezTo>
                  <a:cubicBezTo>
                    <a:pt x="1281512" y="712514"/>
                    <a:pt x="1260643" y="721158"/>
                    <a:pt x="1238883" y="721158"/>
                  </a:cubicBezTo>
                  <a:lnTo>
                    <a:pt x="82047" y="721158"/>
                  </a:lnTo>
                  <a:cubicBezTo>
                    <a:pt x="60287" y="721158"/>
                    <a:pt x="39418" y="712514"/>
                    <a:pt x="24031" y="697127"/>
                  </a:cubicBezTo>
                  <a:cubicBezTo>
                    <a:pt x="8644" y="681740"/>
                    <a:pt x="0" y="660871"/>
                    <a:pt x="0" y="639111"/>
                  </a:cubicBezTo>
                  <a:lnTo>
                    <a:pt x="0" y="82047"/>
                  </a:lnTo>
                  <a:cubicBezTo>
                    <a:pt x="0" y="60287"/>
                    <a:pt x="8644" y="39418"/>
                    <a:pt x="24031" y="24031"/>
                  </a:cubicBezTo>
                  <a:cubicBezTo>
                    <a:pt x="39418" y="8644"/>
                    <a:pt x="60287" y="0"/>
                    <a:pt x="82047" y="0"/>
                  </a:cubicBezTo>
                  <a:close/>
                </a:path>
              </a:pathLst>
            </a:custGeom>
            <a:solidFill>
              <a:srgbClr val="202226"/>
            </a:solidFill>
          </p:spPr>
          <p:txBody>
            <a:bodyPr/>
            <a:lstStyle/>
            <a:p>
              <a:endParaRPr lang="en-IE" sz="1200" dirty="0"/>
            </a:p>
          </p:txBody>
        </p:sp>
        <p:sp>
          <p:nvSpPr>
            <p:cNvPr id="37" name="TextBox 6">
              <a:extLst>
                <a:ext uri="{FF2B5EF4-FFF2-40B4-BE49-F238E27FC236}">
                  <a16:creationId xmlns:a16="http://schemas.microsoft.com/office/drawing/2014/main" id="{D4ED0247-4C58-823B-4EC2-5304897B742C}"/>
                </a:ext>
              </a:extLst>
            </p:cNvPr>
            <p:cNvSpPr txBox="1"/>
            <p:nvPr/>
          </p:nvSpPr>
          <p:spPr>
            <a:xfrm>
              <a:off x="0" y="-38100"/>
              <a:ext cx="1320930" cy="759258"/>
            </a:xfrm>
            <a:prstGeom prst="rect">
              <a:avLst/>
            </a:prstGeom>
          </p:spPr>
          <p:txBody>
            <a:bodyPr lIns="33867" tIns="33867" rIns="33867" bIns="33867" rtlCol="0" anchor="ctr"/>
            <a:lstStyle/>
            <a:p>
              <a:pPr algn="ctr">
                <a:lnSpc>
                  <a:spcPts val="1773"/>
                </a:lnSpc>
              </a:pPr>
              <a:endParaRPr sz="1200"/>
            </a:p>
          </p:txBody>
        </p:sp>
      </p:grpSp>
      <p:sp>
        <p:nvSpPr>
          <p:cNvPr id="40" name="TextBox 12">
            <a:extLst>
              <a:ext uri="{FF2B5EF4-FFF2-40B4-BE49-F238E27FC236}">
                <a16:creationId xmlns:a16="http://schemas.microsoft.com/office/drawing/2014/main" id="{7D49CFEC-B1CB-E564-8E0B-741E639895E6}"/>
              </a:ext>
            </a:extLst>
          </p:cNvPr>
          <p:cNvSpPr txBox="1"/>
          <p:nvPr/>
        </p:nvSpPr>
        <p:spPr>
          <a:xfrm>
            <a:off x="4391100" y="1841860"/>
            <a:ext cx="3019500" cy="1735581"/>
          </a:xfrm>
          <a:prstGeom prst="rect">
            <a:avLst/>
          </a:prstGeom>
        </p:spPr>
        <p:txBody>
          <a:bodyPr lIns="33867" tIns="33867" rIns="33867" bIns="33867" rtlCol="0" anchor="ctr"/>
          <a:lstStyle/>
          <a:p>
            <a:pPr algn="ctr">
              <a:lnSpc>
                <a:spcPts val="1773"/>
              </a:lnSpc>
            </a:pPr>
            <a:endParaRPr sz="1200"/>
          </a:p>
        </p:txBody>
      </p:sp>
      <p:grpSp>
        <p:nvGrpSpPr>
          <p:cNvPr id="42" name="Group 35">
            <a:extLst>
              <a:ext uri="{FF2B5EF4-FFF2-40B4-BE49-F238E27FC236}">
                <a16:creationId xmlns:a16="http://schemas.microsoft.com/office/drawing/2014/main" id="{68F7BC13-CADB-DF73-8C4F-D3345B0429AE}"/>
              </a:ext>
            </a:extLst>
          </p:cNvPr>
          <p:cNvGrpSpPr/>
          <p:nvPr/>
        </p:nvGrpSpPr>
        <p:grpSpPr>
          <a:xfrm>
            <a:off x="3785787" y="2394683"/>
            <a:ext cx="651827" cy="651827"/>
            <a:chOff x="0" y="0"/>
            <a:chExt cx="812800" cy="812800"/>
          </a:xfrm>
        </p:grpSpPr>
        <p:sp>
          <p:nvSpPr>
            <p:cNvPr id="43" name="Freeform 36">
              <a:extLst>
                <a:ext uri="{FF2B5EF4-FFF2-40B4-BE49-F238E27FC236}">
                  <a16:creationId xmlns:a16="http://schemas.microsoft.com/office/drawing/2014/main" id="{A144B295-CE22-3CBE-29EF-492FE531317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FF6D"/>
            </a:solidFill>
          </p:spPr>
          <p:txBody>
            <a:bodyPr/>
            <a:lstStyle/>
            <a:p>
              <a:endParaRPr lang="en-IE" sz="1200"/>
            </a:p>
          </p:txBody>
        </p:sp>
        <p:sp>
          <p:nvSpPr>
            <p:cNvPr id="44" name="TextBox 37">
              <a:extLst>
                <a:ext uri="{FF2B5EF4-FFF2-40B4-BE49-F238E27FC236}">
                  <a16:creationId xmlns:a16="http://schemas.microsoft.com/office/drawing/2014/main" id="{16D5DB53-910C-D5C3-8817-D30C187C5CFE}"/>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45" name="TextBox 13">
            <a:extLst>
              <a:ext uri="{FF2B5EF4-FFF2-40B4-BE49-F238E27FC236}">
                <a16:creationId xmlns:a16="http://schemas.microsoft.com/office/drawing/2014/main" id="{EEE702C1-739A-CA3B-D7CB-51BDBDC3370F}"/>
              </a:ext>
            </a:extLst>
          </p:cNvPr>
          <p:cNvSpPr txBox="1"/>
          <p:nvPr/>
        </p:nvSpPr>
        <p:spPr>
          <a:xfrm>
            <a:off x="545362" y="1946593"/>
            <a:ext cx="2959838" cy="1121269"/>
          </a:xfrm>
          <a:prstGeom prst="rect">
            <a:avLst/>
          </a:prstGeom>
        </p:spPr>
        <p:txBody>
          <a:bodyPr wrap="square" lIns="0" tIns="0" rIns="0" bIns="0" rtlCol="0" anchor="t">
            <a:spAutoFit/>
          </a:bodyPr>
          <a:lstStyle/>
          <a:p>
            <a:pPr algn="ctr">
              <a:lnSpc>
                <a:spcPts val="3034"/>
              </a:lnSpc>
            </a:pPr>
            <a:r>
              <a:rPr lang="en-US" sz="2167" dirty="0">
                <a:solidFill>
                  <a:srgbClr val="FEFEFE"/>
                </a:solidFill>
                <a:latin typeface="Open Sauce Bold Italics"/>
              </a:rPr>
              <a:t>Public House</a:t>
            </a:r>
          </a:p>
          <a:p>
            <a:pPr algn="ctr">
              <a:lnSpc>
                <a:spcPts val="3034"/>
              </a:lnSpc>
            </a:pPr>
            <a:r>
              <a:rPr lang="en-US" sz="2167" dirty="0">
                <a:solidFill>
                  <a:srgbClr val="FEFEFE"/>
                </a:solidFill>
                <a:latin typeface="Open Sauce Bold Italics"/>
              </a:rPr>
              <a:t>Upgrade of cooling equipment </a:t>
            </a:r>
          </a:p>
        </p:txBody>
      </p:sp>
      <p:sp>
        <p:nvSpPr>
          <p:cNvPr id="46" name="TextBox 2">
            <a:extLst>
              <a:ext uri="{FF2B5EF4-FFF2-40B4-BE49-F238E27FC236}">
                <a16:creationId xmlns:a16="http://schemas.microsoft.com/office/drawing/2014/main" id="{FE24C688-EAA0-916C-2307-9ACA93C08369}"/>
              </a:ext>
            </a:extLst>
          </p:cNvPr>
          <p:cNvSpPr txBox="1"/>
          <p:nvPr/>
        </p:nvSpPr>
        <p:spPr>
          <a:xfrm>
            <a:off x="958225" y="381000"/>
            <a:ext cx="10275551" cy="798745"/>
          </a:xfrm>
          <a:prstGeom prst="rect">
            <a:avLst/>
          </a:prstGeom>
        </p:spPr>
        <p:txBody>
          <a:bodyPr lIns="0" tIns="0" rIns="0" bIns="0" rtlCol="0" anchor="t">
            <a:spAutoFit/>
          </a:bodyPr>
          <a:lstStyle/>
          <a:p>
            <a:pPr algn="ctr">
              <a:lnSpc>
                <a:spcPts val="7040"/>
              </a:lnSpc>
            </a:pPr>
            <a:r>
              <a:rPr lang="en-US" sz="4000" dirty="0">
                <a:solidFill>
                  <a:srgbClr val="8DC43F"/>
                </a:solidFill>
                <a:latin typeface="Questrial"/>
              </a:rPr>
              <a:t>Samples Case studies – approved funding </a:t>
            </a:r>
          </a:p>
        </p:txBody>
      </p:sp>
    </p:spTree>
    <p:extLst>
      <p:ext uri="{BB962C8B-B14F-4D97-AF65-F5344CB8AC3E}">
        <p14:creationId xmlns:p14="http://schemas.microsoft.com/office/powerpoint/2010/main" val="3910884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77BD0-CB29-165A-F6AA-C116140BC85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1DB2827-0039-854D-7C80-E1922E9DE14E}"/>
              </a:ext>
            </a:extLst>
          </p:cNvPr>
          <p:cNvSpPr txBox="1"/>
          <p:nvPr/>
        </p:nvSpPr>
        <p:spPr>
          <a:xfrm>
            <a:off x="685800" y="1571138"/>
            <a:ext cx="4093915" cy="1795363"/>
          </a:xfrm>
          <a:prstGeom prst="rect">
            <a:avLst/>
          </a:prstGeom>
        </p:spPr>
        <p:txBody>
          <a:bodyPr lIns="0" tIns="0" rIns="0" bIns="0" rtlCol="0" anchor="t">
            <a:spAutoFit/>
          </a:bodyPr>
          <a:lstStyle/>
          <a:p>
            <a:pPr>
              <a:lnSpc>
                <a:spcPts val="7040"/>
              </a:lnSpc>
            </a:pPr>
            <a:r>
              <a:rPr lang="en-US" sz="6400" dirty="0">
                <a:solidFill>
                  <a:srgbClr val="8DC43F"/>
                </a:solidFill>
                <a:latin typeface="Questrial"/>
              </a:rPr>
              <a:t>Path to Funding  </a:t>
            </a:r>
          </a:p>
        </p:txBody>
      </p:sp>
      <p:grpSp>
        <p:nvGrpSpPr>
          <p:cNvPr id="4" name="Group 4">
            <a:extLst>
              <a:ext uri="{FF2B5EF4-FFF2-40B4-BE49-F238E27FC236}">
                <a16:creationId xmlns:a16="http://schemas.microsoft.com/office/drawing/2014/main" id="{CAF5DB7C-1374-8315-5FA9-6EF0582DF9FB}"/>
              </a:ext>
            </a:extLst>
          </p:cNvPr>
          <p:cNvGrpSpPr/>
          <p:nvPr/>
        </p:nvGrpSpPr>
        <p:grpSpPr>
          <a:xfrm>
            <a:off x="5163662" y="408674"/>
            <a:ext cx="3019500" cy="1648489"/>
            <a:chOff x="0" y="0"/>
            <a:chExt cx="1320930" cy="721158"/>
          </a:xfrm>
        </p:grpSpPr>
        <p:sp>
          <p:nvSpPr>
            <p:cNvPr id="5" name="Freeform 5">
              <a:extLst>
                <a:ext uri="{FF2B5EF4-FFF2-40B4-BE49-F238E27FC236}">
                  <a16:creationId xmlns:a16="http://schemas.microsoft.com/office/drawing/2014/main" id="{333D35AC-E992-C536-5497-F0BA54C37260}"/>
                </a:ext>
              </a:extLst>
            </p:cNvPr>
            <p:cNvSpPr/>
            <p:nvPr/>
          </p:nvSpPr>
          <p:spPr>
            <a:xfrm>
              <a:off x="0" y="0"/>
              <a:ext cx="1320930" cy="721158"/>
            </a:xfrm>
            <a:custGeom>
              <a:avLst/>
              <a:gdLst/>
              <a:ahLst/>
              <a:cxnLst/>
              <a:rect l="l" t="t" r="r" b="b"/>
              <a:pathLst>
                <a:path w="1320930" h="721158">
                  <a:moveTo>
                    <a:pt x="82047" y="0"/>
                  </a:moveTo>
                  <a:lnTo>
                    <a:pt x="1238883" y="0"/>
                  </a:lnTo>
                  <a:cubicBezTo>
                    <a:pt x="1260643" y="0"/>
                    <a:pt x="1281512" y="8644"/>
                    <a:pt x="1296899" y="24031"/>
                  </a:cubicBezTo>
                  <a:cubicBezTo>
                    <a:pt x="1312286" y="39418"/>
                    <a:pt x="1320930" y="60287"/>
                    <a:pt x="1320930" y="82047"/>
                  </a:cubicBezTo>
                  <a:lnTo>
                    <a:pt x="1320930" y="639111"/>
                  </a:lnTo>
                  <a:cubicBezTo>
                    <a:pt x="1320930" y="660871"/>
                    <a:pt x="1312286" y="681740"/>
                    <a:pt x="1296899" y="697127"/>
                  </a:cubicBezTo>
                  <a:cubicBezTo>
                    <a:pt x="1281512" y="712514"/>
                    <a:pt x="1260643" y="721158"/>
                    <a:pt x="1238883" y="721158"/>
                  </a:cubicBezTo>
                  <a:lnTo>
                    <a:pt x="82047" y="721158"/>
                  </a:lnTo>
                  <a:cubicBezTo>
                    <a:pt x="60287" y="721158"/>
                    <a:pt x="39418" y="712514"/>
                    <a:pt x="24031" y="697127"/>
                  </a:cubicBezTo>
                  <a:cubicBezTo>
                    <a:pt x="8644" y="681740"/>
                    <a:pt x="0" y="660871"/>
                    <a:pt x="0" y="639111"/>
                  </a:cubicBezTo>
                  <a:lnTo>
                    <a:pt x="0" y="82047"/>
                  </a:lnTo>
                  <a:cubicBezTo>
                    <a:pt x="0" y="60287"/>
                    <a:pt x="8644" y="39418"/>
                    <a:pt x="24031" y="24031"/>
                  </a:cubicBezTo>
                  <a:cubicBezTo>
                    <a:pt x="39418" y="8644"/>
                    <a:pt x="60287" y="0"/>
                    <a:pt x="82047" y="0"/>
                  </a:cubicBezTo>
                  <a:close/>
                </a:path>
              </a:pathLst>
            </a:custGeom>
            <a:solidFill>
              <a:srgbClr val="202226"/>
            </a:solidFill>
          </p:spPr>
          <p:txBody>
            <a:bodyPr/>
            <a:lstStyle/>
            <a:p>
              <a:endParaRPr lang="en-IE" sz="1200" dirty="0"/>
            </a:p>
          </p:txBody>
        </p:sp>
        <p:sp>
          <p:nvSpPr>
            <p:cNvPr id="6" name="TextBox 6">
              <a:extLst>
                <a:ext uri="{FF2B5EF4-FFF2-40B4-BE49-F238E27FC236}">
                  <a16:creationId xmlns:a16="http://schemas.microsoft.com/office/drawing/2014/main" id="{E55938A9-B206-48E9-EF32-EE4A3070ACE5}"/>
                </a:ext>
              </a:extLst>
            </p:cNvPr>
            <p:cNvSpPr txBox="1"/>
            <p:nvPr/>
          </p:nvSpPr>
          <p:spPr>
            <a:xfrm>
              <a:off x="0" y="-38100"/>
              <a:ext cx="1320930" cy="759258"/>
            </a:xfrm>
            <a:prstGeom prst="rect">
              <a:avLst/>
            </a:prstGeom>
          </p:spPr>
          <p:txBody>
            <a:bodyPr lIns="33867" tIns="33867" rIns="33867" bIns="33867" rtlCol="0" anchor="ctr"/>
            <a:lstStyle/>
            <a:p>
              <a:pPr algn="ctr">
                <a:lnSpc>
                  <a:spcPts val="1773"/>
                </a:lnSpc>
              </a:pPr>
              <a:endParaRPr sz="1200"/>
            </a:p>
          </p:txBody>
        </p:sp>
      </p:grpSp>
      <p:grpSp>
        <p:nvGrpSpPr>
          <p:cNvPr id="10" name="Group 10">
            <a:extLst>
              <a:ext uri="{FF2B5EF4-FFF2-40B4-BE49-F238E27FC236}">
                <a16:creationId xmlns:a16="http://schemas.microsoft.com/office/drawing/2014/main" id="{DC8D86D2-6FF1-20DA-D24A-0F1B5E5F53FC}"/>
              </a:ext>
            </a:extLst>
          </p:cNvPr>
          <p:cNvGrpSpPr/>
          <p:nvPr/>
        </p:nvGrpSpPr>
        <p:grpSpPr>
          <a:xfrm>
            <a:off x="8741962" y="1855026"/>
            <a:ext cx="3019500" cy="1648489"/>
            <a:chOff x="0" y="0"/>
            <a:chExt cx="1320930" cy="721158"/>
          </a:xfrm>
        </p:grpSpPr>
        <p:sp>
          <p:nvSpPr>
            <p:cNvPr id="11" name="Freeform 11">
              <a:extLst>
                <a:ext uri="{FF2B5EF4-FFF2-40B4-BE49-F238E27FC236}">
                  <a16:creationId xmlns:a16="http://schemas.microsoft.com/office/drawing/2014/main" id="{874A2410-0D09-972D-74E8-88731E814C60}"/>
                </a:ext>
              </a:extLst>
            </p:cNvPr>
            <p:cNvSpPr/>
            <p:nvPr/>
          </p:nvSpPr>
          <p:spPr>
            <a:xfrm>
              <a:off x="0" y="0"/>
              <a:ext cx="1320930" cy="721158"/>
            </a:xfrm>
            <a:custGeom>
              <a:avLst/>
              <a:gdLst/>
              <a:ahLst/>
              <a:cxnLst/>
              <a:rect l="l" t="t" r="r" b="b"/>
              <a:pathLst>
                <a:path w="1320930" h="721158">
                  <a:moveTo>
                    <a:pt x="82047" y="0"/>
                  </a:moveTo>
                  <a:lnTo>
                    <a:pt x="1238883" y="0"/>
                  </a:lnTo>
                  <a:cubicBezTo>
                    <a:pt x="1260643" y="0"/>
                    <a:pt x="1281512" y="8644"/>
                    <a:pt x="1296899" y="24031"/>
                  </a:cubicBezTo>
                  <a:cubicBezTo>
                    <a:pt x="1312286" y="39418"/>
                    <a:pt x="1320930" y="60287"/>
                    <a:pt x="1320930" y="82047"/>
                  </a:cubicBezTo>
                  <a:lnTo>
                    <a:pt x="1320930" y="639111"/>
                  </a:lnTo>
                  <a:cubicBezTo>
                    <a:pt x="1320930" y="660871"/>
                    <a:pt x="1312286" y="681740"/>
                    <a:pt x="1296899" y="697127"/>
                  </a:cubicBezTo>
                  <a:cubicBezTo>
                    <a:pt x="1281512" y="712514"/>
                    <a:pt x="1260643" y="721158"/>
                    <a:pt x="1238883" y="721158"/>
                  </a:cubicBezTo>
                  <a:lnTo>
                    <a:pt x="82047" y="721158"/>
                  </a:lnTo>
                  <a:cubicBezTo>
                    <a:pt x="60287" y="721158"/>
                    <a:pt x="39418" y="712514"/>
                    <a:pt x="24031" y="697127"/>
                  </a:cubicBezTo>
                  <a:cubicBezTo>
                    <a:pt x="8644" y="681740"/>
                    <a:pt x="0" y="660871"/>
                    <a:pt x="0" y="639111"/>
                  </a:cubicBezTo>
                  <a:lnTo>
                    <a:pt x="0" y="82047"/>
                  </a:lnTo>
                  <a:cubicBezTo>
                    <a:pt x="0" y="60287"/>
                    <a:pt x="8644" y="39418"/>
                    <a:pt x="24031" y="24031"/>
                  </a:cubicBezTo>
                  <a:cubicBezTo>
                    <a:pt x="39418" y="8644"/>
                    <a:pt x="60287" y="0"/>
                    <a:pt x="82047" y="0"/>
                  </a:cubicBezTo>
                  <a:close/>
                </a:path>
              </a:pathLst>
            </a:custGeom>
            <a:solidFill>
              <a:srgbClr val="8DC43F"/>
            </a:solidFill>
          </p:spPr>
          <p:txBody>
            <a:bodyPr/>
            <a:lstStyle/>
            <a:p>
              <a:endParaRPr lang="en-IE" sz="1200"/>
            </a:p>
          </p:txBody>
        </p:sp>
        <p:sp>
          <p:nvSpPr>
            <p:cNvPr id="12" name="TextBox 12">
              <a:extLst>
                <a:ext uri="{FF2B5EF4-FFF2-40B4-BE49-F238E27FC236}">
                  <a16:creationId xmlns:a16="http://schemas.microsoft.com/office/drawing/2014/main" id="{9DC2502A-0008-C683-59DD-E585BBD2C190}"/>
                </a:ext>
              </a:extLst>
            </p:cNvPr>
            <p:cNvSpPr txBox="1"/>
            <p:nvPr/>
          </p:nvSpPr>
          <p:spPr>
            <a:xfrm>
              <a:off x="0" y="-38100"/>
              <a:ext cx="1320930" cy="759258"/>
            </a:xfrm>
            <a:prstGeom prst="rect">
              <a:avLst/>
            </a:prstGeom>
          </p:spPr>
          <p:txBody>
            <a:bodyPr lIns="33867" tIns="33867" rIns="33867" bIns="33867" rtlCol="0" anchor="ctr"/>
            <a:lstStyle/>
            <a:p>
              <a:pPr algn="ctr">
                <a:lnSpc>
                  <a:spcPts val="1773"/>
                </a:lnSpc>
              </a:pPr>
              <a:endParaRPr sz="1200"/>
            </a:p>
          </p:txBody>
        </p:sp>
      </p:grpSp>
      <p:sp>
        <p:nvSpPr>
          <p:cNvPr id="13" name="TextBox 13">
            <a:extLst>
              <a:ext uri="{FF2B5EF4-FFF2-40B4-BE49-F238E27FC236}">
                <a16:creationId xmlns:a16="http://schemas.microsoft.com/office/drawing/2014/main" id="{9C2B2DAA-2D9C-E629-8DC3-FD199108903A}"/>
              </a:ext>
            </a:extLst>
          </p:cNvPr>
          <p:cNvSpPr txBox="1"/>
          <p:nvPr/>
        </p:nvSpPr>
        <p:spPr>
          <a:xfrm>
            <a:off x="9215417" y="2005230"/>
            <a:ext cx="2543771" cy="736548"/>
          </a:xfrm>
          <a:prstGeom prst="rect">
            <a:avLst/>
          </a:prstGeom>
        </p:spPr>
        <p:txBody>
          <a:bodyPr wrap="square" lIns="0" tIns="0" rIns="0" bIns="0" rtlCol="0" anchor="t">
            <a:spAutoFit/>
          </a:bodyPr>
          <a:lstStyle/>
          <a:p>
            <a:pPr>
              <a:lnSpc>
                <a:spcPts val="3034"/>
              </a:lnSpc>
            </a:pPr>
            <a:r>
              <a:rPr lang="en-US" sz="2167" dirty="0">
                <a:solidFill>
                  <a:srgbClr val="FEFEFE"/>
                </a:solidFill>
                <a:latin typeface="Open Sauce Bold Italics"/>
              </a:rPr>
              <a:t>Complete Green for Business (FREE) </a:t>
            </a:r>
          </a:p>
        </p:txBody>
      </p:sp>
      <p:sp>
        <p:nvSpPr>
          <p:cNvPr id="15" name="AutoShape 15">
            <a:extLst>
              <a:ext uri="{FF2B5EF4-FFF2-40B4-BE49-F238E27FC236}">
                <a16:creationId xmlns:a16="http://schemas.microsoft.com/office/drawing/2014/main" id="{9C788347-9949-D3A7-74C8-27E418DFD3F5}"/>
              </a:ext>
            </a:extLst>
          </p:cNvPr>
          <p:cNvSpPr/>
          <p:nvPr/>
        </p:nvSpPr>
        <p:spPr>
          <a:xfrm>
            <a:off x="9140229" y="3220331"/>
            <a:ext cx="2303670" cy="0"/>
          </a:xfrm>
          <a:prstGeom prst="line">
            <a:avLst/>
          </a:prstGeom>
          <a:ln w="9525" cap="flat">
            <a:solidFill>
              <a:srgbClr val="202226">
                <a:alpha val="49804"/>
              </a:srgbClr>
            </a:solidFill>
            <a:prstDash val="solid"/>
            <a:headEnd type="none" w="sm" len="sm"/>
            <a:tailEnd type="none" w="sm" len="sm"/>
          </a:ln>
        </p:spPr>
        <p:txBody>
          <a:bodyPr/>
          <a:lstStyle/>
          <a:p>
            <a:endParaRPr lang="en-IE" sz="1200"/>
          </a:p>
        </p:txBody>
      </p:sp>
      <p:grpSp>
        <p:nvGrpSpPr>
          <p:cNvPr id="16" name="Group 16">
            <a:extLst>
              <a:ext uri="{FF2B5EF4-FFF2-40B4-BE49-F238E27FC236}">
                <a16:creationId xmlns:a16="http://schemas.microsoft.com/office/drawing/2014/main" id="{1107ACEA-E5AD-162A-B41B-49A5EEEC203F}"/>
              </a:ext>
            </a:extLst>
          </p:cNvPr>
          <p:cNvGrpSpPr/>
          <p:nvPr/>
        </p:nvGrpSpPr>
        <p:grpSpPr>
          <a:xfrm>
            <a:off x="5163662" y="3237722"/>
            <a:ext cx="3019500" cy="1648489"/>
            <a:chOff x="0" y="0"/>
            <a:chExt cx="1320930" cy="721158"/>
          </a:xfrm>
        </p:grpSpPr>
        <p:sp>
          <p:nvSpPr>
            <p:cNvPr id="17" name="Freeform 17">
              <a:extLst>
                <a:ext uri="{FF2B5EF4-FFF2-40B4-BE49-F238E27FC236}">
                  <a16:creationId xmlns:a16="http://schemas.microsoft.com/office/drawing/2014/main" id="{D664AF91-EC9F-E28A-79BF-58590F7E23BE}"/>
                </a:ext>
              </a:extLst>
            </p:cNvPr>
            <p:cNvSpPr/>
            <p:nvPr/>
          </p:nvSpPr>
          <p:spPr>
            <a:xfrm>
              <a:off x="0" y="0"/>
              <a:ext cx="1320930" cy="721158"/>
            </a:xfrm>
            <a:custGeom>
              <a:avLst/>
              <a:gdLst/>
              <a:ahLst/>
              <a:cxnLst/>
              <a:rect l="l" t="t" r="r" b="b"/>
              <a:pathLst>
                <a:path w="1320930" h="721158">
                  <a:moveTo>
                    <a:pt x="82047" y="0"/>
                  </a:moveTo>
                  <a:lnTo>
                    <a:pt x="1238883" y="0"/>
                  </a:lnTo>
                  <a:cubicBezTo>
                    <a:pt x="1260643" y="0"/>
                    <a:pt x="1281512" y="8644"/>
                    <a:pt x="1296899" y="24031"/>
                  </a:cubicBezTo>
                  <a:cubicBezTo>
                    <a:pt x="1312286" y="39418"/>
                    <a:pt x="1320930" y="60287"/>
                    <a:pt x="1320930" y="82047"/>
                  </a:cubicBezTo>
                  <a:lnTo>
                    <a:pt x="1320930" y="639111"/>
                  </a:lnTo>
                  <a:cubicBezTo>
                    <a:pt x="1320930" y="660871"/>
                    <a:pt x="1312286" y="681740"/>
                    <a:pt x="1296899" y="697127"/>
                  </a:cubicBezTo>
                  <a:cubicBezTo>
                    <a:pt x="1281512" y="712514"/>
                    <a:pt x="1260643" y="721158"/>
                    <a:pt x="1238883" y="721158"/>
                  </a:cubicBezTo>
                  <a:lnTo>
                    <a:pt x="82047" y="721158"/>
                  </a:lnTo>
                  <a:cubicBezTo>
                    <a:pt x="60287" y="721158"/>
                    <a:pt x="39418" y="712514"/>
                    <a:pt x="24031" y="697127"/>
                  </a:cubicBezTo>
                  <a:cubicBezTo>
                    <a:pt x="8644" y="681740"/>
                    <a:pt x="0" y="660871"/>
                    <a:pt x="0" y="639111"/>
                  </a:cubicBezTo>
                  <a:lnTo>
                    <a:pt x="0" y="82047"/>
                  </a:lnTo>
                  <a:cubicBezTo>
                    <a:pt x="0" y="60287"/>
                    <a:pt x="8644" y="39418"/>
                    <a:pt x="24031" y="24031"/>
                  </a:cubicBezTo>
                  <a:cubicBezTo>
                    <a:pt x="39418" y="8644"/>
                    <a:pt x="60287" y="0"/>
                    <a:pt x="82047" y="0"/>
                  </a:cubicBezTo>
                  <a:close/>
                </a:path>
              </a:pathLst>
            </a:custGeom>
            <a:solidFill>
              <a:srgbClr val="202226"/>
            </a:solidFill>
          </p:spPr>
          <p:txBody>
            <a:bodyPr/>
            <a:lstStyle/>
            <a:p>
              <a:endParaRPr lang="en-IE" sz="1200"/>
            </a:p>
          </p:txBody>
        </p:sp>
        <p:sp>
          <p:nvSpPr>
            <p:cNvPr id="18" name="TextBox 18">
              <a:extLst>
                <a:ext uri="{FF2B5EF4-FFF2-40B4-BE49-F238E27FC236}">
                  <a16:creationId xmlns:a16="http://schemas.microsoft.com/office/drawing/2014/main" id="{5CBEDBDD-0E07-5A8B-7744-C897CEF700E6}"/>
                </a:ext>
              </a:extLst>
            </p:cNvPr>
            <p:cNvSpPr txBox="1"/>
            <p:nvPr/>
          </p:nvSpPr>
          <p:spPr>
            <a:xfrm>
              <a:off x="0" y="-38100"/>
              <a:ext cx="1320930" cy="759258"/>
            </a:xfrm>
            <a:prstGeom prst="rect">
              <a:avLst/>
            </a:prstGeom>
          </p:spPr>
          <p:txBody>
            <a:bodyPr lIns="33867" tIns="33867" rIns="33867" bIns="33867" rtlCol="0" anchor="ctr"/>
            <a:lstStyle/>
            <a:p>
              <a:pPr algn="ctr">
                <a:lnSpc>
                  <a:spcPts val="1773"/>
                </a:lnSpc>
              </a:pPr>
              <a:endParaRPr sz="1200"/>
            </a:p>
          </p:txBody>
        </p:sp>
      </p:grpSp>
      <p:sp>
        <p:nvSpPr>
          <p:cNvPr id="19" name="TextBox 19">
            <a:extLst>
              <a:ext uri="{FF2B5EF4-FFF2-40B4-BE49-F238E27FC236}">
                <a16:creationId xmlns:a16="http://schemas.microsoft.com/office/drawing/2014/main" id="{17FBD5BA-3ED2-DAAB-92BB-99806DB1B73A}"/>
              </a:ext>
            </a:extLst>
          </p:cNvPr>
          <p:cNvSpPr txBox="1"/>
          <p:nvPr/>
        </p:nvSpPr>
        <p:spPr>
          <a:xfrm>
            <a:off x="5561929" y="3452715"/>
            <a:ext cx="2201519" cy="736548"/>
          </a:xfrm>
          <a:prstGeom prst="rect">
            <a:avLst/>
          </a:prstGeom>
        </p:spPr>
        <p:txBody>
          <a:bodyPr wrap="square" lIns="0" tIns="0" rIns="0" bIns="0" rtlCol="0" anchor="t">
            <a:spAutoFit/>
          </a:bodyPr>
          <a:lstStyle/>
          <a:p>
            <a:pPr>
              <a:lnSpc>
                <a:spcPts val="3034"/>
              </a:lnSpc>
            </a:pPr>
            <a:r>
              <a:rPr lang="en-US" sz="2167" dirty="0">
                <a:solidFill>
                  <a:srgbClr val="FCFCFC"/>
                </a:solidFill>
                <a:latin typeface="Open Sauce Bold Italics"/>
              </a:rPr>
              <a:t>Apply for Energy Efficient Grant</a:t>
            </a:r>
          </a:p>
        </p:txBody>
      </p:sp>
      <p:sp>
        <p:nvSpPr>
          <p:cNvPr id="20" name="TextBox 20">
            <a:extLst>
              <a:ext uri="{FF2B5EF4-FFF2-40B4-BE49-F238E27FC236}">
                <a16:creationId xmlns:a16="http://schemas.microsoft.com/office/drawing/2014/main" id="{F7E5F93F-40AB-A862-CAB1-24E36A6E5587}"/>
              </a:ext>
            </a:extLst>
          </p:cNvPr>
          <p:cNvSpPr txBox="1"/>
          <p:nvPr/>
        </p:nvSpPr>
        <p:spPr>
          <a:xfrm>
            <a:off x="5561930" y="4164784"/>
            <a:ext cx="2201519" cy="221407"/>
          </a:xfrm>
          <a:prstGeom prst="rect">
            <a:avLst/>
          </a:prstGeom>
        </p:spPr>
        <p:txBody>
          <a:bodyPr lIns="0" tIns="0" rIns="0" bIns="0" rtlCol="0" anchor="t">
            <a:spAutoFit/>
          </a:bodyPr>
          <a:lstStyle/>
          <a:p>
            <a:pPr>
              <a:lnSpc>
                <a:spcPts val="1854"/>
              </a:lnSpc>
            </a:pPr>
            <a:endParaRPr lang="en-US" sz="1324" dirty="0">
              <a:solidFill>
                <a:srgbClr val="D9D9D9"/>
              </a:solidFill>
              <a:latin typeface="Open Sauce Italics"/>
            </a:endParaRPr>
          </a:p>
        </p:txBody>
      </p:sp>
      <p:grpSp>
        <p:nvGrpSpPr>
          <p:cNvPr id="22" name="Group 22">
            <a:extLst>
              <a:ext uri="{FF2B5EF4-FFF2-40B4-BE49-F238E27FC236}">
                <a16:creationId xmlns:a16="http://schemas.microsoft.com/office/drawing/2014/main" id="{1523EFCD-3D36-734A-CB3A-8D54EA63672F}"/>
              </a:ext>
            </a:extLst>
          </p:cNvPr>
          <p:cNvGrpSpPr/>
          <p:nvPr/>
        </p:nvGrpSpPr>
        <p:grpSpPr>
          <a:xfrm>
            <a:off x="8741962" y="4656616"/>
            <a:ext cx="3019500" cy="1648489"/>
            <a:chOff x="0" y="0"/>
            <a:chExt cx="1320930" cy="721158"/>
          </a:xfrm>
        </p:grpSpPr>
        <p:sp>
          <p:nvSpPr>
            <p:cNvPr id="23" name="Freeform 23">
              <a:extLst>
                <a:ext uri="{FF2B5EF4-FFF2-40B4-BE49-F238E27FC236}">
                  <a16:creationId xmlns:a16="http://schemas.microsoft.com/office/drawing/2014/main" id="{418FAF0E-3255-F8BF-16D5-40BC58D7EC2B}"/>
                </a:ext>
              </a:extLst>
            </p:cNvPr>
            <p:cNvSpPr/>
            <p:nvPr/>
          </p:nvSpPr>
          <p:spPr>
            <a:xfrm>
              <a:off x="0" y="0"/>
              <a:ext cx="1320930" cy="721158"/>
            </a:xfrm>
            <a:custGeom>
              <a:avLst/>
              <a:gdLst/>
              <a:ahLst/>
              <a:cxnLst/>
              <a:rect l="l" t="t" r="r" b="b"/>
              <a:pathLst>
                <a:path w="1320930" h="721158">
                  <a:moveTo>
                    <a:pt x="82047" y="0"/>
                  </a:moveTo>
                  <a:lnTo>
                    <a:pt x="1238883" y="0"/>
                  </a:lnTo>
                  <a:cubicBezTo>
                    <a:pt x="1260643" y="0"/>
                    <a:pt x="1281512" y="8644"/>
                    <a:pt x="1296899" y="24031"/>
                  </a:cubicBezTo>
                  <a:cubicBezTo>
                    <a:pt x="1312286" y="39418"/>
                    <a:pt x="1320930" y="60287"/>
                    <a:pt x="1320930" y="82047"/>
                  </a:cubicBezTo>
                  <a:lnTo>
                    <a:pt x="1320930" y="639111"/>
                  </a:lnTo>
                  <a:cubicBezTo>
                    <a:pt x="1320930" y="660871"/>
                    <a:pt x="1312286" y="681740"/>
                    <a:pt x="1296899" y="697127"/>
                  </a:cubicBezTo>
                  <a:cubicBezTo>
                    <a:pt x="1281512" y="712514"/>
                    <a:pt x="1260643" y="721158"/>
                    <a:pt x="1238883" y="721158"/>
                  </a:cubicBezTo>
                  <a:lnTo>
                    <a:pt x="82047" y="721158"/>
                  </a:lnTo>
                  <a:cubicBezTo>
                    <a:pt x="60287" y="721158"/>
                    <a:pt x="39418" y="712514"/>
                    <a:pt x="24031" y="697127"/>
                  </a:cubicBezTo>
                  <a:cubicBezTo>
                    <a:pt x="8644" y="681740"/>
                    <a:pt x="0" y="660871"/>
                    <a:pt x="0" y="639111"/>
                  </a:cubicBezTo>
                  <a:lnTo>
                    <a:pt x="0" y="82047"/>
                  </a:lnTo>
                  <a:cubicBezTo>
                    <a:pt x="0" y="60287"/>
                    <a:pt x="8644" y="39418"/>
                    <a:pt x="24031" y="24031"/>
                  </a:cubicBezTo>
                  <a:cubicBezTo>
                    <a:pt x="39418" y="8644"/>
                    <a:pt x="60287" y="0"/>
                    <a:pt x="82047" y="0"/>
                  </a:cubicBezTo>
                  <a:close/>
                </a:path>
              </a:pathLst>
            </a:custGeom>
            <a:solidFill>
              <a:srgbClr val="8DC43F"/>
            </a:solidFill>
          </p:spPr>
          <p:txBody>
            <a:bodyPr/>
            <a:lstStyle/>
            <a:p>
              <a:endParaRPr lang="en-IE" sz="1200"/>
            </a:p>
          </p:txBody>
        </p:sp>
        <p:sp>
          <p:nvSpPr>
            <p:cNvPr id="24" name="TextBox 24">
              <a:extLst>
                <a:ext uri="{FF2B5EF4-FFF2-40B4-BE49-F238E27FC236}">
                  <a16:creationId xmlns:a16="http://schemas.microsoft.com/office/drawing/2014/main" id="{707EB801-71D5-8DB9-806E-FD7609B973F7}"/>
                </a:ext>
              </a:extLst>
            </p:cNvPr>
            <p:cNvSpPr txBox="1"/>
            <p:nvPr/>
          </p:nvSpPr>
          <p:spPr>
            <a:xfrm>
              <a:off x="0" y="-38100"/>
              <a:ext cx="1320930" cy="759258"/>
            </a:xfrm>
            <a:prstGeom prst="rect">
              <a:avLst/>
            </a:prstGeom>
          </p:spPr>
          <p:txBody>
            <a:bodyPr lIns="33867" tIns="33867" rIns="33867" bIns="33867" rtlCol="0" anchor="ctr"/>
            <a:lstStyle/>
            <a:p>
              <a:pPr algn="ctr">
                <a:lnSpc>
                  <a:spcPts val="1773"/>
                </a:lnSpc>
              </a:pPr>
              <a:endParaRPr sz="1200"/>
            </a:p>
          </p:txBody>
        </p:sp>
      </p:grpSp>
      <p:sp>
        <p:nvSpPr>
          <p:cNvPr id="25" name="TextBox 25">
            <a:extLst>
              <a:ext uri="{FF2B5EF4-FFF2-40B4-BE49-F238E27FC236}">
                <a16:creationId xmlns:a16="http://schemas.microsoft.com/office/drawing/2014/main" id="{D7A8C9C9-03A1-4857-A5E5-B8257A2FC378}"/>
              </a:ext>
            </a:extLst>
          </p:cNvPr>
          <p:cNvSpPr txBox="1"/>
          <p:nvPr/>
        </p:nvSpPr>
        <p:spPr>
          <a:xfrm>
            <a:off x="9140229" y="4871609"/>
            <a:ext cx="2679647" cy="736548"/>
          </a:xfrm>
          <a:prstGeom prst="rect">
            <a:avLst/>
          </a:prstGeom>
        </p:spPr>
        <p:txBody>
          <a:bodyPr wrap="square" lIns="0" tIns="0" rIns="0" bIns="0" rtlCol="0" anchor="t">
            <a:spAutoFit/>
          </a:bodyPr>
          <a:lstStyle/>
          <a:p>
            <a:pPr>
              <a:lnSpc>
                <a:spcPts val="3034"/>
              </a:lnSpc>
            </a:pPr>
            <a:r>
              <a:rPr lang="en-US" sz="2167" dirty="0">
                <a:solidFill>
                  <a:srgbClr val="FEFEFE"/>
                </a:solidFill>
                <a:latin typeface="Open Sauce Bold Italics"/>
              </a:rPr>
              <a:t>Enjoy a Greener more efficient future </a:t>
            </a:r>
          </a:p>
        </p:txBody>
      </p:sp>
      <p:grpSp>
        <p:nvGrpSpPr>
          <p:cNvPr id="28" name="Group 28">
            <a:extLst>
              <a:ext uri="{FF2B5EF4-FFF2-40B4-BE49-F238E27FC236}">
                <a16:creationId xmlns:a16="http://schemas.microsoft.com/office/drawing/2014/main" id="{CD18ED08-2A36-653B-A1C3-E155E5B6C408}"/>
              </a:ext>
            </a:extLst>
          </p:cNvPr>
          <p:cNvGrpSpPr/>
          <p:nvPr/>
        </p:nvGrpSpPr>
        <p:grpSpPr>
          <a:xfrm>
            <a:off x="8416430" y="278648"/>
            <a:ext cx="92265" cy="5970560"/>
            <a:chOff x="0" y="0"/>
            <a:chExt cx="40363" cy="2611920"/>
          </a:xfrm>
        </p:grpSpPr>
        <p:sp>
          <p:nvSpPr>
            <p:cNvPr id="29" name="Freeform 29">
              <a:extLst>
                <a:ext uri="{FF2B5EF4-FFF2-40B4-BE49-F238E27FC236}">
                  <a16:creationId xmlns:a16="http://schemas.microsoft.com/office/drawing/2014/main" id="{970D4F5E-7023-D6A7-4274-D11C301614FA}"/>
                </a:ext>
              </a:extLst>
            </p:cNvPr>
            <p:cNvSpPr/>
            <p:nvPr/>
          </p:nvSpPr>
          <p:spPr>
            <a:xfrm>
              <a:off x="0" y="0"/>
              <a:ext cx="40363" cy="2611920"/>
            </a:xfrm>
            <a:custGeom>
              <a:avLst/>
              <a:gdLst/>
              <a:ahLst/>
              <a:cxnLst/>
              <a:rect l="l" t="t" r="r" b="b"/>
              <a:pathLst>
                <a:path w="40363" h="2611920">
                  <a:moveTo>
                    <a:pt x="20181" y="0"/>
                  </a:moveTo>
                  <a:lnTo>
                    <a:pt x="20181" y="0"/>
                  </a:lnTo>
                  <a:cubicBezTo>
                    <a:pt x="25534" y="0"/>
                    <a:pt x="30667" y="2126"/>
                    <a:pt x="34452" y="5911"/>
                  </a:cubicBezTo>
                  <a:cubicBezTo>
                    <a:pt x="38237" y="9696"/>
                    <a:pt x="40363" y="14829"/>
                    <a:pt x="40363" y="20181"/>
                  </a:cubicBezTo>
                  <a:lnTo>
                    <a:pt x="40363" y="2591738"/>
                  </a:lnTo>
                  <a:cubicBezTo>
                    <a:pt x="40363" y="2597091"/>
                    <a:pt x="38237" y="2602224"/>
                    <a:pt x="34452" y="2606009"/>
                  </a:cubicBezTo>
                  <a:cubicBezTo>
                    <a:pt x="30667" y="2609793"/>
                    <a:pt x="25534" y="2611920"/>
                    <a:pt x="20181" y="2611920"/>
                  </a:cubicBezTo>
                  <a:lnTo>
                    <a:pt x="20181" y="2611920"/>
                  </a:lnTo>
                  <a:cubicBezTo>
                    <a:pt x="14829" y="2611920"/>
                    <a:pt x="9696" y="2609793"/>
                    <a:pt x="5911" y="2606009"/>
                  </a:cubicBezTo>
                  <a:cubicBezTo>
                    <a:pt x="2126" y="2602224"/>
                    <a:pt x="0" y="2597091"/>
                    <a:pt x="0" y="2591738"/>
                  </a:cubicBezTo>
                  <a:lnTo>
                    <a:pt x="0" y="20181"/>
                  </a:lnTo>
                  <a:cubicBezTo>
                    <a:pt x="0" y="14829"/>
                    <a:pt x="2126" y="9696"/>
                    <a:pt x="5911" y="5911"/>
                  </a:cubicBezTo>
                  <a:cubicBezTo>
                    <a:pt x="9696" y="2126"/>
                    <a:pt x="14829" y="0"/>
                    <a:pt x="20181" y="0"/>
                  </a:cubicBezTo>
                  <a:close/>
                </a:path>
              </a:pathLst>
            </a:custGeom>
            <a:solidFill>
              <a:srgbClr val="202226"/>
            </a:solidFill>
          </p:spPr>
          <p:txBody>
            <a:bodyPr/>
            <a:lstStyle/>
            <a:p>
              <a:endParaRPr lang="en-IE" sz="1200"/>
            </a:p>
          </p:txBody>
        </p:sp>
        <p:sp>
          <p:nvSpPr>
            <p:cNvPr id="30" name="TextBox 30">
              <a:extLst>
                <a:ext uri="{FF2B5EF4-FFF2-40B4-BE49-F238E27FC236}">
                  <a16:creationId xmlns:a16="http://schemas.microsoft.com/office/drawing/2014/main" id="{A7B915CF-AACC-071D-4C58-C27D1480B141}"/>
                </a:ext>
              </a:extLst>
            </p:cNvPr>
            <p:cNvSpPr txBox="1"/>
            <p:nvPr/>
          </p:nvSpPr>
          <p:spPr>
            <a:xfrm>
              <a:off x="0" y="-38100"/>
              <a:ext cx="40363" cy="2650020"/>
            </a:xfrm>
            <a:prstGeom prst="rect">
              <a:avLst/>
            </a:prstGeom>
          </p:spPr>
          <p:txBody>
            <a:bodyPr lIns="33867" tIns="33867" rIns="33867" bIns="33867" rtlCol="0" anchor="ctr"/>
            <a:lstStyle/>
            <a:p>
              <a:pPr algn="ctr">
                <a:lnSpc>
                  <a:spcPts val="1773"/>
                </a:lnSpc>
              </a:pPr>
              <a:endParaRPr sz="1200"/>
            </a:p>
          </p:txBody>
        </p:sp>
      </p:grpSp>
      <p:grpSp>
        <p:nvGrpSpPr>
          <p:cNvPr id="31" name="Group 31">
            <a:extLst>
              <a:ext uri="{FF2B5EF4-FFF2-40B4-BE49-F238E27FC236}">
                <a16:creationId xmlns:a16="http://schemas.microsoft.com/office/drawing/2014/main" id="{047DF814-95B0-3819-AC79-2396F361EBFC}"/>
              </a:ext>
            </a:extLst>
          </p:cNvPr>
          <p:cNvGrpSpPr/>
          <p:nvPr/>
        </p:nvGrpSpPr>
        <p:grpSpPr>
          <a:xfrm>
            <a:off x="8136649" y="907005"/>
            <a:ext cx="651827" cy="651827"/>
            <a:chOff x="0" y="0"/>
            <a:chExt cx="812800" cy="812800"/>
          </a:xfrm>
        </p:grpSpPr>
        <p:sp>
          <p:nvSpPr>
            <p:cNvPr id="32" name="Freeform 32">
              <a:extLst>
                <a:ext uri="{FF2B5EF4-FFF2-40B4-BE49-F238E27FC236}">
                  <a16:creationId xmlns:a16="http://schemas.microsoft.com/office/drawing/2014/main" id="{E84C9ADD-0A50-01AE-A0D1-794F98C6ED3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FF6D"/>
            </a:solidFill>
          </p:spPr>
          <p:txBody>
            <a:bodyPr/>
            <a:lstStyle/>
            <a:p>
              <a:endParaRPr lang="en-IE" sz="1200"/>
            </a:p>
          </p:txBody>
        </p:sp>
        <p:sp>
          <p:nvSpPr>
            <p:cNvPr id="33" name="TextBox 33">
              <a:extLst>
                <a:ext uri="{FF2B5EF4-FFF2-40B4-BE49-F238E27FC236}">
                  <a16:creationId xmlns:a16="http://schemas.microsoft.com/office/drawing/2014/main" id="{9CB404A3-C462-E885-66E1-CF45261FE926}"/>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34" name="Freeform 34">
            <a:extLst>
              <a:ext uri="{FF2B5EF4-FFF2-40B4-BE49-F238E27FC236}">
                <a16:creationId xmlns:a16="http://schemas.microsoft.com/office/drawing/2014/main" id="{C573581E-D829-4007-48DB-2CE98B96E62F}"/>
              </a:ext>
            </a:extLst>
          </p:cNvPr>
          <p:cNvSpPr/>
          <p:nvPr/>
        </p:nvSpPr>
        <p:spPr>
          <a:xfrm>
            <a:off x="8295380" y="1050782"/>
            <a:ext cx="334365" cy="323080"/>
          </a:xfrm>
          <a:custGeom>
            <a:avLst/>
            <a:gdLst/>
            <a:ahLst/>
            <a:cxnLst/>
            <a:rect l="l" t="t" r="r" b="b"/>
            <a:pathLst>
              <a:path w="501547" h="484620">
                <a:moveTo>
                  <a:pt x="0" y="0"/>
                </a:moveTo>
                <a:lnTo>
                  <a:pt x="501547" y="0"/>
                </a:lnTo>
                <a:lnTo>
                  <a:pt x="501547" y="484620"/>
                </a:lnTo>
                <a:lnTo>
                  <a:pt x="0" y="48462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sz="1200"/>
          </a:p>
        </p:txBody>
      </p:sp>
      <p:grpSp>
        <p:nvGrpSpPr>
          <p:cNvPr id="35" name="Group 35">
            <a:extLst>
              <a:ext uri="{FF2B5EF4-FFF2-40B4-BE49-F238E27FC236}">
                <a16:creationId xmlns:a16="http://schemas.microsoft.com/office/drawing/2014/main" id="{6539673E-0099-9700-6118-DF9CB3DCC548}"/>
              </a:ext>
            </a:extLst>
          </p:cNvPr>
          <p:cNvGrpSpPr/>
          <p:nvPr/>
        </p:nvGrpSpPr>
        <p:grpSpPr>
          <a:xfrm>
            <a:off x="8136649" y="2320756"/>
            <a:ext cx="651827" cy="651827"/>
            <a:chOff x="0" y="0"/>
            <a:chExt cx="812800" cy="812800"/>
          </a:xfrm>
        </p:grpSpPr>
        <p:sp>
          <p:nvSpPr>
            <p:cNvPr id="36" name="Freeform 36">
              <a:extLst>
                <a:ext uri="{FF2B5EF4-FFF2-40B4-BE49-F238E27FC236}">
                  <a16:creationId xmlns:a16="http://schemas.microsoft.com/office/drawing/2014/main" id="{59738C3D-9144-4C9E-3966-B13D53C436D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FF6D"/>
            </a:solidFill>
          </p:spPr>
          <p:txBody>
            <a:bodyPr/>
            <a:lstStyle/>
            <a:p>
              <a:endParaRPr lang="en-IE" sz="1200"/>
            </a:p>
          </p:txBody>
        </p:sp>
        <p:sp>
          <p:nvSpPr>
            <p:cNvPr id="37" name="TextBox 37">
              <a:extLst>
                <a:ext uri="{FF2B5EF4-FFF2-40B4-BE49-F238E27FC236}">
                  <a16:creationId xmlns:a16="http://schemas.microsoft.com/office/drawing/2014/main" id="{71B2F545-BD7E-3EED-31EA-F0D51CAECBA9}"/>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38" name="Freeform 38">
            <a:extLst>
              <a:ext uri="{FF2B5EF4-FFF2-40B4-BE49-F238E27FC236}">
                <a16:creationId xmlns:a16="http://schemas.microsoft.com/office/drawing/2014/main" id="{126049C8-29EF-88D3-471F-1E3714ED122E}"/>
              </a:ext>
            </a:extLst>
          </p:cNvPr>
          <p:cNvSpPr/>
          <p:nvPr/>
        </p:nvSpPr>
        <p:spPr>
          <a:xfrm>
            <a:off x="8295380" y="2488698"/>
            <a:ext cx="315942" cy="315942"/>
          </a:xfrm>
          <a:custGeom>
            <a:avLst/>
            <a:gdLst/>
            <a:ahLst/>
            <a:cxnLst/>
            <a:rect l="l" t="t" r="r" b="b"/>
            <a:pathLst>
              <a:path w="473913" h="473913">
                <a:moveTo>
                  <a:pt x="0" y="0"/>
                </a:moveTo>
                <a:lnTo>
                  <a:pt x="473913" y="0"/>
                </a:lnTo>
                <a:lnTo>
                  <a:pt x="473913" y="473913"/>
                </a:lnTo>
                <a:lnTo>
                  <a:pt x="0" y="47391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IE" sz="1200"/>
          </a:p>
        </p:txBody>
      </p:sp>
      <p:grpSp>
        <p:nvGrpSpPr>
          <p:cNvPr id="39" name="Group 39">
            <a:extLst>
              <a:ext uri="{FF2B5EF4-FFF2-40B4-BE49-F238E27FC236}">
                <a16:creationId xmlns:a16="http://schemas.microsoft.com/office/drawing/2014/main" id="{E7F5D2F8-D0B0-F039-CCCB-A43015D23BA4}"/>
              </a:ext>
            </a:extLst>
          </p:cNvPr>
          <p:cNvGrpSpPr/>
          <p:nvPr/>
        </p:nvGrpSpPr>
        <p:grpSpPr>
          <a:xfrm>
            <a:off x="8136649" y="3736053"/>
            <a:ext cx="651827" cy="651827"/>
            <a:chOff x="0" y="0"/>
            <a:chExt cx="812800" cy="812800"/>
          </a:xfrm>
        </p:grpSpPr>
        <p:sp>
          <p:nvSpPr>
            <p:cNvPr id="40" name="Freeform 40">
              <a:extLst>
                <a:ext uri="{FF2B5EF4-FFF2-40B4-BE49-F238E27FC236}">
                  <a16:creationId xmlns:a16="http://schemas.microsoft.com/office/drawing/2014/main" id="{C3895A86-B9C0-444E-A3B6-3C9EECF664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FF6D"/>
            </a:solidFill>
          </p:spPr>
          <p:txBody>
            <a:bodyPr/>
            <a:lstStyle/>
            <a:p>
              <a:endParaRPr lang="en-IE" sz="1200"/>
            </a:p>
          </p:txBody>
        </p:sp>
        <p:sp>
          <p:nvSpPr>
            <p:cNvPr id="41" name="TextBox 41">
              <a:extLst>
                <a:ext uri="{FF2B5EF4-FFF2-40B4-BE49-F238E27FC236}">
                  <a16:creationId xmlns:a16="http://schemas.microsoft.com/office/drawing/2014/main" id="{AC8C8FC3-22E7-641A-6EF9-FE27B21FA632}"/>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42" name="Freeform 42">
            <a:extLst>
              <a:ext uri="{FF2B5EF4-FFF2-40B4-BE49-F238E27FC236}">
                <a16:creationId xmlns:a16="http://schemas.microsoft.com/office/drawing/2014/main" id="{5A34CE99-B90E-D775-AF87-492012044873}"/>
              </a:ext>
            </a:extLst>
          </p:cNvPr>
          <p:cNvSpPr/>
          <p:nvPr/>
        </p:nvSpPr>
        <p:spPr>
          <a:xfrm>
            <a:off x="8301022" y="3900427"/>
            <a:ext cx="323080" cy="323080"/>
          </a:xfrm>
          <a:custGeom>
            <a:avLst/>
            <a:gdLst/>
            <a:ahLst/>
            <a:cxnLst/>
            <a:rect l="l" t="t" r="r" b="b"/>
            <a:pathLst>
              <a:path w="484620" h="484620">
                <a:moveTo>
                  <a:pt x="0" y="0"/>
                </a:moveTo>
                <a:lnTo>
                  <a:pt x="484620" y="0"/>
                </a:lnTo>
                <a:lnTo>
                  <a:pt x="484620" y="484619"/>
                </a:lnTo>
                <a:lnTo>
                  <a:pt x="0" y="48461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IE" sz="1200"/>
          </a:p>
        </p:txBody>
      </p:sp>
      <p:grpSp>
        <p:nvGrpSpPr>
          <p:cNvPr id="43" name="Group 43">
            <a:extLst>
              <a:ext uri="{FF2B5EF4-FFF2-40B4-BE49-F238E27FC236}">
                <a16:creationId xmlns:a16="http://schemas.microsoft.com/office/drawing/2014/main" id="{A02C3CBE-4671-8BD2-F3D6-F914DFFDE8EC}"/>
              </a:ext>
            </a:extLst>
          </p:cNvPr>
          <p:cNvGrpSpPr/>
          <p:nvPr/>
        </p:nvGrpSpPr>
        <p:grpSpPr>
          <a:xfrm>
            <a:off x="8136649" y="5152911"/>
            <a:ext cx="651827" cy="651827"/>
            <a:chOff x="0" y="0"/>
            <a:chExt cx="812800" cy="812800"/>
          </a:xfrm>
        </p:grpSpPr>
        <p:sp>
          <p:nvSpPr>
            <p:cNvPr id="44" name="Freeform 44">
              <a:extLst>
                <a:ext uri="{FF2B5EF4-FFF2-40B4-BE49-F238E27FC236}">
                  <a16:creationId xmlns:a16="http://schemas.microsoft.com/office/drawing/2014/main" id="{2E5D1EF6-54EE-BC63-8B8A-2673F854DCC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FF6D"/>
            </a:solidFill>
          </p:spPr>
          <p:txBody>
            <a:bodyPr/>
            <a:lstStyle/>
            <a:p>
              <a:endParaRPr lang="en-IE" sz="1200"/>
            </a:p>
          </p:txBody>
        </p:sp>
        <p:sp>
          <p:nvSpPr>
            <p:cNvPr id="45" name="TextBox 45">
              <a:extLst>
                <a:ext uri="{FF2B5EF4-FFF2-40B4-BE49-F238E27FC236}">
                  <a16:creationId xmlns:a16="http://schemas.microsoft.com/office/drawing/2014/main" id="{D25D4363-C58C-4E67-9758-0BBDB0BC8913}"/>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46" name="Freeform 46">
            <a:extLst>
              <a:ext uri="{FF2B5EF4-FFF2-40B4-BE49-F238E27FC236}">
                <a16:creationId xmlns:a16="http://schemas.microsoft.com/office/drawing/2014/main" id="{DED2E8FA-6442-DFEF-C505-673DCD6075FE}"/>
              </a:ext>
            </a:extLst>
          </p:cNvPr>
          <p:cNvSpPr/>
          <p:nvPr/>
        </p:nvSpPr>
        <p:spPr>
          <a:xfrm>
            <a:off x="8280817" y="5299115"/>
            <a:ext cx="363491" cy="363491"/>
          </a:xfrm>
          <a:custGeom>
            <a:avLst/>
            <a:gdLst/>
            <a:ahLst/>
            <a:cxnLst/>
            <a:rect l="l" t="t" r="r" b="b"/>
            <a:pathLst>
              <a:path w="545237" h="545237">
                <a:moveTo>
                  <a:pt x="0" y="0"/>
                </a:moveTo>
                <a:lnTo>
                  <a:pt x="545237" y="0"/>
                </a:lnTo>
                <a:lnTo>
                  <a:pt x="545237" y="545236"/>
                </a:lnTo>
                <a:lnTo>
                  <a:pt x="0" y="54523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IE" sz="1200"/>
          </a:p>
        </p:txBody>
      </p:sp>
      <p:grpSp>
        <p:nvGrpSpPr>
          <p:cNvPr id="47" name="Group 47">
            <a:extLst>
              <a:ext uri="{FF2B5EF4-FFF2-40B4-BE49-F238E27FC236}">
                <a16:creationId xmlns:a16="http://schemas.microsoft.com/office/drawing/2014/main" id="{A06F66A7-480F-D1F2-9FD6-CB3F65716202}"/>
              </a:ext>
            </a:extLst>
          </p:cNvPr>
          <p:cNvGrpSpPr/>
          <p:nvPr/>
        </p:nvGrpSpPr>
        <p:grpSpPr>
          <a:xfrm>
            <a:off x="333791" y="4569523"/>
            <a:ext cx="2057400" cy="2057400"/>
            <a:chOff x="0" y="0"/>
            <a:chExt cx="812800" cy="812800"/>
          </a:xfrm>
        </p:grpSpPr>
        <p:sp>
          <p:nvSpPr>
            <p:cNvPr id="48" name="Freeform 48">
              <a:extLst>
                <a:ext uri="{FF2B5EF4-FFF2-40B4-BE49-F238E27FC236}">
                  <a16:creationId xmlns:a16="http://schemas.microsoft.com/office/drawing/2014/main" id="{90B90A7C-3FE6-1C82-56F8-F208A92C4C3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C43F"/>
            </a:solidFill>
          </p:spPr>
          <p:txBody>
            <a:bodyPr/>
            <a:lstStyle/>
            <a:p>
              <a:endParaRPr lang="en-IE" sz="1200"/>
            </a:p>
          </p:txBody>
        </p:sp>
        <p:sp>
          <p:nvSpPr>
            <p:cNvPr id="49" name="TextBox 49">
              <a:extLst>
                <a:ext uri="{FF2B5EF4-FFF2-40B4-BE49-F238E27FC236}">
                  <a16:creationId xmlns:a16="http://schemas.microsoft.com/office/drawing/2014/main" id="{218B113F-AB89-100E-C0BD-7D96D5196810}"/>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50" name="Freeform 50">
            <a:extLst>
              <a:ext uri="{FF2B5EF4-FFF2-40B4-BE49-F238E27FC236}">
                <a16:creationId xmlns:a16="http://schemas.microsoft.com/office/drawing/2014/main" id="{CBB9BFAC-AD79-F2F6-5B70-1FE09E2F60C5}"/>
              </a:ext>
            </a:extLst>
          </p:cNvPr>
          <p:cNvSpPr/>
          <p:nvPr/>
        </p:nvSpPr>
        <p:spPr>
          <a:xfrm>
            <a:off x="748101" y="5077448"/>
            <a:ext cx="1047045" cy="1012458"/>
          </a:xfrm>
          <a:custGeom>
            <a:avLst/>
            <a:gdLst/>
            <a:ahLst/>
            <a:cxnLst/>
            <a:rect l="l" t="t" r="r" b="b"/>
            <a:pathLst>
              <a:path w="1515925" h="1518687">
                <a:moveTo>
                  <a:pt x="0" y="0"/>
                </a:moveTo>
                <a:lnTo>
                  <a:pt x="1515925" y="0"/>
                </a:lnTo>
                <a:lnTo>
                  <a:pt x="1515925" y="1518687"/>
                </a:lnTo>
                <a:lnTo>
                  <a:pt x="0" y="15186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E" sz="1200"/>
          </a:p>
        </p:txBody>
      </p:sp>
      <p:sp>
        <p:nvSpPr>
          <p:cNvPr id="51" name="Freeform 51">
            <a:extLst>
              <a:ext uri="{FF2B5EF4-FFF2-40B4-BE49-F238E27FC236}">
                <a16:creationId xmlns:a16="http://schemas.microsoft.com/office/drawing/2014/main" id="{037B1B41-FE3C-6CEF-8ED0-7BE8EF423809}"/>
              </a:ext>
            </a:extLst>
          </p:cNvPr>
          <p:cNvSpPr/>
          <p:nvPr/>
        </p:nvSpPr>
        <p:spPr>
          <a:xfrm>
            <a:off x="162364" y="41245"/>
            <a:ext cx="2400257" cy="1582903"/>
          </a:xfrm>
          <a:custGeom>
            <a:avLst/>
            <a:gdLst/>
            <a:ahLst/>
            <a:cxnLst/>
            <a:rect l="l" t="t" r="r" b="b"/>
            <a:pathLst>
              <a:path w="3600385" h="2374355">
                <a:moveTo>
                  <a:pt x="0" y="0"/>
                </a:moveTo>
                <a:lnTo>
                  <a:pt x="3600385" y="0"/>
                </a:lnTo>
                <a:lnTo>
                  <a:pt x="3600385" y="2374355"/>
                </a:lnTo>
                <a:lnTo>
                  <a:pt x="0" y="2374355"/>
                </a:lnTo>
                <a:lnTo>
                  <a:pt x="0" y="0"/>
                </a:lnTo>
                <a:close/>
              </a:path>
            </a:pathLst>
          </a:custGeom>
          <a:blipFill>
            <a:blip r:embed="rId12"/>
            <a:stretch>
              <a:fillRect/>
            </a:stretch>
          </a:blipFill>
        </p:spPr>
        <p:txBody>
          <a:bodyPr/>
          <a:lstStyle/>
          <a:p>
            <a:endParaRPr lang="en-IE" sz="1200"/>
          </a:p>
        </p:txBody>
      </p:sp>
      <p:sp>
        <p:nvSpPr>
          <p:cNvPr id="52" name="TextBox 13">
            <a:extLst>
              <a:ext uri="{FF2B5EF4-FFF2-40B4-BE49-F238E27FC236}">
                <a16:creationId xmlns:a16="http://schemas.microsoft.com/office/drawing/2014/main" id="{E625657A-09C5-9D2E-5CE3-FE980C3518E8}"/>
              </a:ext>
            </a:extLst>
          </p:cNvPr>
          <p:cNvSpPr txBox="1"/>
          <p:nvPr/>
        </p:nvSpPr>
        <p:spPr>
          <a:xfrm>
            <a:off x="5427431" y="686691"/>
            <a:ext cx="2543771" cy="1121269"/>
          </a:xfrm>
          <a:prstGeom prst="rect">
            <a:avLst/>
          </a:prstGeom>
        </p:spPr>
        <p:txBody>
          <a:bodyPr wrap="square" lIns="0" tIns="0" rIns="0" bIns="0" rtlCol="0" anchor="t">
            <a:spAutoFit/>
          </a:bodyPr>
          <a:lstStyle/>
          <a:p>
            <a:pPr>
              <a:lnSpc>
                <a:spcPts val="3034"/>
              </a:lnSpc>
            </a:pPr>
            <a:r>
              <a:rPr lang="en-US" sz="2167" dirty="0">
                <a:solidFill>
                  <a:srgbClr val="FEFEFE"/>
                </a:solidFill>
                <a:latin typeface="Open Sauce Bold Italics"/>
              </a:rPr>
              <a:t>Contact Your LEO Green Supports  Advisor  </a:t>
            </a:r>
          </a:p>
        </p:txBody>
      </p:sp>
    </p:spTree>
    <p:extLst>
      <p:ext uri="{BB962C8B-B14F-4D97-AF65-F5344CB8AC3E}">
        <p14:creationId xmlns:p14="http://schemas.microsoft.com/office/powerpoint/2010/main" val="4014755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4212038" y="408912"/>
            <a:ext cx="3966762" cy="1648489"/>
            <a:chOff x="0" y="0"/>
            <a:chExt cx="1320930" cy="721158"/>
          </a:xfrm>
        </p:grpSpPr>
        <p:sp>
          <p:nvSpPr>
            <p:cNvPr id="5" name="Freeform 5"/>
            <p:cNvSpPr/>
            <p:nvPr/>
          </p:nvSpPr>
          <p:spPr>
            <a:xfrm>
              <a:off x="0" y="0"/>
              <a:ext cx="1320930" cy="721158"/>
            </a:xfrm>
            <a:custGeom>
              <a:avLst/>
              <a:gdLst/>
              <a:ahLst/>
              <a:cxnLst/>
              <a:rect l="l" t="t" r="r" b="b"/>
              <a:pathLst>
                <a:path w="1320930" h="721158">
                  <a:moveTo>
                    <a:pt x="82047" y="0"/>
                  </a:moveTo>
                  <a:lnTo>
                    <a:pt x="1238883" y="0"/>
                  </a:lnTo>
                  <a:cubicBezTo>
                    <a:pt x="1260643" y="0"/>
                    <a:pt x="1281512" y="8644"/>
                    <a:pt x="1296899" y="24031"/>
                  </a:cubicBezTo>
                  <a:cubicBezTo>
                    <a:pt x="1312286" y="39418"/>
                    <a:pt x="1320930" y="60287"/>
                    <a:pt x="1320930" y="82047"/>
                  </a:cubicBezTo>
                  <a:lnTo>
                    <a:pt x="1320930" y="639111"/>
                  </a:lnTo>
                  <a:cubicBezTo>
                    <a:pt x="1320930" y="660871"/>
                    <a:pt x="1312286" y="681740"/>
                    <a:pt x="1296899" y="697127"/>
                  </a:cubicBezTo>
                  <a:cubicBezTo>
                    <a:pt x="1281512" y="712514"/>
                    <a:pt x="1260643" y="721158"/>
                    <a:pt x="1238883" y="721158"/>
                  </a:cubicBezTo>
                  <a:lnTo>
                    <a:pt x="82047" y="721158"/>
                  </a:lnTo>
                  <a:cubicBezTo>
                    <a:pt x="60287" y="721158"/>
                    <a:pt x="39418" y="712514"/>
                    <a:pt x="24031" y="697127"/>
                  </a:cubicBezTo>
                  <a:cubicBezTo>
                    <a:pt x="8644" y="681740"/>
                    <a:pt x="0" y="660871"/>
                    <a:pt x="0" y="639111"/>
                  </a:cubicBezTo>
                  <a:lnTo>
                    <a:pt x="0" y="82047"/>
                  </a:lnTo>
                  <a:cubicBezTo>
                    <a:pt x="0" y="60287"/>
                    <a:pt x="8644" y="39418"/>
                    <a:pt x="24031" y="24031"/>
                  </a:cubicBezTo>
                  <a:cubicBezTo>
                    <a:pt x="39418" y="8644"/>
                    <a:pt x="60287" y="0"/>
                    <a:pt x="82047" y="0"/>
                  </a:cubicBezTo>
                  <a:close/>
                </a:path>
              </a:pathLst>
            </a:custGeom>
            <a:solidFill>
              <a:srgbClr val="202226"/>
            </a:solidFill>
          </p:spPr>
          <p:txBody>
            <a:bodyPr/>
            <a:lstStyle/>
            <a:p>
              <a:endParaRPr lang="en-IE" sz="1200" dirty="0"/>
            </a:p>
          </p:txBody>
        </p:sp>
        <p:sp>
          <p:nvSpPr>
            <p:cNvPr id="6" name="TextBox 6"/>
            <p:cNvSpPr txBox="1"/>
            <p:nvPr/>
          </p:nvSpPr>
          <p:spPr>
            <a:xfrm>
              <a:off x="0" y="-38100"/>
              <a:ext cx="1320930" cy="759258"/>
            </a:xfrm>
            <a:prstGeom prst="rect">
              <a:avLst/>
            </a:prstGeom>
          </p:spPr>
          <p:txBody>
            <a:bodyPr lIns="33867" tIns="33867" rIns="33867" bIns="33867" rtlCol="0" anchor="ctr"/>
            <a:lstStyle/>
            <a:p>
              <a:pPr algn="ctr">
                <a:lnSpc>
                  <a:spcPts val="1773"/>
                </a:lnSpc>
              </a:pPr>
              <a:endParaRPr sz="1200"/>
            </a:p>
          </p:txBody>
        </p:sp>
      </p:grpSp>
      <p:grpSp>
        <p:nvGrpSpPr>
          <p:cNvPr id="10" name="Group 10"/>
          <p:cNvGrpSpPr/>
          <p:nvPr/>
        </p:nvGrpSpPr>
        <p:grpSpPr>
          <a:xfrm>
            <a:off x="333791" y="2388727"/>
            <a:ext cx="5334000" cy="2157873"/>
            <a:chOff x="0" y="0"/>
            <a:chExt cx="1320930" cy="721158"/>
          </a:xfrm>
        </p:grpSpPr>
        <p:sp>
          <p:nvSpPr>
            <p:cNvPr id="11" name="Freeform 11"/>
            <p:cNvSpPr/>
            <p:nvPr/>
          </p:nvSpPr>
          <p:spPr>
            <a:xfrm>
              <a:off x="0" y="0"/>
              <a:ext cx="1320930" cy="721158"/>
            </a:xfrm>
            <a:custGeom>
              <a:avLst/>
              <a:gdLst/>
              <a:ahLst/>
              <a:cxnLst/>
              <a:rect l="l" t="t" r="r" b="b"/>
              <a:pathLst>
                <a:path w="1320930" h="721158">
                  <a:moveTo>
                    <a:pt x="82047" y="0"/>
                  </a:moveTo>
                  <a:lnTo>
                    <a:pt x="1238883" y="0"/>
                  </a:lnTo>
                  <a:cubicBezTo>
                    <a:pt x="1260643" y="0"/>
                    <a:pt x="1281512" y="8644"/>
                    <a:pt x="1296899" y="24031"/>
                  </a:cubicBezTo>
                  <a:cubicBezTo>
                    <a:pt x="1312286" y="39418"/>
                    <a:pt x="1320930" y="60287"/>
                    <a:pt x="1320930" y="82047"/>
                  </a:cubicBezTo>
                  <a:lnTo>
                    <a:pt x="1320930" y="639111"/>
                  </a:lnTo>
                  <a:cubicBezTo>
                    <a:pt x="1320930" y="660871"/>
                    <a:pt x="1312286" y="681740"/>
                    <a:pt x="1296899" y="697127"/>
                  </a:cubicBezTo>
                  <a:cubicBezTo>
                    <a:pt x="1281512" y="712514"/>
                    <a:pt x="1260643" y="721158"/>
                    <a:pt x="1238883" y="721158"/>
                  </a:cubicBezTo>
                  <a:lnTo>
                    <a:pt x="82047" y="721158"/>
                  </a:lnTo>
                  <a:cubicBezTo>
                    <a:pt x="60287" y="721158"/>
                    <a:pt x="39418" y="712514"/>
                    <a:pt x="24031" y="697127"/>
                  </a:cubicBezTo>
                  <a:cubicBezTo>
                    <a:pt x="8644" y="681740"/>
                    <a:pt x="0" y="660871"/>
                    <a:pt x="0" y="639111"/>
                  </a:cubicBezTo>
                  <a:lnTo>
                    <a:pt x="0" y="82047"/>
                  </a:lnTo>
                  <a:cubicBezTo>
                    <a:pt x="0" y="60287"/>
                    <a:pt x="8644" y="39418"/>
                    <a:pt x="24031" y="24031"/>
                  </a:cubicBezTo>
                  <a:cubicBezTo>
                    <a:pt x="39418" y="8644"/>
                    <a:pt x="60287" y="0"/>
                    <a:pt x="82047" y="0"/>
                  </a:cubicBezTo>
                  <a:close/>
                </a:path>
              </a:pathLst>
            </a:custGeom>
            <a:solidFill>
              <a:srgbClr val="8DC43F"/>
            </a:solidFill>
          </p:spPr>
          <p:txBody>
            <a:bodyPr/>
            <a:lstStyle/>
            <a:p>
              <a:pPr algn="ctr"/>
              <a:endParaRPr lang="en-IE" sz="1200"/>
            </a:p>
          </p:txBody>
        </p:sp>
        <p:sp>
          <p:nvSpPr>
            <p:cNvPr id="12" name="TextBox 12"/>
            <p:cNvSpPr txBox="1"/>
            <p:nvPr/>
          </p:nvSpPr>
          <p:spPr>
            <a:xfrm>
              <a:off x="0" y="-38100"/>
              <a:ext cx="1320930" cy="759258"/>
            </a:xfrm>
            <a:prstGeom prst="rect">
              <a:avLst/>
            </a:prstGeom>
          </p:spPr>
          <p:txBody>
            <a:bodyPr lIns="33867" tIns="33867" rIns="33867" bIns="33867" rtlCol="0" anchor="ctr"/>
            <a:lstStyle/>
            <a:p>
              <a:pPr algn="ctr">
                <a:lnSpc>
                  <a:spcPts val="1773"/>
                </a:lnSpc>
              </a:pPr>
              <a:endParaRPr sz="1200"/>
            </a:p>
          </p:txBody>
        </p:sp>
      </p:grpSp>
      <p:sp>
        <p:nvSpPr>
          <p:cNvPr id="13" name="TextBox 13"/>
          <p:cNvSpPr txBox="1"/>
          <p:nvPr/>
        </p:nvSpPr>
        <p:spPr>
          <a:xfrm>
            <a:off x="254000" y="2486840"/>
            <a:ext cx="5476785" cy="1974643"/>
          </a:xfrm>
          <a:prstGeom prst="rect">
            <a:avLst/>
          </a:prstGeom>
        </p:spPr>
        <p:txBody>
          <a:bodyPr wrap="square" lIns="0" tIns="0" rIns="0" bIns="0" rtlCol="0" anchor="t">
            <a:spAutoFit/>
          </a:bodyPr>
          <a:lstStyle/>
          <a:p>
            <a:pPr algn="ctr">
              <a:lnSpc>
                <a:spcPts val="3034"/>
              </a:lnSpc>
            </a:pPr>
            <a:r>
              <a:rPr lang="en-US" sz="2167" dirty="0">
                <a:solidFill>
                  <a:srgbClr val="FEFEFE"/>
                </a:solidFill>
                <a:latin typeface="Open Sauce Bold Italics"/>
              </a:rPr>
              <a:t>2. In person Meeting</a:t>
            </a:r>
          </a:p>
          <a:p>
            <a:pPr algn="ctr">
              <a:lnSpc>
                <a:spcPts val="3034"/>
              </a:lnSpc>
            </a:pPr>
            <a:r>
              <a:rPr lang="en-US" sz="2167" dirty="0">
                <a:solidFill>
                  <a:srgbClr val="FEFEFE"/>
                </a:solidFill>
                <a:latin typeface="Open Sauce Bold Italics"/>
              </a:rPr>
              <a:t>HATCH LAB with Fiona / Annette </a:t>
            </a:r>
          </a:p>
          <a:p>
            <a:pPr algn="ctr">
              <a:lnSpc>
                <a:spcPts val="3034"/>
              </a:lnSpc>
            </a:pPr>
            <a:r>
              <a:rPr lang="en-US" sz="2167" dirty="0">
                <a:solidFill>
                  <a:srgbClr val="FEFEFE"/>
                </a:solidFill>
                <a:latin typeface="Open Sauce Bold Italics"/>
              </a:rPr>
              <a:t>17</a:t>
            </a:r>
            <a:r>
              <a:rPr lang="en-US" sz="2167" baseline="30000" dirty="0">
                <a:solidFill>
                  <a:srgbClr val="FEFEFE"/>
                </a:solidFill>
                <a:latin typeface="Open Sauce Bold Italics"/>
              </a:rPr>
              <a:t>th</a:t>
            </a:r>
            <a:r>
              <a:rPr lang="en-US" sz="2167" dirty="0">
                <a:solidFill>
                  <a:srgbClr val="FEFEFE"/>
                </a:solidFill>
                <a:latin typeface="Open Sauce Bold Italics"/>
              </a:rPr>
              <a:t> October &amp; 14</a:t>
            </a:r>
            <a:r>
              <a:rPr lang="en-US" sz="2167" baseline="30000" dirty="0">
                <a:solidFill>
                  <a:srgbClr val="FEFEFE"/>
                </a:solidFill>
                <a:latin typeface="Open Sauce Bold Italics"/>
              </a:rPr>
              <a:t>th</a:t>
            </a:r>
            <a:r>
              <a:rPr lang="en-US" sz="2167" dirty="0">
                <a:solidFill>
                  <a:srgbClr val="FEFEFE"/>
                </a:solidFill>
                <a:latin typeface="Open Sauce Bold Italics"/>
              </a:rPr>
              <a:t> November </a:t>
            </a:r>
          </a:p>
          <a:p>
            <a:pPr algn="ctr"/>
            <a:r>
              <a:rPr lang="en-US" sz="1333" dirty="0">
                <a:solidFill>
                  <a:srgbClr val="FEFEFE"/>
                </a:solidFill>
                <a:latin typeface="Open Sauce Bold Italics"/>
              </a:rPr>
              <a:t>Assistance to complete the Consultancy (audit) Application</a:t>
            </a:r>
          </a:p>
          <a:p>
            <a:pPr algn="ctr"/>
            <a:r>
              <a:rPr lang="en-US" sz="1333" dirty="0">
                <a:solidFill>
                  <a:srgbClr val="FEFEFE"/>
                </a:solidFill>
                <a:latin typeface="Open Sauce Bold Italics"/>
              </a:rPr>
              <a:t> form.  Booking link will be sent after this meeting </a:t>
            </a:r>
          </a:p>
          <a:p>
            <a:pPr algn="ctr"/>
            <a:r>
              <a:rPr lang="en-US" sz="1333" dirty="0">
                <a:solidFill>
                  <a:srgbClr val="FEFEFE"/>
                </a:solidFill>
                <a:latin typeface="Open Sauce Bold Italics"/>
              </a:rPr>
              <a:t> </a:t>
            </a:r>
          </a:p>
          <a:p>
            <a:pPr algn="ctr"/>
            <a:r>
              <a:rPr lang="en-US" sz="1333" dirty="0">
                <a:solidFill>
                  <a:srgbClr val="FEFEFE"/>
                </a:solidFill>
                <a:latin typeface="Open Sauce Bold Italics"/>
              </a:rPr>
              <a:t>                                    Or remote discussions with Fiona     </a:t>
            </a:r>
          </a:p>
        </p:txBody>
      </p:sp>
      <p:grpSp>
        <p:nvGrpSpPr>
          <p:cNvPr id="16" name="Group 16"/>
          <p:cNvGrpSpPr/>
          <p:nvPr/>
        </p:nvGrpSpPr>
        <p:grpSpPr>
          <a:xfrm>
            <a:off x="4369837" y="4981344"/>
            <a:ext cx="2234163" cy="1648489"/>
            <a:chOff x="0" y="0"/>
            <a:chExt cx="1320930" cy="721158"/>
          </a:xfrm>
        </p:grpSpPr>
        <p:sp>
          <p:nvSpPr>
            <p:cNvPr id="17" name="Freeform 17"/>
            <p:cNvSpPr/>
            <p:nvPr/>
          </p:nvSpPr>
          <p:spPr>
            <a:xfrm>
              <a:off x="0" y="0"/>
              <a:ext cx="1320930" cy="721158"/>
            </a:xfrm>
            <a:custGeom>
              <a:avLst/>
              <a:gdLst/>
              <a:ahLst/>
              <a:cxnLst/>
              <a:rect l="l" t="t" r="r" b="b"/>
              <a:pathLst>
                <a:path w="1320930" h="721158">
                  <a:moveTo>
                    <a:pt x="82047" y="0"/>
                  </a:moveTo>
                  <a:lnTo>
                    <a:pt x="1238883" y="0"/>
                  </a:lnTo>
                  <a:cubicBezTo>
                    <a:pt x="1260643" y="0"/>
                    <a:pt x="1281512" y="8644"/>
                    <a:pt x="1296899" y="24031"/>
                  </a:cubicBezTo>
                  <a:cubicBezTo>
                    <a:pt x="1312286" y="39418"/>
                    <a:pt x="1320930" y="60287"/>
                    <a:pt x="1320930" y="82047"/>
                  </a:cubicBezTo>
                  <a:lnTo>
                    <a:pt x="1320930" y="639111"/>
                  </a:lnTo>
                  <a:cubicBezTo>
                    <a:pt x="1320930" y="660871"/>
                    <a:pt x="1312286" y="681740"/>
                    <a:pt x="1296899" y="697127"/>
                  </a:cubicBezTo>
                  <a:cubicBezTo>
                    <a:pt x="1281512" y="712514"/>
                    <a:pt x="1260643" y="721158"/>
                    <a:pt x="1238883" y="721158"/>
                  </a:cubicBezTo>
                  <a:lnTo>
                    <a:pt x="82047" y="721158"/>
                  </a:lnTo>
                  <a:cubicBezTo>
                    <a:pt x="60287" y="721158"/>
                    <a:pt x="39418" y="712514"/>
                    <a:pt x="24031" y="697127"/>
                  </a:cubicBezTo>
                  <a:cubicBezTo>
                    <a:pt x="8644" y="681740"/>
                    <a:pt x="0" y="660871"/>
                    <a:pt x="0" y="639111"/>
                  </a:cubicBezTo>
                  <a:lnTo>
                    <a:pt x="0" y="82047"/>
                  </a:lnTo>
                  <a:cubicBezTo>
                    <a:pt x="0" y="60287"/>
                    <a:pt x="8644" y="39418"/>
                    <a:pt x="24031" y="24031"/>
                  </a:cubicBezTo>
                  <a:cubicBezTo>
                    <a:pt x="39418" y="8644"/>
                    <a:pt x="60287" y="0"/>
                    <a:pt x="82047" y="0"/>
                  </a:cubicBezTo>
                  <a:close/>
                </a:path>
              </a:pathLst>
            </a:custGeom>
            <a:solidFill>
              <a:srgbClr val="202226"/>
            </a:solidFill>
          </p:spPr>
          <p:txBody>
            <a:bodyPr/>
            <a:lstStyle/>
            <a:p>
              <a:endParaRPr lang="en-IE" sz="1200"/>
            </a:p>
          </p:txBody>
        </p:sp>
        <p:sp>
          <p:nvSpPr>
            <p:cNvPr id="18" name="TextBox 18"/>
            <p:cNvSpPr txBox="1"/>
            <p:nvPr/>
          </p:nvSpPr>
          <p:spPr>
            <a:xfrm>
              <a:off x="0" y="-38100"/>
              <a:ext cx="1320930" cy="759258"/>
            </a:xfrm>
            <a:prstGeom prst="rect">
              <a:avLst/>
            </a:prstGeom>
          </p:spPr>
          <p:txBody>
            <a:bodyPr lIns="33867" tIns="33867" rIns="33867" bIns="33867" rtlCol="0" anchor="ctr"/>
            <a:lstStyle/>
            <a:p>
              <a:pPr algn="ctr">
                <a:lnSpc>
                  <a:spcPts val="1773"/>
                </a:lnSpc>
              </a:pPr>
              <a:endParaRPr sz="1200"/>
            </a:p>
          </p:txBody>
        </p:sp>
      </p:grpSp>
      <p:sp>
        <p:nvSpPr>
          <p:cNvPr id="20" name="TextBox 20"/>
          <p:cNvSpPr txBox="1"/>
          <p:nvPr/>
        </p:nvSpPr>
        <p:spPr>
          <a:xfrm>
            <a:off x="5561930" y="4164784"/>
            <a:ext cx="2201519" cy="221407"/>
          </a:xfrm>
          <a:prstGeom prst="rect">
            <a:avLst/>
          </a:prstGeom>
        </p:spPr>
        <p:txBody>
          <a:bodyPr lIns="0" tIns="0" rIns="0" bIns="0" rtlCol="0" anchor="t">
            <a:spAutoFit/>
          </a:bodyPr>
          <a:lstStyle/>
          <a:p>
            <a:pPr>
              <a:lnSpc>
                <a:spcPts val="1854"/>
              </a:lnSpc>
            </a:pPr>
            <a:endParaRPr lang="en-US" sz="1324" dirty="0">
              <a:solidFill>
                <a:srgbClr val="D9D9D9"/>
              </a:solidFill>
              <a:latin typeface="Open Sauce Italics"/>
            </a:endParaRPr>
          </a:p>
        </p:txBody>
      </p:sp>
      <p:sp>
        <p:nvSpPr>
          <p:cNvPr id="38" name="Freeform 38"/>
          <p:cNvSpPr/>
          <p:nvPr/>
        </p:nvSpPr>
        <p:spPr>
          <a:xfrm>
            <a:off x="8295380" y="2488698"/>
            <a:ext cx="315942" cy="315942"/>
          </a:xfrm>
          <a:custGeom>
            <a:avLst/>
            <a:gdLst/>
            <a:ahLst/>
            <a:cxnLst/>
            <a:rect l="l" t="t" r="r" b="b"/>
            <a:pathLst>
              <a:path w="473913" h="473913">
                <a:moveTo>
                  <a:pt x="0" y="0"/>
                </a:moveTo>
                <a:lnTo>
                  <a:pt x="473913" y="0"/>
                </a:lnTo>
                <a:lnTo>
                  <a:pt x="473913" y="473913"/>
                </a:lnTo>
                <a:lnTo>
                  <a:pt x="0" y="47391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sz="1200"/>
          </a:p>
        </p:txBody>
      </p:sp>
      <p:sp>
        <p:nvSpPr>
          <p:cNvPr id="42" name="Freeform 42"/>
          <p:cNvSpPr/>
          <p:nvPr/>
        </p:nvSpPr>
        <p:spPr>
          <a:xfrm>
            <a:off x="8301022" y="3900427"/>
            <a:ext cx="323080" cy="323080"/>
          </a:xfrm>
          <a:custGeom>
            <a:avLst/>
            <a:gdLst/>
            <a:ahLst/>
            <a:cxnLst/>
            <a:rect l="l" t="t" r="r" b="b"/>
            <a:pathLst>
              <a:path w="484620" h="484620">
                <a:moveTo>
                  <a:pt x="0" y="0"/>
                </a:moveTo>
                <a:lnTo>
                  <a:pt x="484620" y="0"/>
                </a:lnTo>
                <a:lnTo>
                  <a:pt x="484620" y="484619"/>
                </a:lnTo>
                <a:lnTo>
                  <a:pt x="0" y="48461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IE" sz="1200"/>
          </a:p>
        </p:txBody>
      </p:sp>
      <p:sp>
        <p:nvSpPr>
          <p:cNvPr id="46" name="Freeform 46"/>
          <p:cNvSpPr/>
          <p:nvPr/>
        </p:nvSpPr>
        <p:spPr>
          <a:xfrm>
            <a:off x="8280817" y="5299115"/>
            <a:ext cx="363491" cy="363491"/>
          </a:xfrm>
          <a:custGeom>
            <a:avLst/>
            <a:gdLst/>
            <a:ahLst/>
            <a:cxnLst/>
            <a:rect l="l" t="t" r="r" b="b"/>
            <a:pathLst>
              <a:path w="545237" h="545237">
                <a:moveTo>
                  <a:pt x="0" y="0"/>
                </a:moveTo>
                <a:lnTo>
                  <a:pt x="545237" y="0"/>
                </a:lnTo>
                <a:lnTo>
                  <a:pt x="545237" y="545236"/>
                </a:lnTo>
                <a:lnTo>
                  <a:pt x="0" y="545236"/>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IE" sz="1200"/>
          </a:p>
        </p:txBody>
      </p:sp>
      <p:sp>
        <p:nvSpPr>
          <p:cNvPr id="51" name="Freeform 51"/>
          <p:cNvSpPr/>
          <p:nvPr/>
        </p:nvSpPr>
        <p:spPr>
          <a:xfrm>
            <a:off x="162364" y="41245"/>
            <a:ext cx="2400257" cy="1582903"/>
          </a:xfrm>
          <a:custGeom>
            <a:avLst/>
            <a:gdLst/>
            <a:ahLst/>
            <a:cxnLst/>
            <a:rect l="l" t="t" r="r" b="b"/>
            <a:pathLst>
              <a:path w="3600385" h="2374355">
                <a:moveTo>
                  <a:pt x="0" y="0"/>
                </a:moveTo>
                <a:lnTo>
                  <a:pt x="3600385" y="0"/>
                </a:lnTo>
                <a:lnTo>
                  <a:pt x="3600385" y="2374355"/>
                </a:lnTo>
                <a:lnTo>
                  <a:pt x="0" y="2374355"/>
                </a:lnTo>
                <a:lnTo>
                  <a:pt x="0" y="0"/>
                </a:lnTo>
                <a:close/>
              </a:path>
            </a:pathLst>
          </a:custGeom>
          <a:blipFill>
            <a:blip r:embed="rId8"/>
            <a:stretch>
              <a:fillRect/>
            </a:stretch>
          </a:blipFill>
        </p:spPr>
        <p:txBody>
          <a:bodyPr/>
          <a:lstStyle/>
          <a:p>
            <a:endParaRPr lang="en-IE" sz="1200"/>
          </a:p>
        </p:txBody>
      </p:sp>
      <p:sp>
        <p:nvSpPr>
          <p:cNvPr id="52" name="TextBox 13">
            <a:extLst>
              <a:ext uri="{FF2B5EF4-FFF2-40B4-BE49-F238E27FC236}">
                <a16:creationId xmlns:a16="http://schemas.microsoft.com/office/drawing/2014/main" id="{760D70D2-5F7A-975B-9361-0BCB0846149B}"/>
              </a:ext>
            </a:extLst>
          </p:cNvPr>
          <p:cNvSpPr txBox="1"/>
          <p:nvPr/>
        </p:nvSpPr>
        <p:spPr>
          <a:xfrm>
            <a:off x="4724400" y="635000"/>
            <a:ext cx="3111003" cy="1096903"/>
          </a:xfrm>
          <a:prstGeom prst="rect">
            <a:avLst/>
          </a:prstGeom>
        </p:spPr>
        <p:txBody>
          <a:bodyPr wrap="square" lIns="0" tIns="0" rIns="0" bIns="0" rtlCol="0" anchor="t">
            <a:spAutoFit/>
          </a:bodyPr>
          <a:lstStyle/>
          <a:p>
            <a:pPr>
              <a:lnSpc>
                <a:spcPts val="3034"/>
              </a:lnSpc>
            </a:pPr>
            <a:r>
              <a:rPr lang="en-US" sz="2133" dirty="0">
                <a:solidFill>
                  <a:srgbClr val="FEFEFE"/>
                </a:solidFill>
                <a:latin typeface="Open Sauce Bold Italics"/>
              </a:rPr>
              <a:t>1. Email or phone </a:t>
            </a:r>
          </a:p>
          <a:p>
            <a:pPr>
              <a:lnSpc>
                <a:spcPts val="3034"/>
              </a:lnSpc>
            </a:pPr>
            <a:r>
              <a:rPr lang="en-US" sz="2133" dirty="0">
                <a:solidFill>
                  <a:srgbClr val="FEFEFE"/>
                </a:solidFill>
                <a:latin typeface="Open Sauce Bold Italics"/>
              </a:rPr>
              <a:t>Local Enterprise office </a:t>
            </a:r>
            <a:r>
              <a:rPr lang="en-US" sz="1333" dirty="0">
                <a:solidFill>
                  <a:srgbClr val="FEFEFE"/>
                </a:solidFill>
                <a:latin typeface="Open Sauce Bold Italics"/>
              </a:rPr>
              <a:t>fiona.bennett@wexfordcoco.ie  </a:t>
            </a:r>
          </a:p>
        </p:txBody>
      </p:sp>
      <p:grpSp>
        <p:nvGrpSpPr>
          <p:cNvPr id="8" name="Group 10">
            <a:extLst>
              <a:ext uri="{FF2B5EF4-FFF2-40B4-BE49-F238E27FC236}">
                <a16:creationId xmlns:a16="http://schemas.microsoft.com/office/drawing/2014/main" id="{924416DA-183F-A4D5-D1E8-9FE006D4F635}"/>
              </a:ext>
            </a:extLst>
          </p:cNvPr>
          <p:cNvGrpSpPr/>
          <p:nvPr/>
        </p:nvGrpSpPr>
        <p:grpSpPr>
          <a:xfrm>
            <a:off x="5922041" y="2370963"/>
            <a:ext cx="2866435" cy="2277237"/>
            <a:chOff x="0" y="0"/>
            <a:chExt cx="1320930" cy="721158"/>
          </a:xfrm>
        </p:grpSpPr>
        <p:sp>
          <p:nvSpPr>
            <p:cNvPr id="14" name="Freeform 11">
              <a:extLst>
                <a:ext uri="{FF2B5EF4-FFF2-40B4-BE49-F238E27FC236}">
                  <a16:creationId xmlns:a16="http://schemas.microsoft.com/office/drawing/2014/main" id="{3A74CD6E-6183-03C4-E518-C38A8BBBB56A}"/>
                </a:ext>
              </a:extLst>
            </p:cNvPr>
            <p:cNvSpPr/>
            <p:nvPr/>
          </p:nvSpPr>
          <p:spPr>
            <a:xfrm>
              <a:off x="0" y="0"/>
              <a:ext cx="1320930" cy="721158"/>
            </a:xfrm>
            <a:custGeom>
              <a:avLst/>
              <a:gdLst/>
              <a:ahLst/>
              <a:cxnLst/>
              <a:rect l="l" t="t" r="r" b="b"/>
              <a:pathLst>
                <a:path w="1320930" h="721158">
                  <a:moveTo>
                    <a:pt x="82047" y="0"/>
                  </a:moveTo>
                  <a:lnTo>
                    <a:pt x="1238883" y="0"/>
                  </a:lnTo>
                  <a:cubicBezTo>
                    <a:pt x="1260643" y="0"/>
                    <a:pt x="1281512" y="8644"/>
                    <a:pt x="1296899" y="24031"/>
                  </a:cubicBezTo>
                  <a:cubicBezTo>
                    <a:pt x="1312286" y="39418"/>
                    <a:pt x="1320930" y="60287"/>
                    <a:pt x="1320930" y="82047"/>
                  </a:cubicBezTo>
                  <a:lnTo>
                    <a:pt x="1320930" y="639111"/>
                  </a:lnTo>
                  <a:cubicBezTo>
                    <a:pt x="1320930" y="660871"/>
                    <a:pt x="1312286" y="681740"/>
                    <a:pt x="1296899" y="697127"/>
                  </a:cubicBezTo>
                  <a:cubicBezTo>
                    <a:pt x="1281512" y="712514"/>
                    <a:pt x="1260643" y="721158"/>
                    <a:pt x="1238883" y="721158"/>
                  </a:cubicBezTo>
                  <a:lnTo>
                    <a:pt x="82047" y="721158"/>
                  </a:lnTo>
                  <a:cubicBezTo>
                    <a:pt x="60287" y="721158"/>
                    <a:pt x="39418" y="712514"/>
                    <a:pt x="24031" y="697127"/>
                  </a:cubicBezTo>
                  <a:cubicBezTo>
                    <a:pt x="8644" y="681740"/>
                    <a:pt x="0" y="660871"/>
                    <a:pt x="0" y="639111"/>
                  </a:cubicBezTo>
                  <a:lnTo>
                    <a:pt x="0" y="82047"/>
                  </a:lnTo>
                  <a:cubicBezTo>
                    <a:pt x="0" y="60287"/>
                    <a:pt x="8644" y="39418"/>
                    <a:pt x="24031" y="24031"/>
                  </a:cubicBezTo>
                  <a:cubicBezTo>
                    <a:pt x="39418" y="8644"/>
                    <a:pt x="60287" y="0"/>
                    <a:pt x="82047" y="0"/>
                  </a:cubicBezTo>
                  <a:close/>
                </a:path>
              </a:pathLst>
            </a:custGeom>
            <a:solidFill>
              <a:srgbClr val="8DC43F"/>
            </a:solidFill>
          </p:spPr>
          <p:txBody>
            <a:bodyPr/>
            <a:lstStyle/>
            <a:p>
              <a:pPr algn="ctr"/>
              <a:endParaRPr lang="en-IE" sz="1200" dirty="0"/>
            </a:p>
          </p:txBody>
        </p:sp>
        <p:sp>
          <p:nvSpPr>
            <p:cNvPr id="26" name="TextBox 12">
              <a:extLst>
                <a:ext uri="{FF2B5EF4-FFF2-40B4-BE49-F238E27FC236}">
                  <a16:creationId xmlns:a16="http://schemas.microsoft.com/office/drawing/2014/main" id="{57BEF45F-692D-D43C-E5C5-1EA1653C05A6}"/>
                </a:ext>
              </a:extLst>
            </p:cNvPr>
            <p:cNvSpPr txBox="1"/>
            <p:nvPr/>
          </p:nvSpPr>
          <p:spPr>
            <a:xfrm>
              <a:off x="0" y="-38100"/>
              <a:ext cx="1320930" cy="759258"/>
            </a:xfrm>
            <a:prstGeom prst="rect">
              <a:avLst/>
            </a:prstGeom>
          </p:spPr>
          <p:txBody>
            <a:bodyPr lIns="33867" tIns="33867" rIns="33867" bIns="33867" rtlCol="0" anchor="ctr"/>
            <a:lstStyle/>
            <a:p>
              <a:pPr algn="ctr">
                <a:lnSpc>
                  <a:spcPts val="1773"/>
                </a:lnSpc>
              </a:pPr>
              <a:endParaRPr sz="1200"/>
            </a:p>
          </p:txBody>
        </p:sp>
      </p:grpSp>
      <p:sp>
        <p:nvSpPr>
          <p:cNvPr id="53" name="TextBox 13">
            <a:extLst>
              <a:ext uri="{FF2B5EF4-FFF2-40B4-BE49-F238E27FC236}">
                <a16:creationId xmlns:a16="http://schemas.microsoft.com/office/drawing/2014/main" id="{B608B439-DB12-2E1F-D154-09857F0E19B4}"/>
              </a:ext>
            </a:extLst>
          </p:cNvPr>
          <p:cNvSpPr txBox="1"/>
          <p:nvPr/>
        </p:nvSpPr>
        <p:spPr>
          <a:xfrm>
            <a:off x="6195631" y="2463801"/>
            <a:ext cx="2287969" cy="1881990"/>
          </a:xfrm>
          <a:prstGeom prst="rect">
            <a:avLst/>
          </a:prstGeom>
        </p:spPr>
        <p:txBody>
          <a:bodyPr wrap="square" lIns="0" tIns="0" rIns="0" bIns="0" rtlCol="0" anchor="t">
            <a:spAutoFit/>
          </a:bodyPr>
          <a:lstStyle/>
          <a:p>
            <a:pPr>
              <a:lnSpc>
                <a:spcPts val="3034"/>
              </a:lnSpc>
            </a:pPr>
            <a:r>
              <a:rPr lang="en-US" sz="2133" dirty="0">
                <a:solidFill>
                  <a:srgbClr val="FEFEFE"/>
                </a:solidFill>
                <a:latin typeface="Open Sauce Bold Italics"/>
              </a:rPr>
              <a:t>3. Consultant Appointed by LEO </a:t>
            </a:r>
            <a:r>
              <a:rPr lang="en-US" sz="1867" dirty="0">
                <a:solidFill>
                  <a:srgbClr val="FEFEFE"/>
                </a:solidFill>
                <a:latin typeface="Open Sauce Bold Italics"/>
              </a:rPr>
              <a:t>Leadtime for </a:t>
            </a:r>
          </a:p>
          <a:p>
            <a:pPr>
              <a:lnSpc>
                <a:spcPts val="3034"/>
              </a:lnSpc>
            </a:pPr>
            <a:r>
              <a:rPr lang="en-US" sz="1867" dirty="0">
                <a:solidFill>
                  <a:srgbClr val="FEFEFE"/>
                </a:solidFill>
                <a:latin typeface="Open Sauce Bold Italics"/>
              </a:rPr>
              <a:t>completion </a:t>
            </a:r>
          </a:p>
          <a:p>
            <a:pPr>
              <a:lnSpc>
                <a:spcPts val="3034"/>
              </a:lnSpc>
            </a:pPr>
            <a:r>
              <a:rPr lang="en-US" sz="1867" dirty="0">
                <a:solidFill>
                  <a:srgbClr val="FEFEFE"/>
                </a:solidFill>
                <a:latin typeface="Open Sauce Bold Italics"/>
              </a:rPr>
              <a:t>c. 3-4 weeks  </a:t>
            </a:r>
          </a:p>
        </p:txBody>
      </p:sp>
      <p:grpSp>
        <p:nvGrpSpPr>
          <p:cNvPr id="54" name="Group 16">
            <a:extLst>
              <a:ext uri="{FF2B5EF4-FFF2-40B4-BE49-F238E27FC236}">
                <a16:creationId xmlns:a16="http://schemas.microsoft.com/office/drawing/2014/main" id="{B17B83A9-4E51-089C-AE9B-42AE39A0EFBD}"/>
              </a:ext>
            </a:extLst>
          </p:cNvPr>
          <p:cNvGrpSpPr/>
          <p:nvPr/>
        </p:nvGrpSpPr>
        <p:grpSpPr>
          <a:xfrm>
            <a:off x="8890000" y="2388727"/>
            <a:ext cx="3019500" cy="2152885"/>
            <a:chOff x="0" y="0"/>
            <a:chExt cx="1320930" cy="721158"/>
          </a:xfrm>
        </p:grpSpPr>
        <p:sp>
          <p:nvSpPr>
            <p:cNvPr id="55" name="Freeform 17">
              <a:extLst>
                <a:ext uri="{FF2B5EF4-FFF2-40B4-BE49-F238E27FC236}">
                  <a16:creationId xmlns:a16="http://schemas.microsoft.com/office/drawing/2014/main" id="{1DFE73E8-C656-C76B-7D4A-24CEAF0EBECC}"/>
                </a:ext>
              </a:extLst>
            </p:cNvPr>
            <p:cNvSpPr/>
            <p:nvPr/>
          </p:nvSpPr>
          <p:spPr>
            <a:xfrm>
              <a:off x="0" y="0"/>
              <a:ext cx="1320930" cy="721158"/>
            </a:xfrm>
            <a:custGeom>
              <a:avLst/>
              <a:gdLst/>
              <a:ahLst/>
              <a:cxnLst/>
              <a:rect l="l" t="t" r="r" b="b"/>
              <a:pathLst>
                <a:path w="1320930" h="721158">
                  <a:moveTo>
                    <a:pt x="82047" y="0"/>
                  </a:moveTo>
                  <a:lnTo>
                    <a:pt x="1238883" y="0"/>
                  </a:lnTo>
                  <a:cubicBezTo>
                    <a:pt x="1260643" y="0"/>
                    <a:pt x="1281512" y="8644"/>
                    <a:pt x="1296899" y="24031"/>
                  </a:cubicBezTo>
                  <a:cubicBezTo>
                    <a:pt x="1312286" y="39418"/>
                    <a:pt x="1320930" y="60287"/>
                    <a:pt x="1320930" y="82047"/>
                  </a:cubicBezTo>
                  <a:lnTo>
                    <a:pt x="1320930" y="639111"/>
                  </a:lnTo>
                  <a:cubicBezTo>
                    <a:pt x="1320930" y="660871"/>
                    <a:pt x="1312286" y="681740"/>
                    <a:pt x="1296899" y="697127"/>
                  </a:cubicBezTo>
                  <a:cubicBezTo>
                    <a:pt x="1281512" y="712514"/>
                    <a:pt x="1260643" y="721158"/>
                    <a:pt x="1238883" y="721158"/>
                  </a:cubicBezTo>
                  <a:lnTo>
                    <a:pt x="82047" y="721158"/>
                  </a:lnTo>
                  <a:cubicBezTo>
                    <a:pt x="60287" y="721158"/>
                    <a:pt x="39418" y="712514"/>
                    <a:pt x="24031" y="697127"/>
                  </a:cubicBezTo>
                  <a:cubicBezTo>
                    <a:pt x="8644" y="681740"/>
                    <a:pt x="0" y="660871"/>
                    <a:pt x="0" y="639111"/>
                  </a:cubicBezTo>
                  <a:lnTo>
                    <a:pt x="0" y="82047"/>
                  </a:lnTo>
                  <a:cubicBezTo>
                    <a:pt x="0" y="60287"/>
                    <a:pt x="8644" y="39418"/>
                    <a:pt x="24031" y="24031"/>
                  </a:cubicBezTo>
                  <a:cubicBezTo>
                    <a:pt x="39418" y="8644"/>
                    <a:pt x="60287" y="0"/>
                    <a:pt x="82047" y="0"/>
                  </a:cubicBezTo>
                  <a:close/>
                </a:path>
              </a:pathLst>
            </a:custGeom>
            <a:solidFill>
              <a:srgbClr val="202226"/>
            </a:solidFill>
          </p:spPr>
          <p:txBody>
            <a:bodyPr/>
            <a:lstStyle/>
            <a:p>
              <a:r>
                <a:rPr lang="en-IE" sz="1200" dirty="0"/>
                <a:t>4</a:t>
              </a:r>
            </a:p>
          </p:txBody>
        </p:sp>
        <p:sp>
          <p:nvSpPr>
            <p:cNvPr id="56" name="TextBox 18">
              <a:extLst>
                <a:ext uri="{FF2B5EF4-FFF2-40B4-BE49-F238E27FC236}">
                  <a16:creationId xmlns:a16="http://schemas.microsoft.com/office/drawing/2014/main" id="{D7FE5EB6-B491-6ECF-7C57-06F082CB4EFB}"/>
                </a:ext>
              </a:extLst>
            </p:cNvPr>
            <p:cNvSpPr txBox="1"/>
            <p:nvPr/>
          </p:nvSpPr>
          <p:spPr>
            <a:xfrm>
              <a:off x="0" y="-38100"/>
              <a:ext cx="1320930" cy="759258"/>
            </a:xfrm>
            <a:prstGeom prst="rect">
              <a:avLst/>
            </a:prstGeom>
          </p:spPr>
          <p:txBody>
            <a:bodyPr lIns="33867" tIns="33867" rIns="33867" bIns="33867" rtlCol="0" anchor="ctr"/>
            <a:lstStyle/>
            <a:p>
              <a:pPr algn="ctr">
                <a:lnSpc>
                  <a:spcPts val="1773"/>
                </a:lnSpc>
              </a:pPr>
              <a:endParaRPr sz="1200"/>
            </a:p>
          </p:txBody>
        </p:sp>
      </p:grpSp>
      <p:sp>
        <p:nvSpPr>
          <p:cNvPr id="60" name="TextBox 19">
            <a:extLst>
              <a:ext uri="{FF2B5EF4-FFF2-40B4-BE49-F238E27FC236}">
                <a16:creationId xmlns:a16="http://schemas.microsoft.com/office/drawing/2014/main" id="{C09BF30B-176B-45C6-B6E6-99465182F341}"/>
              </a:ext>
            </a:extLst>
          </p:cNvPr>
          <p:cNvSpPr txBox="1"/>
          <p:nvPr/>
        </p:nvSpPr>
        <p:spPr>
          <a:xfrm>
            <a:off x="4622801" y="5173127"/>
            <a:ext cx="2201519" cy="1121269"/>
          </a:xfrm>
          <a:prstGeom prst="rect">
            <a:avLst/>
          </a:prstGeom>
        </p:spPr>
        <p:txBody>
          <a:bodyPr wrap="square" lIns="0" tIns="0" rIns="0" bIns="0" rtlCol="0" anchor="t">
            <a:spAutoFit/>
          </a:bodyPr>
          <a:lstStyle/>
          <a:p>
            <a:pPr>
              <a:lnSpc>
                <a:spcPts val="3034"/>
              </a:lnSpc>
            </a:pPr>
            <a:r>
              <a:rPr lang="en-US" sz="2167" dirty="0">
                <a:solidFill>
                  <a:srgbClr val="FCFCFC"/>
                </a:solidFill>
                <a:latin typeface="Open Sauce Bold Italics"/>
              </a:rPr>
              <a:t>Complete works and</a:t>
            </a:r>
          </a:p>
          <a:p>
            <a:pPr>
              <a:lnSpc>
                <a:spcPts val="3034"/>
              </a:lnSpc>
            </a:pPr>
            <a:r>
              <a:rPr lang="en-US" sz="2167" dirty="0">
                <a:solidFill>
                  <a:srgbClr val="FCFCFC"/>
                </a:solidFill>
                <a:latin typeface="Open Sauce Bold Italics"/>
              </a:rPr>
              <a:t>Pay suppliers</a:t>
            </a:r>
          </a:p>
        </p:txBody>
      </p:sp>
      <p:sp>
        <p:nvSpPr>
          <p:cNvPr id="61" name="TextBox 19">
            <a:extLst>
              <a:ext uri="{FF2B5EF4-FFF2-40B4-BE49-F238E27FC236}">
                <a16:creationId xmlns:a16="http://schemas.microsoft.com/office/drawing/2014/main" id="{0A2F34B1-F48E-FDB6-8430-81796B31AFEC}"/>
              </a:ext>
            </a:extLst>
          </p:cNvPr>
          <p:cNvSpPr txBox="1"/>
          <p:nvPr/>
        </p:nvSpPr>
        <p:spPr>
          <a:xfrm>
            <a:off x="9194800" y="2475391"/>
            <a:ext cx="2540000" cy="2275431"/>
          </a:xfrm>
          <a:prstGeom prst="rect">
            <a:avLst/>
          </a:prstGeom>
        </p:spPr>
        <p:txBody>
          <a:bodyPr wrap="square" lIns="0" tIns="0" rIns="0" bIns="0" rtlCol="0" anchor="t">
            <a:spAutoFit/>
          </a:bodyPr>
          <a:lstStyle/>
          <a:p>
            <a:pPr>
              <a:lnSpc>
                <a:spcPts val="3034"/>
              </a:lnSpc>
            </a:pPr>
            <a:r>
              <a:rPr lang="en-US" sz="2167" dirty="0">
                <a:solidFill>
                  <a:srgbClr val="FCFCFC"/>
                </a:solidFill>
                <a:latin typeface="Open Sauce Bold Italics"/>
              </a:rPr>
              <a:t>4. Apply for Energy Efficient Grant – connect with LEO office </a:t>
            </a:r>
          </a:p>
          <a:p>
            <a:pPr>
              <a:lnSpc>
                <a:spcPts val="3034"/>
              </a:lnSpc>
            </a:pPr>
            <a:r>
              <a:rPr lang="en-US" sz="1200" dirty="0">
                <a:solidFill>
                  <a:srgbClr val="FCFCFC"/>
                </a:solidFill>
                <a:latin typeface="Open Sauce Bold Italics"/>
              </a:rPr>
              <a:t>(In-person event February)    </a:t>
            </a:r>
          </a:p>
          <a:p>
            <a:pPr>
              <a:lnSpc>
                <a:spcPts val="3034"/>
              </a:lnSpc>
            </a:pPr>
            <a:endParaRPr lang="en-US" sz="2167" dirty="0">
              <a:solidFill>
                <a:srgbClr val="FCFCFC"/>
              </a:solidFill>
              <a:latin typeface="Open Sauce Bold Italics"/>
            </a:endParaRPr>
          </a:p>
        </p:txBody>
      </p:sp>
      <p:sp>
        <p:nvSpPr>
          <p:cNvPr id="62" name="Freeform 50">
            <a:extLst>
              <a:ext uri="{FF2B5EF4-FFF2-40B4-BE49-F238E27FC236}">
                <a16:creationId xmlns:a16="http://schemas.microsoft.com/office/drawing/2014/main" id="{5316F9E8-54ED-51C5-329C-2B53FCBC9F9C}"/>
              </a:ext>
            </a:extLst>
          </p:cNvPr>
          <p:cNvSpPr/>
          <p:nvPr/>
        </p:nvSpPr>
        <p:spPr>
          <a:xfrm>
            <a:off x="5245870" y="3084500"/>
            <a:ext cx="850131" cy="547700"/>
          </a:xfrm>
          <a:custGeom>
            <a:avLst/>
            <a:gdLst/>
            <a:ahLst/>
            <a:cxnLst/>
            <a:rect l="l" t="t" r="r" b="b"/>
            <a:pathLst>
              <a:path w="1515925" h="1518687">
                <a:moveTo>
                  <a:pt x="0" y="0"/>
                </a:moveTo>
                <a:lnTo>
                  <a:pt x="1515925" y="0"/>
                </a:lnTo>
                <a:lnTo>
                  <a:pt x="1515925" y="1518687"/>
                </a:lnTo>
                <a:lnTo>
                  <a:pt x="0" y="15186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sz="1200"/>
          </a:p>
        </p:txBody>
      </p:sp>
      <p:sp>
        <p:nvSpPr>
          <p:cNvPr id="63" name="Freeform 50">
            <a:extLst>
              <a:ext uri="{FF2B5EF4-FFF2-40B4-BE49-F238E27FC236}">
                <a16:creationId xmlns:a16="http://schemas.microsoft.com/office/drawing/2014/main" id="{AD8B8972-D971-4A9B-4AE1-840562367CD6}"/>
              </a:ext>
            </a:extLst>
          </p:cNvPr>
          <p:cNvSpPr/>
          <p:nvPr/>
        </p:nvSpPr>
        <p:spPr>
          <a:xfrm>
            <a:off x="7995998" y="3073400"/>
            <a:ext cx="1047045" cy="585159"/>
          </a:xfrm>
          <a:custGeom>
            <a:avLst/>
            <a:gdLst/>
            <a:ahLst/>
            <a:cxnLst/>
            <a:rect l="l" t="t" r="r" b="b"/>
            <a:pathLst>
              <a:path w="1515925" h="1518687">
                <a:moveTo>
                  <a:pt x="0" y="0"/>
                </a:moveTo>
                <a:lnTo>
                  <a:pt x="1515925" y="0"/>
                </a:lnTo>
                <a:lnTo>
                  <a:pt x="1515925" y="1518687"/>
                </a:lnTo>
                <a:lnTo>
                  <a:pt x="0" y="15186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sz="1200"/>
          </a:p>
        </p:txBody>
      </p:sp>
      <p:sp>
        <p:nvSpPr>
          <p:cNvPr id="64" name="Freeform 50">
            <a:extLst>
              <a:ext uri="{FF2B5EF4-FFF2-40B4-BE49-F238E27FC236}">
                <a16:creationId xmlns:a16="http://schemas.microsoft.com/office/drawing/2014/main" id="{1B574B36-E2AB-4CEA-4C33-043227AD3407}"/>
              </a:ext>
            </a:extLst>
          </p:cNvPr>
          <p:cNvSpPr/>
          <p:nvPr/>
        </p:nvSpPr>
        <p:spPr>
          <a:xfrm rot="7918874">
            <a:off x="4565348" y="2145150"/>
            <a:ext cx="1047045" cy="585159"/>
          </a:xfrm>
          <a:custGeom>
            <a:avLst/>
            <a:gdLst/>
            <a:ahLst/>
            <a:cxnLst/>
            <a:rect l="l" t="t" r="r" b="b"/>
            <a:pathLst>
              <a:path w="1515925" h="1518687">
                <a:moveTo>
                  <a:pt x="0" y="0"/>
                </a:moveTo>
                <a:lnTo>
                  <a:pt x="1515925" y="0"/>
                </a:lnTo>
                <a:lnTo>
                  <a:pt x="1515925" y="1518687"/>
                </a:lnTo>
                <a:lnTo>
                  <a:pt x="0" y="15186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sz="1200"/>
          </a:p>
        </p:txBody>
      </p:sp>
      <p:sp>
        <p:nvSpPr>
          <p:cNvPr id="65" name="Freeform 50">
            <a:extLst>
              <a:ext uri="{FF2B5EF4-FFF2-40B4-BE49-F238E27FC236}">
                <a16:creationId xmlns:a16="http://schemas.microsoft.com/office/drawing/2014/main" id="{6B130306-7118-214F-D02F-47E7BCBE8D70}"/>
              </a:ext>
            </a:extLst>
          </p:cNvPr>
          <p:cNvSpPr/>
          <p:nvPr/>
        </p:nvSpPr>
        <p:spPr>
          <a:xfrm rot="10037075">
            <a:off x="6712401" y="4543520"/>
            <a:ext cx="2345157" cy="585159"/>
          </a:xfrm>
          <a:custGeom>
            <a:avLst/>
            <a:gdLst/>
            <a:ahLst/>
            <a:cxnLst/>
            <a:rect l="l" t="t" r="r" b="b"/>
            <a:pathLst>
              <a:path w="1515925" h="1518687">
                <a:moveTo>
                  <a:pt x="0" y="0"/>
                </a:moveTo>
                <a:lnTo>
                  <a:pt x="1515925" y="0"/>
                </a:lnTo>
                <a:lnTo>
                  <a:pt x="1515925" y="1518687"/>
                </a:lnTo>
                <a:lnTo>
                  <a:pt x="0" y="15186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sz="1200" dirty="0"/>
          </a:p>
        </p:txBody>
      </p:sp>
      <p:grpSp>
        <p:nvGrpSpPr>
          <p:cNvPr id="66" name="Group 16">
            <a:extLst>
              <a:ext uri="{FF2B5EF4-FFF2-40B4-BE49-F238E27FC236}">
                <a16:creationId xmlns:a16="http://schemas.microsoft.com/office/drawing/2014/main" id="{6E57CEBA-108B-836E-1948-743E16409C35}"/>
              </a:ext>
            </a:extLst>
          </p:cNvPr>
          <p:cNvGrpSpPr/>
          <p:nvPr/>
        </p:nvGrpSpPr>
        <p:grpSpPr>
          <a:xfrm>
            <a:off x="7763449" y="5017390"/>
            <a:ext cx="3019500" cy="1648489"/>
            <a:chOff x="0" y="0"/>
            <a:chExt cx="1320930" cy="721158"/>
          </a:xfrm>
        </p:grpSpPr>
        <p:sp>
          <p:nvSpPr>
            <p:cNvPr id="67" name="Freeform 17">
              <a:extLst>
                <a:ext uri="{FF2B5EF4-FFF2-40B4-BE49-F238E27FC236}">
                  <a16:creationId xmlns:a16="http://schemas.microsoft.com/office/drawing/2014/main" id="{939E7B33-0E43-FE09-3742-F58746F8986F}"/>
                </a:ext>
              </a:extLst>
            </p:cNvPr>
            <p:cNvSpPr/>
            <p:nvPr/>
          </p:nvSpPr>
          <p:spPr>
            <a:xfrm>
              <a:off x="0" y="0"/>
              <a:ext cx="1320930" cy="721158"/>
            </a:xfrm>
            <a:custGeom>
              <a:avLst/>
              <a:gdLst/>
              <a:ahLst/>
              <a:cxnLst/>
              <a:rect l="l" t="t" r="r" b="b"/>
              <a:pathLst>
                <a:path w="1320930" h="721158">
                  <a:moveTo>
                    <a:pt x="82047" y="0"/>
                  </a:moveTo>
                  <a:lnTo>
                    <a:pt x="1238883" y="0"/>
                  </a:lnTo>
                  <a:cubicBezTo>
                    <a:pt x="1260643" y="0"/>
                    <a:pt x="1281512" y="8644"/>
                    <a:pt x="1296899" y="24031"/>
                  </a:cubicBezTo>
                  <a:cubicBezTo>
                    <a:pt x="1312286" y="39418"/>
                    <a:pt x="1320930" y="60287"/>
                    <a:pt x="1320930" y="82047"/>
                  </a:cubicBezTo>
                  <a:lnTo>
                    <a:pt x="1320930" y="639111"/>
                  </a:lnTo>
                  <a:cubicBezTo>
                    <a:pt x="1320930" y="660871"/>
                    <a:pt x="1312286" y="681740"/>
                    <a:pt x="1296899" y="697127"/>
                  </a:cubicBezTo>
                  <a:cubicBezTo>
                    <a:pt x="1281512" y="712514"/>
                    <a:pt x="1260643" y="721158"/>
                    <a:pt x="1238883" y="721158"/>
                  </a:cubicBezTo>
                  <a:lnTo>
                    <a:pt x="82047" y="721158"/>
                  </a:lnTo>
                  <a:cubicBezTo>
                    <a:pt x="60287" y="721158"/>
                    <a:pt x="39418" y="712514"/>
                    <a:pt x="24031" y="697127"/>
                  </a:cubicBezTo>
                  <a:cubicBezTo>
                    <a:pt x="8644" y="681740"/>
                    <a:pt x="0" y="660871"/>
                    <a:pt x="0" y="639111"/>
                  </a:cubicBezTo>
                  <a:lnTo>
                    <a:pt x="0" y="82047"/>
                  </a:lnTo>
                  <a:cubicBezTo>
                    <a:pt x="0" y="60287"/>
                    <a:pt x="8644" y="39418"/>
                    <a:pt x="24031" y="24031"/>
                  </a:cubicBezTo>
                  <a:cubicBezTo>
                    <a:pt x="39418" y="8644"/>
                    <a:pt x="60287" y="0"/>
                    <a:pt x="82047" y="0"/>
                  </a:cubicBezTo>
                  <a:close/>
                </a:path>
              </a:pathLst>
            </a:custGeom>
            <a:solidFill>
              <a:srgbClr val="202226"/>
            </a:solidFill>
          </p:spPr>
          <p:txBody>
            <a:bodyPr/>
            <a:lstStyle/>
            <a:p>
              <a:endParaRPr lang="en-IE" sz="1200" dirty="0"/>
            </a:p>
          </p:txBody>
        </p:sp>
        <p:sp>
          <p:nvSpPr>
            <p:cNvPr id="68" name="TextBox 18">
              <a:extLst>
                <a:ext uri="{FF2B5EF4-FFF2-40B4-BE49-F238E27FC236}">
                  <a16:creationId xmlns:a16="http://schemas.microsoft.com/office/drawing/2014/main" id="{164ACB7F-CD27-ED06-AC76-F0B1549A7572}"/>
                </a:ext>
              </a:extLst>
            </p:cNvPr>
            <p:cNvSpPr txBox="1"/>
            <p:nvPr/>
          </p:nvSpPr>
          <p:spPr>
            <a:xfrm>
              <a:off x="0" y="-38100"/>
              <a:ext cx="1320930" cy="759258"/>
            </a:xfrm>
            <a:prstGeom prst="rect">
              <a:avLst/>
            </a:prstGeom>
          </p:spPr>
          <p:txBody>
            <a:bodyPr lIns="33867" tIns="33867" rIns="33867" bIns="33867" rtlCol="0" anchor="ctr"/>
            <a:lstStyle/>
            <a:p>
              <a:pPr algn="ctr">
                <a:lnSpc>
                  <a:spcPts val="1773"/>
                </a:lnSpc>
              </a:pPr>
              <a:endParaRPr sz="1200"/>
            </a:p>
          </p:txBody>
        </p:sp>
      </p:grpSp>
      <p:sp>
        <p:nvSpPr>
          <p:cNvPr id="69" name="Freeform 50">
            <a:extLst>
              <a:ext uri="{FF2B5EF4-FFF2-40B4-BE49-F238E27FC236}">
                <a16:creationId xmlns:a16="http://schemas.microsoft.com/office/drawing/2014/main" id="{61B27269-8350-3758-9D66-DA002198E20D}"/>
              </a:ext>
            </a:extLst>
          </p:cNvPr>
          <p:cNvSpPr/>
          <p:nvPr/>
        </p:nvSpPr>
        <p:spPr>
          <a:xfrm>
            <a:off x="6784719" y="5489917"/>
            <a:ext cx="850131" cy="547700"/>
          </a:xfrm>
          <a:custGeom>
            <a:avLst/>
            <a:gdLst/>
            <a:ahLst/>
            <a:cxnLst/>
            <a:rect l="l" t="t" r="r" b="b"/>
            <a:pathLst>
              <a:path w="1515925" h="1518687">
                <a:moveTo>
                  <a:pt x="0" y="0"/>
                </a:moveTo>
                <a:lnTo>
                  <a:pt x="1515925" y="0"/>
                </a:lnTo>
                <a:lnTo>
                  <a:pt x="1515925" y="1518687"/>
                </a:lnTo>
                <a:lnTo>
                  <a:pt x="0" y="15186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sz="1200" dirty="0"/>
          </a:p>
        </p:txBody>
      </p:sp>
      <p:sp>
        <p:nvSpPr>
          <p:cNvPr id="70" name="TextBox 19">
            <a:extLst>
              <a:ext uri="{FF2B5EF4-FFF2-40B4-BE49-F238E27FC236}">
                <a16:creationId xmlns:a16="http://schemas.microsoft.com/office/drawing/2014/main" id="{03C4FB68-2FFA-26D3-66E3-BA7E98F802F6}"/>
              </a:ext>
            </a:extLst>
          </p:cNvPr>
          <p:cNvSpPr txBox="1"/>
          <p:nvPr/>
        </p:nvSpPr>
        <p:spPr>
          <a:xfrm>
            <a:off x="8051130" y="5173127"/>
            <a:ext cx="2656645" cy="1121269"/>
          </a:xfrm>
          <a:prstGeom prst="rect">
            <a:avLst/>
          </a:prstGeom>
        </p:spPr>
        <p:txBody>
          <a:bodyPr wrap="square" lIns="0" tIns="0" rIns="0" bIns="0" rtlCol="0" anchor="t">
            <a:spAutoFit/>
          </a:bodyPr>
          <a:lstStyle/>
          <a:p>
            <a:pPr>
              <a:lnSpc>
                <a:spcPts val="3034"/>
              </a:lnSpc>
            </a:pPr>
            <a:r>
              <a:rPr lang="en-US" sz="2167" dirty="0">
                <a:solidFill>
                  <a:srgbClr val="FCFCFC"/>
                </a:solidFill>
                <a:latin typeface="Open Sauce Bold Italics"/>
              </a:rPr>
              <a:t>Submit claim and get refund of approved funding </a:t>
            </a:r>
          </a:p>
        </p:txBody>
      </p:sp>
      <p:sp>
        <p:nvSpPr>
          <p:cNvPr id="71" name="Freeform 48">
            <a:extLst>
              <a:ext uri="{FF2B5EF4-FFF2-40B4-BE49-F238E27FC236}">
                <a16:creationId xmlns:a16="http://schemas.microsoft.com/office/drawing/2014/main" id="{B0D2346C-1B86-FB24-95D6-4BF176C33B87}"/>
              </a:ext>
            </a:extLst>
          </p:cNvPr>
          <p:cNvSpPr/>
          <p:nvPr/>
        </p:nvSpPr>
        <p:spPr>
          <a:xfrm>
            <a:off x="9967321" y="0"/>
            <a:ext cx="2057400" cy="20574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0F0"/>
          </a:solidFill>
        </p:spPr>
        <p:txBody>
          <a:bodyPr/>
          <a:lstStyle/>
          <a:p>
            <a:endParaRPr lang="en-IE" sz="1200"/>
          </a:p>
        </p:txBody>
      </p:sp>
      <p:sp>
        <p:nvSpPr>
          <p:cNvPr id="72" name="TextBox 19">
            <a:extLst>
              <a:ext uri="{FF2B5EF4-FFF2-40B4-BE49-F238E27FC236}">
                <a16:creationId xmlns:a16="http://schemas.microsoft.com/office/drawing/2014/main" id="{CFEEDB31-E506-6583-6FE8-E23F1F51C243}"/>
              </a:ext>
            </a:extLst>
          </p:cNvPr>
          <p:cNvSpPr txBox="1"/>
          <p:nvPr/>
        </p:nvSpPr>
        <p:spPr>
          <a:xfrm>
            <a:off x="10210801" y="447696"/>
            <a:ext cx="1698699" cy="1121269"/>
          </a:xfrm>
          <a:prstGeom prst="rect">
            <a:avLst/>
          </a:prstGeom>
        </p:spPr>
        <p:txBody>
          <a:bodyPr wrap="square" lIns="0" tIns="0" rIns="0" bIns="0" rtlCol="0" anchor="t">
            <a:spAutoFit/>
          </a:bodyPr>
          <a:lstStyle/>
          <a:p>
            <a:pPr algn="ctr">
              <a:lnSpc>
                <a:spcPts val="3034"/>
              </a:lnSpc>
            </a:pPr>
            <a:r>
              <a:rPr lang="en-US" sz="2167" dirty="0">
                <a:solidFill>
                  <a:srgbClr val="FCFCFC"/>
                </a:solidFill>
                <a:latin typeface="Open Sauce Bold Italics"/>
              </a:rPr>
              <a:t>Completed </a:t>
            </a:r>
          </a:p>
          <a:p>
            <a:pPr algn="ctr">
              <a:lnSpc>
                <a:spcPts val="3034"/>
              </a:lnSpc>
            </a:pPr>
            <a:r>
              <a:rPr lang="en-US" sz="2167" dirty="0">
                <a:solidFill>
                  <a:srgbClr val="FCFCFC"/>
                </a:solidFill>
                <a:latin typeface="Open Sauce Bold Italics"/>
              </a:rPr>
              <a:t>SEAI Energy Audit </a:t>
            </a:r>
          </a:p>
        </p:txBody>
      </p:sp>
      <p:sp>
        <p:nvSpPr>
          <p:cNvPr id="73" name="Freeform 50">
            <a:extLst>
              <a:ext uri="{FF2B5EF4-FFF2-40B4-BE49-F238E27FC236}">
                <a16:creationId xmlns:a16="http://schemas.microsoft.com/office/drawing/2014/main" id="{1171B236-BC18-BF36-2A1C-A5883AD7D18C}"/>
              </a:ext>
            </a:extLst>
          </p:cNvPr>
          <p:cNvSpPr/>
          <p:nvPr/>
        </p:nvSpPr>
        <p:spPr>
          <a:xfrm rot="7918874">
            <a:off x="10254948" y="1687950"/>
            <a:ext cx="1047045" cy="585159"/>
          </a:xfrm>
          <a:custGeom>
            <a:avLst/>
            <a:gdLst/>
            <a:ahLst/>
            <a:cxnLst/>
            <a:rect l="l" t="t" r="r" b="b"/>
            <a:pathLst>
              <a:path w="1515925" h="1518687">
                <a:moveTo>
                  <a:pt x="0" y="0"/>
                </a:moveTo>
                <a:lnTo>
                  <a:pt x="1515925" y="0"/>
                </a:lnTo>
                <a:lnTo>
                  <a:pt x="1515925" y="1518687"/>
                </a:lnTo>
                <a:lnTo>
                  <a:pt x="0" y="15186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sz="1200"/>
          </a:p>
        </p:txBody>
      </p:sp>
      <p:sp>
        <p:nvSpPr>
          <p:cNvPr id="74" name="Freeform 48">
            <a:extLst>
              <a:ext uri="{FF2B5EF4-FFF2-40B4-BE49-F238E27FC236}">
                <a16:creationId xmlns:a16="http://schemas.microsoft.com/office/drawing/2014/main" id="{D5259E29-F43C-2653-D7AD-3463EB654E3C}"/>
              </a:ext>
            </a:extLst>
          </p:cNvPr>
          <p:cNvSpPr/>
          <p:nvPr/>
        </p:nvSpPr>
        <p:spPr>
          <a:xfrm>
            <a:off x="133312" y="4089400"/>
            <a:ext cx="2201519" cy="14732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1">
              <a:lumMod val="50000"/>
              <a:lumOff val="50000"/>
            </a:schemeClr>
          </a:solidFill>
        </p:spPr>
        <p:txBody>
          <a:bodyPr/>
          <a:lstStyle/>
          <a:p>
            <a:endParaRPr lang="en-IE" sz="1200" dirty="0"/>
          </a:p>
        </p:txBody>
      </p:sp>
      <p:sp>
        <p:nvSpPr>
          <p:cNvPr id="75" name="TextBox 19">
            <a:extLst>
              <a:ext uri="{FF2B5EF4-FFF2-40B4-BE49-F238E27FC236}">
                <a16:creationId xmlns:a16="http://schemas.microsoft.com/office/drawing/2014/main" id="{8FBA40F8-7EC3-58F8-1C4F-45B6FC74072B}"/>
              </a:ext>
            </a:extLst>
          </p:cNvPr>
          <p:cNvSpPr txBox="1"/>
          <p:nvPr/>
        </p:nvSpPr>
        <p:spPr>
          <a:xfrm>
            <a:off x="152401" y="4114367"/>
            <a:ext cx="2201519" cy="1104661"/>
          </a:xfrm>
          <a:prstGeom prst="rect">
            <a:avLst/>
          </a:prstGeom>
        </p:spPr>
        <p:txBody>
          <a:bodyPr wrap="square" lIns="0" tIns="0" rIns="0" bIns="0" rtlCol="0" anchor="t">
            <a:spAutoFit/>
          </a:bodyPr>
          <a:lstStyle/>
          <a:p>
            <a:pPr algn="ctr">
              <a:lnSpc>
                <a:spcPts val="3034"/>
              </a:lnSpc>
            </a:pPr>
            <a:r>
              <a:rPr lang="en-US" sz="1600" dirty="0">
                <a:solidFill>
                  <a:srgbClr val="FCFCFC"/>
                </a:solidFill>
                <a:latin typeface="Open Sauce Bold Italics"/>
              </a:rPr>
              <a:t>Docs needed</a:t>
            </a:r>
          </a:p>
          <a:p>
            <a:pPr algn="ctr">
              <a:lnSpc>
                <a:spcPts val="3034"/>
              </a:lnSpc>
            </a:pPr>
            <a:r>
              <a:rPr lang="en-US" sz="1600" dirty="0">
                <a:solidFill>
                  <a:srgbClr val="FCFCFC"/>
                </a:solidFill>
                <a:latin typeface="Open Sauce Bold Italics"/>
              </a:rPr>
              <a:t> Financial  Accounts &amp; no of employees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35549" y="2367451"/>
            <a:ext cx="2057400" cy="205740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C63F"/>
            </a:solidFill>
          </p:spPr>
          <p:txBody>
            <a:bodyPr/>
            <a:lstStyle/>
            <a:p>
              <a:endParaRPr lang="en-IE" sz="1200"/>
            </a:p>
          </p:txBody>
        </p:sp>
        <p:sp>
          <p:nvSpPr>
            <p:cNvPr id="4" name="TextBox 4"/>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5" name="AutoShape 5"/>
          <p:cNvSpPr/>
          <p:nvPr/>
        </p:nvSpPr>
        <p:spPr>
          <a:xfrm>
            <a:off x="4195318" y="1980144"/>
            <a:ext cx="5740231" cy="0"/>
          </a:xfrm>
          <a:prstGeom prst="line">
            <a:avLst/>
          </a:prstGeom>
          <a:ln w="9525" cap="flat">
            <a:solidFill>
              <a:srgbClr val="FCFCFC">
                <a:alpha val="49804"/>
              </a:srgbClr>
            </a:solidFill>
            <a:prstDash val="solid"/>
            <a:headEnd type="none" w="sm" len="sm"/>
            <a:tailEnd type="none" w="sm" len="sm"/>
          </a:ln>
        </p:spPr>
        <p:txBody>
          <a:bodyPr/>
          <a:lstStyle/>
          <a:p>
            <a:endParaRPr lang="en-IE" sz="1200"/>
          </a:p>
        </p:txBody>
      </p:sp>
      <p:sp>
        <p:nvSpPr>
          <p:cNvPr id="6" name="Freeform 6"/>
          <p:cNvSpPr/>
          <p:nvPr/>
        </p:nvSpPr>
        <p:spPr>
          <a:xfrm>
            <a:off x="-1273319" y="-100576"/>
            <a:ext cx="5145160" cy="6958576"/>
          </a:xfrm>
          <a:custGeom>
            <a:avLst/>
            <a:gdLst/>
            <a:ahLst/>
            <a:cxnLst/>
            <a:rect l="l" t="t" r="r" b="b"/>
            <a:pathLst>
              <a:path w="7717740" h="10437864">
                <a:moveTo>
                  <a:pt x="0" y="0"/>
                </a:moveTo>
                <a:lnTo>
                  <a:pt x="7717740" y="0"/>
                </a:lnTo>
                <a:lnTo>
                  <a:pt x="7717740" y="10437864"/>
                </a:lnTo>
                <a:lnTo>
                  <a:pt x="0" y="10437864"/>
                </a:lnTo>
                <a:lnTo>
                  <a:pt x="0" y="0"/>
                </a:lnTo>
                <a:close/>
              </a:path>
            </a:pathLst>
          </a:custGeom>
          <a:blipFill>
            <a:blip r:embed="rId2"/>
            <a:stretch>
              <a:fillRect l="-63807" r="-39059"/>
            </a:stretch>
          </a:blipFill>
        </p:spPr>
        <p:txBody>
          <a:bodyPr/>
          <a:lstStyle/>
          <a:p>
            <a:endParaRPr lang="en-IE" sz="1200"/>
          </a:p>
        </p:txBody>
      </p:sp>
      <p:sp>
        <p:nvSpPr>
          <p:cNvPr id="7" name="Freeform 7"/>
          <p:cNvSpPr/>
          <p:nvPr/>
        </p:nvSpPr>
        <p:spPr>
          <a:xfrm>
            <a:off x="9935549" y="5351961"/>
            <a:ext cx="2139473" cy="1410923"/>
          </a:xfrm>
          <a:custGeom>
            <a:avLst/>
            <a:gdLst/>
            <a:ahLst/>
            <a:cxnLst/>
            <a:rect l="l" t="t" r="r" b="b"/>
            <a:pathLst>
              <a:path w="3209209" h="2116385">
                <a:moveTo>
                  <a:pt x="0" y="0"/>
                </a:moveTo>
                <a:lnTo>
                  <a:pt x="3209209" y="0"/>
                </a:lnTo>
                <a:lnTo>
                  <a:pt x="3209209" y="2116385"/>
                </a:lnTo>
                <a:lnTo>
                  <a:pt x="0" y="2116385"/>
                </a:lnTo>
                <a:lnTo>
                  <a:pt x="0" y="0"/>
                </a:lnTo>
                <a:close/>
              </a:path>
            </a:pathLst>
          </a:custGeom>
          <a:blipFill>
            <a:blip r:embed="rId3"/>
            <a:stretch>
              <a:fillRect/>
            </a:stretch>
          </a:blipFill>
        </p:spPr>
        <p:txBody>
          <a:bodyPr/>
          <a:lstStyle/>
          <a:p>
            <a:endParaRPr lang="en-IE" sz="1200"/>
          </a:p>
        </p:txBody>
      </p:sp>
      <p:sp>
        <p:nvSpPr>
          <p:cNvPr id="8" name="Freeform 8"/>
          <p:cNvSpPr/>
          <p:nvPr/>
        </p:nvSpPr>
        <p:spPr>
          <a:xfrm>
            <a:off x="10049488" y="685800"/>
            <a:ext cx="630960" cy="945258"/>
          </a:xfrm>
          <a:custGeom>
            <a:avLst/>
            <a:gdLst/>
            <a:ahLst/>
            <a:cxnLst/>
            <a:rect l="l" t="t" r="r" b="b"/>
            <a:pathLst>
              <a:path w="946440" h="1417887">
                <a:moveTo>
                  <a:pt x="0" y="0"/>
                </a:moveTo>
                <a:lnTo>
                  <a:pt x="946439" y="0"/>
                </a:lnTo>
                <a:lnTo>
                  <a:pt x="946439" y="1417887"/>
                </a:lnTo>
                <a:lnTo>
                  <a:pt x="0" y="1417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9" name="TextBox 9"/>
          <p:cNvSpPr txBox="1"/>
          <p:nvPr/>
        </p:nvSpPr>
        <p:spPr>
          <a:xfrm>
            <a:off x="4195318" y="771704"/>
            <a:ext cx="6052599" cy="1077218"/>
          </a:xfrm>
          <a:prstGeom prst="rect">
            <a:avLst/>
          </a:prstGeom>
        </p:spPr>
        <p:txBody>
          <a:bodyPr lIns="0" tIns="0" rIns="0" bIns="0" rtlCol="0" anchor="t">
            <a:spAutoFit/>
          </a:bodyPr>
          <a:lstStyle/>
          <a:p>
            <a:pPr>
              <a:lnSpc>
                <a:spcPts val="8400"/>
              </a:lnSpc>
            </a:pPr>
            <a:r>
              <a:rPr lang="en-US" sz="7000">
                <a:solidFill>
                  <a:srgbClr val="FCFCFC"/>
                </a:solidFill>
                <a:latin typeface="Questrial"/>
              </a:rPr>
              <a:t>Any Questions</a:t>
            </a:r>
          </a:p>
        </p:txBody>
      </p:sp>
      <p:sp>
        <p:nvSpPr>
          <p:cNvPr id="10" name="Freeform 10"/>
          <p:cNvSpPr/>
          <p:nvPr/>
        </p:nvSpPr>
        <p:spPr>
          <a:xfrm>
            <a:off x="3871841" y="5149076"/>
            <a:ext cx="3871841" cy="1708925"/>
          </a:xfrm>
          <a:custGeom>
            <a:avLst/>
            <a:gdLst/>
            <a:ahLst/>
            <a:cxnLst/>
            <a:rect l="l" t="t" r="r" b="b"/>
            <a:pathLst>
              <a:path w="5807761" h="2563387">
                <a:moveTo>
                  <a:pt x="0" y="0"/>
                </a:moveTo>
                <a:lnTo>
                  <a:pt x="5807761" y="0"/>
                </a:lnTo>
                <a:lnTo>
                  <a:pt x="5807761" y="2563387"/>
                </a:lnTo>
                <a:lnTo>
                  <a:pt x="0" y="2563387"/>
                </a:lnTo>
                <a:lnTo>
                  <a:pt x="0" y="0"/>
                </a:lnTo>
                <a:close/>
              </a:path>
            </a:pathLst>
          </a:custGeom>
          <a:blipFill>
            <a:blip r:embed="rId6"/>
            <a:stretch>
              <a:fillRect l="-194554" t="-318134" r="-1770" b="-10944"/>
            </a:stretch>
          </a:blipFill>
        </p:spPr>
        <p:txBody>
          <a:bodyPr/>
          <a:lstStyle/>
          <a:p>
            <a:endParaRPr lang="en-IE" sz="1200"/>
          </a:p>
        </p:txBody>
      </p:sp>
      <p:sp>
        <p:nvSpPr>
          <p:cNvPr id="11" name="TextBox 16">
            <a:extLst>
              <a:ext uri="{FF2B5EF4-FFF2-40B4-BE49-F238E27FC236}">
                <a16:creationId xmlns:a16="http://schemas.microsoft.com/office/drawing/2014/main" id="{AD753F48-AC62-00E1-AA9D-34C5D696845C}"/>
              </a:ext>
            </a:extLst>
          </p:cNvPr>
          <p:cNvSpPr txBox="1"/>
          <p:nvPr/>
        </p:nvSpPr>
        <p:spPr>
          <a:xfrm>
            <a:off x="4976507" y="2463892"/>
            <a:ext cx="4490221" cy="2638543"/>
          </a:xfrm>
          <a:prstGeom prst="rect">
            <a:avLst/>
          </a:prstGeom>
        </p:spPr>
        <p:txBody>
          <a:bodyPr lIns="0" tIns="0" rIns="0" bIns="0" rtlCol="0" anchor="t">
            <a:spAutoFit/>
          </a:bodyPr>
          <a:lstStyle/>
          <a:p>
            <a:pPr algn="ctr">
              <a:lnSpc>
                <a:spcPts val="2613"/>
              </a:lnSpc>
            </a:pPr>
            <a:r>
              <a:rPr lang="en-US" sz="1866" b="1" i="1" dirty="0">
                <a:solidFill>
                  <a:srgbClr val="FCFCFC"/>
                </a:solidFill>
                <a:latin typeface="Open Sauce Italics"/>
              </a:rPr>
              <a:t>Annette Rowsome  </a:t>
            </a:r>
          </a:p>
          <a:p>
            <a:pPr algn="ctr">
              <a:lnSpc>
                <a:spcPts val="2613"/>
              </a:lnSpc>
            </a:pPr>
            <a:r>
              <a:rPr lang="en-US" sz="1866" b="1" i="1" dirty="0">
                <a:solidFill>
                  <a:schemeClr val="bg1"/>
                </a:solidFill>
                <a:latin typeface="Open Sauce Italics"/>
                <a:hlinkClick r:id="rId7">
                  <a:extLst>
                    <a:ext uri="{A12FA001-AC4F-418D-AE19-62706E023703}">
                      <ahyp:hlinkClr xmlns:ahyp="http://schemas.microsoft.com/office/drawing/2018/hyperlinkcolor" val="tx"/>
                    </a:ext>
                  </a:extLst>
                </a:hlinkClick>
              </a:rPr>
              <a:t>annette.rowsome@wexfordcoco.ie</a:t>
            </a:r>
            <a:endParaRPr lang="en-US" sz="1866" b="1" i="1" dirty="0">
              <a:solidFill>
                <a:schemeClr val="bg1"/>
              </a:solidFill>
              <a:latin typeface="Open Sauce Italics"/>
            </a:endParaRPr>
          </a:p>
          <a:p>
            <a:pPr algn="ctr">
              <a:lnSpc>
                <a:spcPts val="2613"/>
              </a:lnSpc>
            </a:pPr>
            <a:endParaRPr lang="en-US" sz="1866" b="1" i="1" dirty="0">
              <a:solidFill>
                <a:srgbClr val="FCFCFC"/>
              </a:solidFill>
              <a:latin typeface="Open Sauce Italics"/>
            </a:endParaRPr>
          </a:p>
          <a:p>
            <a:pPr algn="ctr">
              <a:lnSpc>
                <a:spcPts val="2613"/>
              </a:lnSpc>
            </a:pPr>
            <a:r>
              <a:rPr lang="en-US" sz="1866" b="1" i="1" dirty="0">
                <a:solidFill>
                  <a:srgbClr val="FCFCFC"/>
                </a:solidFill>
                <a:latin typeface="Open Sauce Italics"/>
              </a:rPr>
              <a:t>Fiona Bennett</a:t>
            </a:r>
          </a:p>
          <a:p>
            <a:pPr algn="ctr">
              <a:lnSpc>
                <a:spcPts val="2613"/>
              </a:lnSpc>
            </a:pPr>
            <a:r>
              <a:rPr lang="en-US" sz="1866" b="1" i="1" dirty="0">
                <a:solidFill>
                  <a:schemeClr val="bg1"/>
                </a:solidFill>
                <a:latin typeface="Open Sauce Italics"/>
                <a:hlinkClick r:id="rId8">
                  <a:extLst>
                    <a:ext uri="{A12FA001-AC4F-418D-AE19-62706E023703}">
                      <ahyp:hlinkClr xmlns:ahyp="http://schemas.microsoft.com/office/drawing/2018/hyperlinkcolor" val="tx"/>
                    </a:ext>
                  </a:extLst>
                </a:hlinkClick>
              </a:rPr>
              <a:t>fiona.bennett@wexfordcoco.ie</a:t>
            </a:r>
            <a:endParaRPr lang="en-US" sz="1866" b="1" i="1" dirty="0">
              <a:solidFill>
                <a:schemeClr val="bg1"/>
              </a:solidFill>
              <a:latin typeface="Open Sauce Italics"/>
            </a:endParaRPr>
          </a:p>
          <a:p>
            <a:pPr algn="ctr">
              <a:lnSpc>
                <a:spcPts val="2613"/>
              </a:lnSpc>
            </a:pPr>
            <a:endParaRPr lang="en-US" sz="1866" b="1" i="1" dirty="0">
              <a:solidFill>
                <a:srgbClr val="FCFCFC"/>
              </a:solidFill>
              <a:latin typeface="Open Sauce Italics"/>
            </a:endParaRPr>
          </a:p>
          <a:p>
            <a:pPr algn="ctr">
              <a:lnSpc>
                <a:spcPts val="2613"/>
              </a:lnSpc>
            </a:pPr>
            <a:r>
              <a:rPr lang="en-US" sz="1866" b="1" i="1" dirty="0">
                <a:solidFill>
                  <a:srgbClr val="FCFCFC"/>
                </a:solidFill>
                <a:latin typeface="Open Sauce Italics"/>
              </a:rPr>
              <a:t>053 9196620</a:t>
            </a:r>
          </a:p>
          <a:p>
            <a:pPr algn="ctr">
              <a:lnSpc>
                <a:spcPts val="2613"/>
              </a:lnSpc>
            </a:pPr>
            <a:r>
              <a:rPr lang="en-US" sz="1866" b="1" i="1" dirty="0">
                <a:solidFill>
                  <a:srgbClr val="FCFCFC"/>
                </a:solidFill>
                <a:latin typeface="Open Sauce Italics"/>
              </a:rPr>
              <a:t>Local Enterprise Office Wexford</a:t>
            </a:r>
          </a:p>
        </p:txBody>
      </p:sp>
    </p:spTree>
    <p:extLst>
      <p:ext uri="{BB962C8B-B14F-4D97-AF65-F5344CB8AC3E}">
        <p14:creationId xmlns:p14="http://schemas.microsoft.com/office/powerpoint/2010/main" val="1669829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1802" y="685800"/>
            <a:ext cx="4105573" cy="1440752"/>
          </a:xfrm>
          <a:custGeom>
            <a:avLst/>
            <a:gdLst/>
            <a:ahLst/>
            <a:cxnLst/>
            <a:rect l="l" t="t" r="r" b="b"/>
            <a:pathLst>
              <a:path w="6158359" h="2161128">
                <a:moveTo>
                  <a:pt x="0" y="0"/>
                </a:moveTo>
                <a:lnTo>
                  <a:pt x="6158358" y="0"/>
                </a:lnTo>
                <a:lnTo>
                  <a:pt x="6158358" y="2161128"/>
                </a:lnTo>
                <a:lnTo>
                  <a:pt x="0" y="2161128"/>
                </a:lnTo>
                <a:lnTo>
                  <a:pt x="0" y="0"/>
                </a:lnTo>
                <a:close/>
              </a:path>
            </a:pathLst>
          </a:custGeom>
          <a:blipFill>
            <a:blip r:embed="rId2"/>
            <a:stretch>
              <a:fillRect/>
            </a:stretch>
          </a:blipFill>
        </p:spPr>
        <p:txBody>
          <a:bodyPr/>
          <a:lstStyle/>
          <a:p>
            <a:endParaRPr lang="en-IE" sz="1200"/>
          </a:p>
        </p:txBody>
      </p:sp>
      <p:sp>
        <p:nvSpPr>
          <p:cNvPr id="3" name="TextBox 3"/>
          <p:cNvSpPr txBox="1"/>
          <p:nvPr/>
        </p:nvSpPr>
        <p:spPr>
          <a:xfrm>
            <a:off x="764215" y="1748033"/>
            <a:ext cx="8394301" cy="1177438"/>
          </a:xfrm>
          <a:prstGeom prst="rect">
            <a:avLst/>
          </a:prstGeom>
        </p:spPr>
        <p:txBody>
          <a:bodyPr lIns="0" tIns="0" rIns="0" bIns="0" rtlCol="0" anchor="t">
            <a:spAutoFit/>
          </a:bodyPr>
          <a:lstStyle/>
          <a:p>
            <a:pPr>
              <a:lnSpc>
                <a:spcPts val="9839"/>
              </a:lnSpc>
            </a:pPr>
            <a:r>
              <a:rPr lang="en-US" sz="7028" b="1" spc="-351">
                <a:solidFill>
                  <a:srgbClr val="435274"/>
                </a:solidFill>
                <a:latin typeface="Source Sans Pro Bold"/>
                <a:ea typeface="Source Sans Pro Bold"/>
                <a:cs typeface="Source Sans Pro Bold"/>
                <a:sym typeface="Source Sans Pro Bold"/>
              </a:rPr>
              <a:t>GRANTS &amp; SUPPORTS</a:t>
            </a:r>
          </a:p>
        </p:txBody>
      </p:sp>
      <p:sp>
        <p:nvSpPr>
          <p:cNvPr id="4" name="TextBox 4"/>
          <p:cNvSpPr txBox="1"/>
          <p:nvPr/>
        </p:nvSpPr>
        <p:spPr>
          <a:xfrm>
            <a:off x="764215" y="2505017"/>
            <a:ext cx="9254696" cy="1021242"/>
          </a:xfrm>
          <a:prstGeom prst="rect">
            <a:avLst/>
          </a:prstGeom>
        </p:spPr>
        <p:txBody>
          <a:bodyPr lIns="0" tIns="0" rIns="0" bIns="0" rtlCol="0" anchor="t">
            <a:spAutoFit/>
          </a:bodyPr>
          <a:lstStyle/>
          <a:p>
            <a:pPr>
              <a:lnSpc>
                <a:spcPts val="8533"/>
              </a:lnSpc>
            </a:pPr>
            <a:r>
              <a:rPr lang="en-US" sz="6095" spc="-305">
                <a:solidFill>
                  <a:srgbClr val="435274"/>
                </a:solidFill>
                <a:latin typeface="Source Sans Pro"/>
                <a:ea typeface="Source Sans Pro"/>
                <a:cs typeface="Source Sans Pro"/>
                <a:sym typeface="Source Sans Pro"/>
              </a:rPr>
              <a:t>Businesses &amp; SME’s  </a:t>
            </a:r>
          </a:p>
        </p:txBody>
      </p:sp>
      <p:sp>
        <p:nvSpPr>
          <p:cNvPr id="5" name="Freeform 5"/>
          <p:cNvSpPr/>
          <p:nvPr/>
        </p:nvSpPr>
        <p:spPr>
          <a:xfrm>
            <a:off x="10160180" y="1881384"/>
            <a:ext cx="2031820" cy="1956393"/>
          </a:xfrm>
          <a:custGeom>
            <a:avLst/>
            <a:gdLst/>
            <a:ahLst/>
            <a:cxnLst/>
            <a:rect l="l" t="t" r="r" b="b"/>
            <a:pathLst>
              <a:path w="3047730" h="2934589">
                <a:moveTo>
                  <a:pt x="0" y="0"/>
                </a:moveTo>
                <a:lnTo>
                  <a:pt x="3047730" y="0"/>
                </a:lnTo>
                <a:lnTo>
                  <a:pt x="3047730" y="2934589"/>
                </a:lnTo>
                <a:lnTo>
                  <a:pt x="0" y="2934589"/>
                </a:lnTo>
                <a:lnTo>
                  <a:pt x="0" y="0"/>
                </a:lnTo>
                <a:close/>
              </a:path>
            </a:pathLst>
          </a:custGeom>
          <a:blipFill>
            <a:blip r:embed="rId3"/>
            <a:stretch>
              <a:fillRect/>
            </a:stretch>
          </a:blipFill>
        </p:spPr>
        <p:txBody>
          <a:bodyPr/>
          <a:lstStyle/>
          <a:p>
            <a:endParaRPr lang="en-IE" sz="1200"/>
          </a:p>
        </p:txBody>
      </p:sp>
      <p:sp>
        <p:nvSpPr>
          <p:cNvPr id="6" name="Freeform 6"/>
          <p:cNvSpPr/>
          <p:nvPr/>
        </p:nvSpPr>
        <p:spPr>
          <a:xfrm rot="-10800000">
            <a:off x="8142605" y="3900056"/>
            <a:ext cx="2031820" cy="1956393"/>
          </a:xfrm>
          <a:custGeom>
            <a:avLst/>
            <a:gdLst/>
            <a:ahLst/>
            <a:cxnLst/>
            <a:rect l="l" t="t" r="r" b="b"/>
            <a:pathLst>
              <a:path w="3047730" h="2934589">
                <a:moveTo>
                  <a:pt x="0" y="0"/>
                </a:moveTo>
                <a:lnTo>
                  <a:pt x="3047729" y="0"/>
                </a:lnTo>
                <a:lnTo>
                  <a:pt x="3047729" y="2934589"/>
                </a:lnTo>
                <a:lnTo>
                  <a:pt x="0" y="2934589"/>
                </a:lnTo>
                <a:lnTo>
                  <a:pt x="0" y="0"/>
                </a:lnTo>
                <a:close/>
              </a:path>
            </a:pathLst>
          </a:custGeom>
          <a:blipFill>
            <a:blip r:embed="rId3"/>
            <a:stretch>
              <a:fillRect/>
            </a:stretch>
          </a:blipFill>
        </p:spPr>
        <p:txBody>
          <a:bodyPr/>
          <a:lstStyle/>
          <a:p>
            <a:endParaRPr lang="en-IE" sz="1200"/>
          </a:p>
        </p:txBody>
      </p:sp>
      <p:sp>
        <p:nvSpPr>
          <p:cNvPr id="7" name="Freeform 7"/>
          <p:cNvSpPr/>
          <p:nvPr/>
        </p:nvSpPr>
        <p:spPr>
          <a:xfrm>
            <a:off x="6110785" y="5879804"/>
            <a:ext cx="2031820" cy="978197"/>
          </a:xfrm>
          <a:custGeom>
            <a:avLst/>
            <a:gdLst/>
            <a:ahLst/>
            <a:cxnLst/>
            <a:rect l="l" t="t" r="r" b="b"/>
            <a:pathLst>
              <a:path w="3047730" h="1467295">
                <a:moveTo>
                  <a:pt x="0" y="0"/>
                </a:moveTo>
                <a:lnTo>
                  <a:pt x="3047730" y="0"/>
                </a:lnTo>
                <a:lnTo>
                  <a:pt x="3047730" y="1467295"/>
                </a:lnTo>
                <a:lnTo>
                  <a:pt x="0" y="1467295"/>
                </a:lnTo>
                <a:lnTo>
                  <a:pt x="0" y="0"/>
                </a:lnTo>
                <a:close/>
              </a:path>
            </a:pathLst>
          </a:custGeom>
          <a:blipFill>
            <a:blip r:embed="rId3"/>
            <a:stretch>
              <a:fillRect b="-99999"/>
            </a:stretch>
          </a:blipFill>
        </p:spPr>
        <p:txBody>
          <a:bodyPr/>
          <a:lstStyle/>
          <a:p>
            <a:endParaRPr lang="en-IE" sz="1200"/>
          </a:p>
        </p:txBody>
      </p:sp>
      <p:sp>
        <p:nvSpPr>
          <p:cNvPr id="8" name="Freeform 8"/>
          <p:cNvSpPr/>
          <p:nvPr/>
        </p:nvSpPr>
        <p:spPr>
          <a:xfrm rot="5400000">
            <a:off x="10160180" y="3900056"/>
            <a:ext cx="2031820" cy="1956393"/>
          </a:xfrm>
          <a:custGeom>
            <a:avLst/>
            <a:gdLst/>
            <a:ahLst/>
            <a:cxnLst/>
            <a:rect l="l" t="t" r="r" b="b"/>
            <a:pathLst>
              <a:path w="3047730" h="2934589">
                <a:moveTo>
                  <a:pt x="0" y="0"/>
                </a:moveTo>
                <a:lnTo>
                  <a:pt x="3047730" y="0"/>
                </a:lnTo>
                <a:lnTo>
                  <a:pt x="3047730" y="2934589"/>
                </a:lnTo>
                <a:lnTo>
                  <a:pt x="0" y="2934589"/>
                </a:lnTo>
                <a:lnTo>
                  <a:pt x="0" y="0"/>
                </a:lnTo>
                <a:close/>
              </a:path>
            </a:pathLst>
          </a:custGeom>
          <a:blipFill>
            <a:blip r:embed="rId3"/>
            <a:stretch>
              <a:fillRect/>
            </a:stretch>
          </a:blipFill>
        </p:spPr>
        <p:txBody>
          <a:bodyPr/>
          <a:lstStyle/>
          <a:p>
            <a:endParaRPr lang="en-IE" sz="1200"/>
          </a:p>
        </p:txBody>
      </p:sp>
      <p:sp>
        <p:nvSpPr>
          <p:cNvPr id="9" name="Freeform 9"/>
          <p:cNvSpPr/>
          <p:nvPr/>
        </p:nvSpPr>
        <p:spPr>
          <a:xfrm rot="-5400000">
            <a:off x="8650560" y="5371849"/>
            <a:ext cx="1015910" cy="1956393"/>
          </a:xfrm>
          <a:custGeom>
            <a:avLst/>
            <a:gdLst/>
            <a:ahLst/>
            <a:cxnLst/>
            <a:rect l="l" t="t" r="r" b="b"/>
            <a:pathLst>
              <a:path w="1523865" h="2934589">
                <a:moveTo>
                  <a:pt x="0" y="0"/>
                </a:moveTo>
                <a:lnTo>
                  <a:pt x="1523865" y="0"/>
                </a:lnTo>
                <a:lnTo>
                  <a:pt x="1523865" y="2934589"/>
                </a:lnTo>
                <a:lnTo>
                  <a:pt x="0" y="2934589"/>
                </a:lnTo>
                <a:lnTo>
                  <a:pt x="0" y="0"/>
                </a:lnTo>
                <a:close/>
              </a:path>
            </a:pathLst>
          </a:custGeom>
          <a:blipFill>
            <a:blip r:embed="rId3"/>
            <a:stretch>
              <a:fillRect l="-100000"/>
            </a:stretch>
          </a:blipFill>
        </p:spPr>
        <p:txBody>
          <a:bodyPr/>
          <a:lstStyle/>
          <a:p>
            <a:endParaRPr lang="en-IE" sz="1200"/>
          </a:p>
        </p:txBody>
      </p:sp>
      <p:sp>
        <p:nvSpPr>
          <p:cNvPr id="10" name="Freeform 10"/>
          <p:cNvSpPr/>
          <p:nvPr/>
        </p:nvSpPr>
        <p:spPr>
          <a:xfrm rot="-10800000">
            <a:off x="10122467" y="5879804"/>
            <a:ext cx="2031820" cy="978197"/>
          </a:xfrm>
          <a:custGeom>
            <a:avLst/>
            <a:gdLst/>
            <a:ahLst/>
            <a:cxnLst/>
            <a:rect l="l" t="t" r="r" b="b"/>
            <a:pathLst>
              <a:path w="3047730" h="1467295">
                <a:moveTo>
                  <a:pt x="0" y="0"/>
                </a:moveTo>
                <a:lnTo>
                  <a:pt x="3047730" y="0"/>
                </a:lnTo>
                <a:lnTo>
                  <a:pt x="3047730" y="1467295"/>
                </a:lnTo>
                <a:lnTo>
                  <a:pt x="0" y="1467295"/>
                </a:lnTo>
                <a:lnTo>
                  <a:pt x="0" y="0"/>
                </a:lnTo>
                <a:close/>
              </a:path>
            </a:pathLst>
          </a:custGeom>
          <a:blipFill>
            <a:blip r:embed="rId3"/>
            <a:stretch>
              <a:fillRect t="-99999"/>
            </a:stretch>
          </a:blipFill>
        </p:spPr>
        <p:txBody>
          <a:bodyPr/>
          <a:lstStyle/>
          <a:p>
            <a:endParaRPr lang="en-IE" sz="1200"/>
          </a:p>
        </p:txBody>
      </p:sp>
      <p:sp>
        <p:nvSpPr>
          <p:cNvPr id="11" name="TextBox 11"/>
          <p:cNvSpPr txBox="1"/>
          <p:nvPr/>
        </p:nvSpPr>
        <p:spPr>
          <a:xfrm>
            <a:off x="764215" y="4066368"/>
            <a:ext cx="9254696" cy="443711"/>
          </a:xfrm>
          <a:prstGeom prst="rect">
            <a:avLst/>
          </a:prstGeom>
        </p:spPr>
        <p:txBody>
          <a:bodyPr lIns="0" tIns="0" rIns="0" bIns="0" rtlCol="0" anchor="t">
            <a:spAutoFit/>
          </a:bodyPr>
          <a:lstStyle/>
          <a:p>
            <a:pPr>
              <a:lnSpc>
                <a:spcPts val="3680"/>
              </a:lnSpc>
            </a:pPr>
            <a:r>
              <a:rPr lang="en-US" sz="2628" spc="-131">
                <a:solidFill>
                  <a:srgbClr val="435274"/>
                </a:solidFill>
                <a:latin typeface="Source Sans Pro"/>
                <a:ea typeface="Source Sans Pro"/>
                <a:cs typeface="Source Sans Pro"/>
                <a:sym typeface="Source Sans Pro"/>
              </a:rPr>
              <a:t>Michael Kinchella - Project Delivery Engineer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7771" y="398337"/>
            <a:ext cx="2744355" cy="963065"/>
          </a:xfrm>
          <a:custGeom>
            <a:avLst/>
            <a:gdLst/>
            <a:ahLst/>
            <a:cxnLst/>
            <a:rect l="l" t="t" r="r" b="b"/>
            <a:pathLst>
              <a:path w="4116533" h="1444598">
                <a:moveTo>
                  <a:pt x="0" y="0"/>
                </a:moveTo>
                <a:lnTo>
                  <a:pt x="4116533" y="0"/>
                </a:lnTo>
                <a:lnTo>
                  <a:pt x="4116533" y="1444598"/>
                </a:lnTo>
                <a:lnTo>
                  <a:pt x="0" y="1444598"/>
                </a:lnTo>
                <a:lnTo>
                  <a:pt x="0" y="0"/>
                </a:lnTo>
                <a:close/>
              </a:path>
            </a:pathLst>
          </a:custGeom>
          <a:blipFill>
            <a:blip r:embed="rId2"/>
            <a:stretch>
              <a:fillRect/>
            </a:stretch>
          </a:blipFill>
        </p:spPr>
        <p:txBody>
          <a:bodyPr/>
          <a:lstStyle/>
          <a:p>
            <a:endParaRPr lang="en-IE" sz="1200"/>
          </a:p>
        </p:txBody>
      </p:sp>
      <p:sp>
        <p:nvSpPr>
          <p:cNvPr id="3" name="TextBox 3"/>
          <p:cNvSpPr txBox="1"/>
          <p:nvPr/>
        </p:nvSpPr>
        <p:spPr>
          <a:xfrm>
            <a:off x="867771" y="2376386"/>
            <a:ext cx="7211334" cy="4025589"/>
          </a:xfrm>
          <a:prstGeom prst="rect">
            <a:avLst/>
          </a:prstGeom>
        </p:spPr>
        <p:txBody>
          <a:bodyPr lIns="0" tIns="0" rIns="0" bIns="0" rtlCol="0" anchor="t">
            <a:spAutoFit/>
          </a:bodyPr>
          <a:lstStyle/>
          <a:p>
            <a:pPr marL="509981" lvl="1" indent="-254991">
              <a:lnSpc>
                <a:spcPts val="2834"/>
              </a:lnSpc>
              <a:buFont typeface="Arial"/>
              <a:buChar char="•"/>
            </a:pPr>
            <a:r>
              <a:rPr lang="en-US" sz="2362" spc="-118">
                <a:solidFill>
                  <a:srgbClr val="435274"/>
                </a:solidFill>
                <a:latin typeface="Source Sans Pro"/>
                <a:ea typeface="Source Sans Pro"/>
                <a:cs typeface="Source Sans Pro"/>
                <a:sym typeface="Source Sans Pro"/>
              </a:rPr>
              <a:t>Not for profit, supplier independent​</a:t>
            </a:r>
          </a:p>
          <a:p>
            <a:pPr marL="509981" lvl="1" indent="-254991">
              <a:lnSpc>
                <a:spcPts val="2834"/>
              </a:lnSpc>
              <a:buFont typeface="Arial"/>
              <a:buChar char="•"/>
            </a:pPr>
            <a:r>
              <a:rPr lang="en-US" sz="2362" spc="-118">
                <a:solidFill>
                  <a:srgbClr val="435274"/>
                </a:solidFill>
                <a:latin typeface="Source Sans Pro"/>
                <a:ea typeface="Source Sans Pro"/>
                <a:cs typeface="Source Sans Pro"/>
                <a:sym typeface="Source Sans Pro"/>
              </a:rPr>
              <a:t>Trusted Intermediary​</a:t>
            </a:r>
          </a:p>
          <a:p>
            <a:pPr marL="509981" lvl="1" indent="-254991">
              <a:lnSpc>
                <a:spcPts val="2834"/>
              </a:lnSpc>
              <a:buFont typeface="Arial"/>
              <a:buChar char="•"/>
            </a:pPr>
            <a:r>
              <a:rPr lang="en-US" sz="2362" spc="-118">
                <a:solidFill>
                  <a:srgbClr val="435274"/>
                </a:solidFill>
                <a:latin typeface="Source Sans Pro"/>
                <a:ea typeface="Source Sans Pro"/>
                <a:cs typeface="Source Sans Pro"/>
                <a:sym typeface="Source Sans Pro"/>
              </a:rPr>
              <a:t>Work with all sectors including​</a:t>
            </a:r>
          </a:p>
          <a:p>
            <a:pPr>
              <a:lnSpc>
                <a:spcPts val="2834"/>
              </a:lnSpc>
            </a:pPr>
            <a:endParaRPr lang="en-US" sz="2362" spc="-118">
              <a:solidFill>
                <a:srgbClr val="435274"/>
              </a:solidFill>
              <a:latin typeface="Source Sans Pro"/>
              <a:ea typeface="Source Sans Pro"/>
              <a:cs typeface="Source Sans Pro"/>
              <a:sym typeface="Source Sans Pro"/>
            </a:endParaRPr>
          </a:p>
          <a:p>
            <a:pPr>
              <a:lnSpc>
                <a:spcPts val="2834"/>
              </a:lnSpc>
            </a:pPr>
            <a:endParaRPr lang="en-US" sz="2362" spc="-118">
              <a:solidFill>
                <a:srgbClr val="435274"/>
              </a:solidFill>
              <a:latin typeface="Source Sans Pro"/>
              <a:ea typeface="Source Sans Pro"/>
              <a:cs typeface="Source Sans Pro"/>
              <a:sym typeface="Source Sans Pro"/>
            </a:endParaRPr>
          </a:p>
          <a:p>
            <a:pPr>
              <a:lnSpc>
                <a:spcPts val="2834"/>
              </a:lnSpc>
            </a:pPr>
            <a:endParaRPr lang="en-US" sz="2362" spc="-118">
              <a:solidFill>
                <a:srgbClr val="435274"/>
              </a:solidFill>
              <a:latin typeface="Source Sans Pro"/>
              <a:ea typeface="Source Sans Pro"/>
              <a:cs typeface="Source Sans Pro"/>
              <a:sym typeface="Source Sans Pro"/>
            </a:endParaRPr>
          </a:p>
          <a:p>
            <a:pPr>
              <a:lnSpc>
                <a:spcPts val="2834"/>
              </a:lnSpc>
            </a:pPr>
            <a:endParaRPr lang="en-US" sz="2362" spc="-118">
              <a:solidFill>
                <a:srgbClr val="435274"/>
              </a:solidFill>
              <a:latin typeface="Source Sans Pro"/>
              <a:ea typeface="Source Sans Pro"/>
              <a:cs typeface="Source Sans Pro"/>
              <a:sym typeface="Source Sans Pro"/>
            </a:endParaRPr>
          </a:p>
          <a:p>
            <a:pPr marL="509981" lvl="1" indent="-254991">
              <a:lnSpc>
                <a:spcPts val="2834"/>
              </a:lnSpc>
              <a:buFont typeface="Arial"/>
              <a:buChar char="•"/>
            </a:pPr>
            <a:r>
              <a:rPr lang="en-US" sz="2362" spc="-118">
                <a:solidFill>
                  <a:srgbClr val="435274"/>
                </a:solidFill>
                <a:latin typeface="Source Sans Pro"/>
                <a:ea typeface="Source Sans Pro"/>
                <a:cs typeface="Source Sans Pro"/>
                <a:sym typeface="Source Sans Pro"/>
              </a:rPr>
              <a:t>Every energy user – that’s you and me!​</a:t>
            </a:r>
          </a:p>
          <a:p>
            <a:pPr marL="509981" lvl="1" indent="-254991">
              <a:lnSpc>
                <a:spcPts val="2834"/>
              </a:lnSpc>
              <a:buFont typeface="Arial"/>
              <a:buChar char="•"/>
            </a:pPr>
            <a:r>
              <a:rPr lang="en-US" sz="2362" spc="-118">
                <a:solidFill>
                  <a:srgbClr val="435274"/>
                </a:solidFill>
                <a:latin typeface="Source Sans Pro"/>
                <a:ea typeface="Source Sans Pro"/>
                <a:cs typeface="Source Sans Pro"/>
                <a:sym typeface="Source Sans Pro"/>
              </a:rPr>
              <a:t>Support everyone to deliver energy &amp; climate transition across the South East</a:t>
            </a:r>
          </a:p>
          <a:p>
            <a:pPr>
              <a:lnSpc>
                <a:spcPts val="3680"/>
              </a:lnSpc>
            </a:pPr>
            <a:endParaRPr lang="en-US" sz="2362" spc="-118">
              <a:solidFill>
                <a:srgbClr val="435274"/>
              </a:solidFill>
              <a:latin typeface="Source Sans Pro"/>
              <a:ea typeface="Source Sans Pro"/>
              <a:cs typeface="Source Sans Pro"/>
              <a:sym typeface="Source Sans Pro"/>
            </a:endParaRPr>
          </a:p>
        </p:txBody>
      </p:sp>
      <p:sp>
        <p:nvSpPr>
          <p:cNvPr id="4" name="Freeform 4"/>
          <p:cNvSpPr/>
          <p:nvPr/>
        </p:nvSpPr>
        <p:spPr>
          <a:xfrm>
            <a:off x="10845829" y="3560769"/>
            <a:ext cx="1346171" cy="1296198"/>
          </a:xfrm>
          <a:custGeom>
            <a:avLst/>
            <a:gdLst/>
            <a:ahLst/>
            <a:cxnLst/>
            <a:rect l="l" t="t" r="r" b="b"/>
            <a:pathLst>
              <a:path w="2019257" h="1944297">
                <a:moveTo>
                  <a:pt x="0" y="0"/>
                </a:moveTo>
                <a:lnTo>
                  <a:pt x="2019257" y="0"/>
                </a:lnTo>
                <a:lnTo>
                  <a:pt x="2019257" y="1944297"/>
                </a:lnTo>
                <a:lnTo>
                  <a:pt x="0" y="1944297"/>
                </a:lnTo>
                <a:lnTo>
                  <a:pt x="0" y="0"/>
                </a:lnTo>
                <a:close/>
              </a:path>
            </a:pathLst>
          </a:custGeom>
          <a:blipFill>
            <a:blip r:embed="rId3"/>
            <a:stretch>
              <a:fillRect/>
            </a:stretch>
          </a:blipFill>
        </p:spPr>
        <p:txBody>
          <a:bodyPr/>
          <a:lstStyle/>
          <a:p>
            <a:endParaRPr lang="en-IE" sz="1200"/>
          </a:p>
        </p:txBody>
      </p:sp>
      <p:sp>
        <p:nvSpPr>
          <p:cNvPr id="5" name="Freeform 5"/>
          <p:cNvSpPr/>
          <p:nvPr/>
        </p:nvSpPr>
        <p:spPr>
          <a:xfrm rot="-10800000">
            <a:off x="9509095"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3"/>
            <a:stretch>
              <a:fillRect/>
            </a:stretch>
          </a:blipFill>
        </p:spPr>
        <p:txBody>
          <a:bodyPr/>
          <a:lstStyle/>
          <a:p>
            <a:endParaRPr lang="en-IE" sz="1200"/>
          </a:p>
        </p:txBody>
      </p:sp>
      <p:sp>
        <p:nvSpPr>
          <p:cNvPr id="6" name="Freeform 6"/>
          <p:cNvSpPr/>
          <p:nvPr/>
        </p:nvSpPr>
        <p:spPr>
          <a:xfrm>
            <a:off x="8162924" y="6209901"/>
            <a:ext cx="1346171" cy="648099"/>
          </a:xfrm>
          <a:custGeom>
            <a:avLst/>
            <a:gdLst/>
            <a:ahLst/>
            <a:cxnLst/>
            <a:rect l="l" t="t" r="r" b="b"/>
            <a:pathLst>
              <a:path w="2019257" h="972148">
                <a:moveTo>
                  <a:pt x="0" y="0"/>
                </a:moveTo>
                <a:lnTo>
                  <a:pt x="2019257" y="0"/>
                </a:lnTo>
                <a:lnTo>
                  <a:pt x="2019257" y="972148"/>
                </a:lnTo>
                <a:lnTo>
                  <a:pt x="0" y="972148"/>
                </a:lnTo>
                <a:lnTo>
                  <a:pt x="0" y="0"/>
                </a:lnTo>
                <a:close/>
              </a:path>
            </a:pathLst>
          </a:custGeom>
          <a:blipFill>
            <a:blip r:embed="rId3"/>
            <a:stretch>
              <a:fillRect b="-99999"/>
            </a:stretch>
          </a:blipFill>
        </p:spPr>
        <p:txBody>
          <a:bodyPr/>
          <a:lstStyle/>
          <a:p>
            <a:endParaRPr lang="en-IE" sz="1200"/>
          </a:p>
        </p:txBody>
      </p:sp>
      <p:sp>
        <p:nvSpPr>
          <p:cNvPr id="7" name="Freeform 7"/>
          <p:cNvSpPr/>
          <p:nvPr/>
        </p:nvSpPr>
        <p:spPr>
          <a:xfrm rot="5400000">
            <a:off x="10845829"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3"/>
            <a:stretch>
              <a:fillRect/>
            </a:stretch>
          </a:blipFill>
        </p:spPr>
        <p:txBody>
          <a:bodyPr/>
          <a:lstStyle/>
          <a:p>
            <a:endParaRPr lang="en-IE" sz="1200"/>
          </a:p>
        </p:txBody>
      </p:sp>
      <p:sp>
        <p:nvSpPr>
          <p:cNvPr id="8" name="Freeform 8"/>
          <p:cNvSpPr/>
          <p:nvPr/>
        </p:nvSpPr>
        <p:spPr>
          <a:xfrm rot="-5400000">
            <a:off x="9845638" y="5873358"/>
            <a:ext cx="673086" cy="1296198"/>
          </a:xfrm>
          <a:custGeom>
            <a:avLst/>
            <a:gdLst/>
            <a:ahLst/>
            <a:cxnLst/>
            <a:rect l="l" t="t" r="r" b="b"/>
            <a:pathLst>
              <a:path w="1009629" h="1944297">
                <a:moveTo>
                  <a:pt x="0" y="0"/>
                </a:moveTo>
                <a:lnTo>
                  <a:pt x="1009629" y="0"/>
                </a:lnTo>
                <a:lnTo>
                  <a:pt x="1009629" y="1944297"/>
                </a:lnTo>
                <a:lnTo>
                  <a:pt x="0" y="1944297"/>
                </a:lnTo>
                <a:lnTo>
                  <a:pt x="0" y="0"/>
                </a:lnTo>
                <a:close/>
              </a:path>
            </a:pathLst>
          </a:custGeom>
          <a:blipFill>
            <a:blip r:embed="rId3"/>
            <a:stretch>
              <a:fillRect l="-100000"/>
            </a:stretch>
          </a:blipFill>
        </p:spPr>
        <p:txBody>
          <a:bodyPr/>
          <a:lstStyle/>
          <a:p>
            <a:endParaRPr lang="en-IE" sz="1200"/>
          </a:p>
        </p:txBody>
      </p:sp>
      <p:sp>
        <p:nvSpPr>
          <p:cNvPr id="9" name="Freeform 9"/>
          <p:cNvSpPr/>
          <p:nvPr/>
        </p:nvSpPr>
        <p:spPr>
          <a:xfrm rot="-10800000">
            <a:off x="10820842" y="6209901"/>
            <a:ext cx="1346171" cy="648099"/>
          </a:xfrm>
          <a:custGeom>
            <a:avLst/>
            <a:gdLst/>
            <a:ahLst/>
            <a:cxnLst/>
            <a:rect l="l" t="t" r="r" b="b"/>
            <a:pathLst>
              <a:path w="2019257" h="972148">
                <a:moveTo>
                  <a:pt x="0" y="0"/>
                </a:moveTo>
                <a:lnTo>
                  <a:pt x="2019258" y="0"/>
                </a:lnTo>
                <a:lnTo>
                  <a:pt x="2019258" y="972148"/>
                </a:lnTo>
                <a:lnTo>
                  <a:pt x="0" y="972148"/>
                </a:lnTo>
                <a:lnTo>
                  <a:pt x="0" y="0"/>
                </a:lnTo>
                <a:close/>
              </a:path>
            </a:pathLst>
          </a:custGeom>
          <a:blipFill>
            <a:blip r:embed="rId3"/>
            <a:stretch>
              <a:fillRect t="-99999"/>
            </a:stretch>
          </a:blipFill>
        </p:spPr>
        <p:txBody>
          <a:bodyPr/>
          <a:lstStyle/>
          <a:p>
            <a:endParaRPr lang="en-IE" sz="1200"/>
          </a:p>
        </p:txBody>
      </p:sp>
      <p:grpSp>
        <p:nvGrpSpPr>
          <p:cNvPr id="10" name="Group 10"/>
          <p:cNvGrpSpPr/>
          <p:nvPr/>
        </p:nvGrpSpPr>
        <p:grpSpPr>
          <a:xfrm>
            <a:off x="6089304" y="135836"/>
            <a:ext cx="2895042" cy="289504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r="-33333"/>
              </a:stretch>
            </a:blipFill>
          </p:spPr>
          <p:txBody>
            <a:bodyPr/>
            <a:lstStyle/>
            <a:p>
              <a:endParaRPr lang="en-IE" sz="1200"/>
            </a:p>
          </p:txBody>
        </p:sp>
      </p:grpSp>
      <p:sp>
        <p:nvSpPr>
          <p:cNvPr id="12" name="TextBox 12"/>
          <p:cNvSpPr txBox="1"/>
          <p:nvPr/>
        </p:nvSpPr>
        <p:spPr>
          <a:xfrm>
            <a:off x="1010612" y="1155007"/>
            <a:ext cx="8394301" cy="1021242"/>
          </a:xfrm>
          <a:prstGeom prst="rect">
            <a:avLst/>
          </a:prstGeom>
        </p:spPr>
        <p:txBody>
          <a:bodyPr lIns="0" tIns="0" rIns="0" bIns="0" rtlCol="0" anchor="t">
            <a:spAutoFit/>
          </a:bodyPr>
          <a:lstStyle/>
          <a:p>
            <a:pPr>
              <a:lnSpc>
                <a:spcPts val="8533"/>
              </a:lnSpc>
            </a:pPr>
            <a:r>
              <a:rPr lang="en-US" sz="6095" b="1" spc="-305">
                <a:solidFill>
                  <a:srgbClr val="435274"/>
                </a:solidFill>
                <a:latin typeface="Source Sans Pro Bold"/>
                <a:ea typeface="Source Sans Pro Bold"/>
                <a:cs typeface="Source Sans Pro Bold"/>
                <a:sym typeface="Source Sans Pro Bold"/>
              </a:rPr>
              <a:t>WHO WE ARE</a:t>
            </a:r>
          </a:p>
        </p:txBody>
      </p:sp>
      <p:sp>
        <p:nvSpPr>
          <p:cNvPr id="13" name="TextBox 13"/>
          <p:cNvSpPr txBox="1"/>
          <p:nvPr/>
        </p:nvSpPr>
        <p:spPr>
          <a:xfrm>
            <a:off x="1602095" y="3500188"/>
            <a:ext cx="7211334" cy="2253053"/>
          </a:xfrm>
          <a:prstGeom prst="rect">
            <a:avLst/>
          </a:prstGeom>
        </p:spPr>
        <p:txBody>
          <a:bodyPr lIns="0" tIns="0" rIns="0" bIns="0" rtlCol="0" anchor="t">
            <a:spAutoFit/>
          </a:bodyPr>
          <a:lstStyle/>
          <a:p>
            <a:pPr marL="409225" lvl="1" indent="-204613">
              <a:lnSpc>
                <a:spcPts val="2274"/>
              </a:lnSpc>
              <a:buFont typeface="Arial"/>
              <a:buChar char="•"/>
            </a:pPr>
            <a:r>
              <a:rPr lang="en-US" sz="1895" spc="-95">
                <a:solidFill>
                  <a:srgbClr val="435274"/>
                </a:solidFill>
                <a:latin typeface="Source Sans Pro"/>
                <a:ea typeface="Source Sans Pro"/>
                <a:cs typeface="Source Sans Pro"/>
                <a:sym typeface="Source Sans Pro"/>
              </a:rPr>
              <a:t>Public sector​</a:t>
            </a:r>
          </a:p>
          <a:p>
            <a:pPr marL="409225" lvl="1" indent="-204613">
              <a:lnSpc>
                <a:spcPts val="2274"/>
              </a:lnSpc>
              <a:buFont typeface="Arial"/>
              <a:buChar char="•"/>
            </a:pPr>
            <a:r>
              <a:rPr lang="en-US" sz="1895" spc="-95">
                <a:solidFill>
                  <a:srgbClr val="435274"/>
                </a:solidFill>
                <a:latin typeface="Source Sans Pro"/>
                <a:ea typeface="Source Sans Pro"/>
                <a:cs typeface="Source Sans Pro"/>
                <a:sym typeface="Source Sans Pro"/>
              </a:rPr>
              <a:t>Communities​</a:t>
            </a:r>
          </a:p>
          <a:p>
            <a:pPr marL="409225" lvl="1" indent="-204613">
              <a:lnSpc>
                <a:spcPts val="2274"/>
              </a:lnSpc>
              <a:buFont typeface="Arial"/>
              <a:buChar char="•"/>
            </a:pPr>
            <a:r>
              <a:rPr lang="en-US" sz="1895" spc="-95">
                <a:solidFill>
                  <a:srgbClr val="435274"/>
                </a:solidFill>
                <a:latin typeface="Source Sans Pro"/>
                <a:ea typeface="Source Sans Pro"/>
                <a:cs typeface="Source Sans Pro"/>
                <a:sym typeface="Source Sans Pro"/>
              </a:rPr>
              <a:t>Residential​</a:t>
            </a:r>
          </a:p>
          <a:p>
            <a:pPr marL="409225" lvl="1" indent="-204613">
              <a:lnSpc>
                <a:spcPts val="2274"/>
              </a:lnSpc>
              <a:buFont typeface="Arial"/>
              <a:buChar char="•"/>
            </a:pPr>
            <a:r>
              <a:rPr lang="en-US" sz="1895" spc="-95">
                <a:solidFill>
                  <a:srgbClr val="435274"/>
                </a:solidFill>
                <a:latin typeface="Source Sans Pro"/>
                <a:ea typeface="Source Sans Pro"/>
                <a:cs typeface="Source Sans Pro"/>
                <a:sym typeface="Source Sans Pro"/>
              </a:rPr>
              <a:t>Commercial/SME’s​</a:t>
            </a:r>
          </a:p>
          <a:p>
            <a:pPr marL="409225" lvl="1" indent="-204613">
              <a:lnSpc>
                <a:spcPts val="2274"/>
              </a:lnSpc>
              <a:buFont typeface="Arial"/>
              <a:buChar char="•"/>
            </a:pPr>
            <a:r>
              <a:rPr lang="en-US" sz="1895" spc="-95">
                <a:solidFill>
                  <a:srgbClr val="435274"/>
                </a:solidFill>
                <a:latin typeface="Source Sans Pro"/>
                <a:ea typeface="Source Sans Pro"/>
                <a:cs typeface="Source Sans Pro"/>
                <a:sym typeface="Source Sans Pro"/>
              </a:rPr>
              <a:t>Farmers ​</a:t>
            </a:r>
          </a:p>
          <a:p>
            <a:pPr>
              <a:lnSpc>
                <a:spcPts val="2834"/>
              </a:lnSpc>
            </a:pPr>
            <a:endParaRPr lang="en-US" sz="1895" spc="-95">
              <a:solidFill>
                <a:srgbClr val="435274"/>
              </a:solidFill>
              <a:latin typeface="Source Sans Pro"/>
              <a:ea typeface="Source Sans Pro"/>
              <a:cs typeface="Source Sans Pro"/>
              <a:sym typeface="Source Sans Pro"/>
            </a:endParaRPr>
          </a:p>
          <a:p>
            <a:pPr>
              <a:lnSpc>
                <a:spcPts val="3680"/>
              </a:lnSpc>
            </a:pPr>
            <a:endParaRPr lang="en-US" sz="1895" spc="-95">
              <a:solidFill>
                <a:srgbClr val="435274"/>
              </a:solidFill>
              <a:latin typeface="Source Sans Pro"/>
              <a:ea typeface="Source Sans Pro"/>
              <a:cs typeface="Source Sans Pro"/>
              <a:sym typeface="Source Sans Pro"/>
            </a:endParaRPr>
          </a:p>
        </p:txBody>
      </p:sp>
      <p:grpSp>
        <p:nvGrpSpPr>
          <p:cNvPr id="14" name="Group 14"/>
          <p:cNvGrpSpPr/>
          <p:nvPr/>
        </p:nvGrpSpPr>
        <p:grpSpPr>
          <a:xfrm>
            <a:off x="7925800" y="1734594"/>
            <a:ext cx="2895042" cy="289504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0067" r="-13265"/>
              </a:stretch>
            </a:blipFill>
          </p:spPr>
          <p:txBody>
            <a:bodyPr/>
            <a:lstStyle/>
            <a:p>
              <a:endParaRPr lang="en-IE" sz="1200"/>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7771" y="398337"/>
            <a:ext cx="2744355" cy="963065"/>
          </a:xfrm>
          <a:custGeom>
            <a:avLst/>
            <a:gdLst/>
            <a:ahLst/>
            <a:cxnLst/>
            <a:rect l="l" t="t" r="r" b="b"/>
            <a:pathLst>
              <a:path w="4116533" h="1444598">
                <a:moveTo>
                  <a:pt x="0" y="0"/>
                </a:moveTo>
                <a:lnTo>
                  <a:pt x="4116533" y="0"/>
                </a:lnTo>
                <a:lnTo>
                  <a:pt x="4116533" y="1444598"/>
                </a:lnTo>
                <a:lnTo>
                  <a:pt x="0" y="1444598"/>
                </a:lnTo>
                <a:lnTo>
                  <a:pt x="0" y="0"/>
                </a:lnTo>
                <a:close/>
              </a:path>
            </a:pathLst>
          </a:custGeom>
          <a:blipFill>
            <a:blip r:embed="rId2"/>
            <a:stretch>
              <a:fillRect/>
            </a:stretch>
          </a:blipFill>
        </p:spPr>
        <p:txBody>
          <a:bodyPr/>
          <a:lstStyle/>
          <a:p>
            <a:endParaRPr lang="en-IE" sz="1200"/>
          </a:p>
        </p:txBody>
      </p:sp>
      <p:sp>
        <p:nvSpPr>
          <p:cNvPr id="3" name="TextBox 3"/>
          <p:cNvSpPr txBox="1"/>
          <p:nvPr/>
        </p:nvSpPr>
        <p:spPr>
          <a:xfrm>
            <a:off x="1097432" y="2320719"/>
            <a:ext cx="7211334" cy="3204852"/>
          </a:xfrm>
          <a:prstGeom prst="rect">
            <a:avLst/>
          </a:prstGeom>
        </p:spPr>
        <p:txBody>
          <a:bodyPr lIns="0" tIns="0" rIns="0" bIns="0" rtlCol="0" anchor="t">
            <a:spAutoFit/>
          </a:bodyPr>
          <a:lstStyle/>
          <a:p>
            <a:pPr marL="509981" lvl="1" indent="-254991">
              <a:lnSpc>
                <a:spcPts val="3614"/>
              </a:lnSpc>
              <a:buFont typeface="Arial"/>
              <a:buChar char="•"/>
            </a:pPr>
            <a:r>
              <a:rPr lang="en-US" sz="2362" spc="-118" dirty="0">
                <a:solidFill>
                  <a:srgbClr val="435274"/>
                </a:solidFill>
                <a:latin typeface="Source Sans Pro"/>
                <a:ea typeface="Source Sans Pro"/>
                <a:cs typeface="Source Sans Pro"/>
                <a:sym typeface="Source Sans Pro"/>
              </a:rPr>
              <a:t>Audit / Delivery Package </a:t>
            </a:r>
          </a:p>
          <a:p>
            <a:pPr marL="509981" lvl="1" indent="-254991">
              <a:lnSpc>
                <a:spcPts val="3614"/>
              </a:lnSpc>
              <a:buFont typeface="Arial"/>
              <a:buChar char="•"/>
            </a:pPr>
            <a:r>
              <a:rPr lang="en-US" sz="2362" spc="-118" dirty="0">
                <a:solidFill>
                  <a:srgbClr val="435274"/>
                </a:solidFill>
                <a:latin typeface="Source Sans Pro"/>
                <a:ea typeface="Source Sans Pro"/>
                <a:cs typeface="Source Sans Pro"/>
                <a:sym typeface="Source Sans Pro"/>
              </a:rPr>
              <a:t>Discounted Audit and PM based on 5% of capital costs.</a:t>
            </a:r>
          </a:p>
          <a:p>
            <a:pPr marL="509981" lvl="1" indent="-254991">
              <a:lnSpc>
                <a:spcPts val="3614"/>
              </a:lnSpc>
              <a:buFont typeface="Arial"/>
              <a:buChar char="•"/>
            </a:pPr>
            <a:r>
              <a:rPr lang="en-US" sz="2362" spc="-118" dirty="0">
                <a:solidFill>
                  <a:srgbClr val="435274"/>
                </a:solidFill>
                <a:latin typeface="Source Sans Pro"/>
                <a:ea typeface="Source Sans Pro"/>
                <a:cs typeface="Source Sans Pro"/>
                <a:sym typeface="Source Sans Pro"/>
              </a:rPr>
              <a:t>Tendering and Procurement through our DPS.</a:t>
            </a:r>
          </a:p>
          <a:p>
            <a:pPr marL="509981" lvl="1" indent="-254991">
              <a:lnSpc>
                <a:spcPts val="3614"/>
              </a:lnSpc>
              <a:buFont typeface="Arial"/>
              <a:buChar char="•"/>
            </a:pPr>
            <a:r>
              <a:rPr lang="en-US" sz="2362" spc="-118" dirty="0">
                <a:solidFill>
                  <a:srgbClr val="435274"/>
                </a:solidFill>
                <a:latin typeface="Source Sans Pro"/>
                <a:ea typeface="Source Sans Pro"/>
                <a:cs typeface="Source Sans Pro"/>
                <a:sym typeface="Source Sans Pro"/>
              </a:rPr>
              <a:t>Access to Database of experienced contractors.</a:t>
            </a:r>
          </a:p>
          <a:p>
            <a:pPr marL="509981" lvl="1" indent="-254991">
              <a:lnSpc>
                <a:spcPts val="3614"/>
              </a:lnSpc>
              <a:buFont typeface="Arial"/>
              <a:buChar char="•"/>
            </a:pPr>
            <a:r>
              <a:rPr lang="en-US" sz="2362" spc="-118" dirty="0">
                <a:solidFill>
                  <a:srgbClr val="435274"/>
                </a:solidFill>
                <a:latin typeface="Source Sans Pro"/>
                <a:ea typeface="Source Sans Pro"/>
                <a:cs typeface="Source Sans Pro"/>
                <a:sym typeface="Source Sans Pro"/>
              </a:rPr>
              <a:t>Upload of all relevant Q&amp;A docs to SEAI.</a:t>
            </a:r>
          </a:p>
          <a:p>
            <a:pPr marL="509981" lvl="1" indent="-254991">
              <a:lnSpc>
                <a:spcPts val="3614"/>
              </a:lnSpc>
              <a:buFont typeface="Arial"/>
              <a:buChar char="•"/>
            </a:pPr>
            <a:r>
              <a:rPr lang="en-US" sz="2362" spc="-118" dirty="0">
                <a:solidFill>
                  <a:srgbClr val="435274"/>
                </a:solidFill>
                <a:latin typeface="Source Sans Pro"/>
                <a:ea typeface="Source Sans Pro"/>
                <a:cs typeface="Source Sans Pro"/>
                <a:sym typeface="Source Sans Pro"/>
              </a:rPr>
              <a:t>Upload of all Financial Docs for payment claim </a:t>
            </a:r>
          </a:p>
          <a:p>
            <a:pPr>
              <a:lnSpc>
                <a:spcPts val="3680"/>
              </a:lnSpc>
            </a:pPr>
            <a:endParaRPr lang="en-US" sz="2362" spc="-118" dirty="0">
              <a:solidFill>
                <a:srgbClr val="435274"/>
              </a:solidFill>
              <a:latin typeface="Source Sans Pro"/>
              <a:ea typeface="Source Sans Pro"/>
              <a:cs typeface="Source Sans Pro"/>
              <a:sym typeface="Source Sans Pro"/>
            </a:endParaRPr>
          </a:p>
        </p:txBody>
      </p:sp>
      <p:sp>
        <p:nvSpPr>
          <p:cNvPr id="4" name="Freeform 4"/>
          <p:cNvSpPr/>
          <p:nvPr/>
        </p:nvSpPr>
        <p:spPr>
          <a:xfrm>
            <a:off x="10845829" y="3560769"/>
            <a:ext cx="1346171" cy="1296198"/>
          </a:xfrm>
          <a:custGeom>
            <a:avLst/>
            <a:gdLst/>
            <a:ahLst/>
            <a:cxnLst/>
            <a:rect l="l" t="t" r="r" b="b"/>
            <a:pathLst>
              <a:path w="2019257" h="1944297">
                <a:moveTo>
                  <a:pt x="0" y="0"/>
                </a:moveTo>
                <a:lnTo>
                  <a:pt x="2019257" y="0"/>
                </a:lnTo>
                <a:lnTo>
                  <a:pt x="2019257" y="1944297"/>
                </a:lnTo>
                <a:lnTo>
                  <a:pt x="0" y="1944297"/>
                </a:lnTo>
                <a:lnTo>
                  <a:pt x="0" y="0"/>
                </a:lnTo>
                <a:close/>
              </a:path>
            </a:pathLst>
          </a:custGeom>
          <a:blipFill>
            <a:blip r:embed="rId3"/>
            <a:stretch>
              <a:fillRect/>
            </a:stretch>
          </a:blipFill>
        </p:spPr>
        <p:txBody>
          <a:bodyPr/>
          <a:lstStyle/>
          <a:p>
            <a:endParaRPr lang="en-IE" sz="1200"/>
          </a:p>
        </p:txBody>
      </p:sp>
      <p:sp>
        <p:nvSpPr>
          <p:cNvPr id="5" name="Freeform 5"/>
          <p:cNvSpPr/>
          <p:nvPr/>
        </p:nvSpPr>
        <p:spPr>
          <a:xfrm rot="-10800000">
            <a:off x="9509095"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3"/>
            <a:stretch>
              <a:fillRect/>
            </a:stretch>
          </a:blipFill>
        </p:spPr>
        <p:txBody>
          <a:bodyPr/>
          <a:lstStyle/>
          <a:p>
            <a:endParaRPr lang="en-IE" sz="1200"/>
          </a:p>
        </p:txBody>
      </p:sp>
      <p:sp>
        <p:nvSpPr>
          <p:cNvPr id="6" name="Freeform 6"/>
          <p:cNvSpPr/>
          <p:nvPr/>
        </p:nvSpPr>
        <p:spPr>
          <a:xfrm>
            <a:off x="8162924" y="6209901"/>
            <a:ext cx="1346171" cy="648099"/>
          </a:xfrm>
          <a:custGeom>
            <a:avLst/>
            <a:gdLst/>
            <a:ahLst/>
            <a:cxnLst/>
            <a:rect l="l" t="t" r="r" b="b"/>
            <a:pathLst>
              <a:path w="2019257" h="972148">
                <a:moveTo>
                  <a:pt x="0" y="0"/>
                </a:moveTo>
                <a:lnTo>
                  <a:pt x="2019257" y="0"/>
                </a:lnTo>
                <a:lnTo>
                  <a:pt x="2019257" y="972148"/>
                </a:lnTo>
                <a:lnTo>
                  <a:pt x="0" y="972148"/>
                </a:lnTo>
                <a:lnTo>
                  <a:pt x="0" y="0"/>
                </a:lnTo>
                <a:close/>
              </a:path>
            </a:pathLst>
          </a:custGeom>
          <a:blipFill>
            <a:blip r:embed="rId3"/>
            <a:stretch>
              <a:fillRect b="-99999"/>
            </a:stretch>
          </a:blipFill>
        </p:spPr>
        <p:txBody>
          <a:bodyPr/>
          <a:lstStyle/>
          <a:p>
            <a:endParaRPr lang="en-IE" sz="1200"/>
          </a:p>
        </p:txBody>
      </p:sp>
      <p:sp>
        <p:nvSpPr>
          <p:cNvPr id="7" name="Freeform 7"/>
          <p:cNvSpPr/>
          <p:nvPr/>
        </p:nvSpPr>
        <p:spPr>
          <a:xfrm rot="5400000">
            <a:off x="10845829"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3"/>
            <a:stretch>
              <a:fillRect/>
            </a:stretch>
          </a:blipFill>
        </p:spPr>
        <p:txBody>
          <a:bodyPr/>
          <a:lstStyle/>
          <a:p>
            <a:endParaRPr lang="en-IE" sz="1200"/>
          </a:p>
        </p:txBody>
      </p:sp>
      <p:sp>
        <p:nvSpPr>
          <p:cNvPr id="8" name="Freeform 8"/>
          <p:cNvSpPr/>
          <p:nvPr/>
        </p:nvSpPr>
        <p:spPr>
          <a:xfrm rot="-5400000">
            <a:off x="9845638" y="5873358"/>
            <a:ext cx="673086" cy="1296198"/>
          </a:xfrm>
          <a:custGeom>
            <a:avLst/>
            <a:gdLst/>
            <a:ahLst/>
            <a:cxnLst/>
            <a:rect l="l" t="t" r="r" b="b"/>
            <a:pathLst>
              <a:path w="1009629" h="1944297">
                <a:moveTo>
                  <a:pt x="0" y="0"/>
                </a:moveTo>
                <a:lnTo>
                  <a:pt x="1009629" y="0"/>
                </a:lnTo>
                <a:lnTo>
                  <a:pt x="1009629" y="1944297"/>
                </a:lnTo>
                <a:lnTo>
                  <a:pt x="0" y="1944297"/>
                </a:lnTo>
                <a:lnTo>
                  <a:pt x="0" y="0"/>
                </a:lnTo>
                <a:close/>
              </a:path>
            </a:pathLst>
          </a:custGeom>
          <a:blipFill>
            <a:blip r:embed="rId3"/>
            <a:stretch>
              <a:fillRect l="-100000"/>
            </a:stretch>
          </a:blipFill>
        </p:spPr>
        <p:txBody>
          <a:bodyPr/>
          <a:lstStyle/>
          <a:p>
            <a:endParaRPr lang="en-IE" sz="1200"/>
          </a:p>
        </p:txBody>
      </p:sp>
      <p:sp>
        <p:nvSpPr>
          <p:cNvPr id="9" name="Freeform 9"/>
          <p:cNvSpPr/>
          <p:nvPr/>
        </p:nvSpPr>
        <p:spPr>
          <a:xfrm rot="-10800000">
            <a:off x="10820842" y="6209901"/>
            <a:ext cx="1346171" cy="648099"/>
          </a:xfrm>
          <a:custGeom>
            <a:avLst/>
            <a:gdLst/>
            <a:ahLst/>
            <a:cxnLst/>
            <a:rect l="l" t="t" r="r" b="b"/>
            <a:pathLst>
              <a:path w="2019257" h="972148">
                <a:moveTo>
                  <a:pt x="0" y="0"/>
                </a:moveTo>
                <a:lnTo>
                  <a:pt x="2019258" y="0"/>
                </a:lnTo>
                <a:lnTo>
                  <a:pt x="2019258" y="972148"/>
                </a:lnTo>
                <a:lnTo>
                  <a:pt x="0" y="972148"/>
                </a:lnTo>
                <a:lnTo>
                  <a:pt x="0" y="0"/>
                </a:lnTo>
                <a:close/>
              </a:path>
            </a:pathLst>
          </a:custGeom>
          <a:blipFill>
            <a:blip r:embed="rId3"/>
            <a:stretch>
              <a:fillRect t="-99999"/>
            </a:stretch>
          </a:blipFill>
        </p:spPr>
        <p:txBody>
          <a:bodyPr/>
          <a:lstStyle/>
          <a:p>
            <a:endParaRPr lang="en-IE" sz="1200"/>
          </a:p>
        </p:txBody>
      </p:sp>
      <p:sp>
        <p:nvSpPr>
          <p:cNvPr id="10" name="Freeform 10"/>
          <p:cNvSpPr/>
          <p:nvPr/>
        </p:nvSpPr>
        <p:spPr>
          <a:xfrm>
            <a:off x="1191676" y="2403269"/>
            <a:ext cx="330563" cy="330563"/>
          </a:xfrm>
          <a:custGeom>
            <a:avLst/>
            <a:gdLst/>
            <a:ahLst/>
            <a:cxnLst/>
            <a:rect l="l" t="t" r="r" b="b"/>
            <a:pathLst>
              <a:path w="495844" h="495844">
                <a:moveTo>
                  <a:pt x="0" y="0"/>
                </a:moveTo>
                <a:lnTo>
                  <a:pt x="495844" y="0"/>
                </a:lnTo>
                <a:lnTo>
                  <a:pt x="495844" y="495844"/>
                </a:lnTo>
                <a:lnTo>
                  <a:pt x="0" y="4958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11" name="TextBox 11"/>
          <p:cNvSpPr txBox="1"/>
          <p:nvPr/>
        </p:nvSpPr>
        <p:spPr>
          <a:xfrm>
            <a:off x="1010612" y="1193108"/>
            <a:ext cx="8394301" cy="756169"/>
          </a:xfrm>
          <a:prstGeom prst="rect">
            <a:avLst/>
          </a:prstGeom>
        </p:spPr>
        <p:txBody>
          <a:bodyPr lIns="0" tIns="0" rIns="0" bIns="0" rtlCol="0" anchor="t">
            <a:spAutoFit/>
          </a:bodyPr>
          <a:lstStyle/>
          <a:p>
            <a:pPr>
              <a:lnSpc>
                <a:spcPts val="6293"/>
              </a:lnSpc>
            </a:pPr>
            <a:r>
              <a:rPr lang="en-US" sz="4495" b="1" spc="-225">
                <a:solidFill>
                  <a:srgbClr val="435274"/>
                </a:solidFill>
                <a:latin typeface="Source Sans Pro Bold"/>
                <a:ea typeface="Source Sans Pro Bold"/>
                <a:cs typeface="Source Sans Pro Bold"/>
                <a:sym typeface="Source Sans Pro Bold"/>
              </a:rPr>
              <a:t>PROJECT MANAGEMENT SUPPORTS</a:t>
            </a:r>
          </a:p>
        </p:txBody>
      </p:sp>
      <p:sp>
        <p:nvSpPr>
          <p:cNvPr id="12" name="Freeform 12"/>
          <p:cNvSpPr/>
          <p:nvPr/>
        </p:nvSpPr>
        <p:spPr>
          <a:xfrm>
            <a:off x="1191676" y="2866967"/>
            <a:ext cx="330563" cy="330563"/>
          </a:xfrm>
          <a:custGeom>
            <a:avLst/>
            <a:gdLst/>
            <a:ahLst/>
            <a:cxnLst/>
            <a:rect l="l" t="t" r="r" b="b"/>
            <a:pathLst>
              <a:path w="495844" h="495844">
                <a:moveTo>
                  <a:pt x="0" y="0"/>
                </a:moveTo>
                <a:lnTo>
                  <a:pt x="495844" y="0"/>
                </a:lnTo>
                <a:lnTo>
                  <a:pt x="495844" y="495844"/>
                </a:lnTo>
                <a:lnTo>
                  <a:pt x="0" y="4958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13" name="Freeform 13"/>
          <p:cNvSpPr/>
          <p:nvPr/>
        </p:nvSpPr>
        <p:spPr>
          <a:xfrm>
            <a:off x="1191676" y="3330880"/>
            <a:ext cx="330563" cy="330563"/>
          </a:xfrm>
          <a:custGeom>
            <a:avLst/>
            <a:gdLst/>
            <a:ahLst/>
            <a:cxnLst/>
            <a:rect l="l" t="t" r="r" b="b"/>
            <a:pathLst>
              <a:path w="495844" h="495844">
                <a:moveTo>
                  <a:pt x="0" y="0"/>
                </a:moveTo>
                <a:lnTo>
                  <a:pt x="495844" y="0"/>
                </a:lnTo>
                <a:lnTo>
                  <a:pt x="495844" y="495844"/>
                </a:lnTo>
                <a:lnTo>
                  <a:pt x="0" y="4958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14" name="Freeform 14"/>
          <p:cNvSpPr/>
          <p:nvPr/>
        </p:nvSpPr>
        <p:spPr>
          <a:xfrm>
            <a:off x="1191676" y="3799923"/>
            <a:ext cx="330563" cy="330563"/>
          </a:xfrm>
          <a:custGeom>
            <a:avLst/>
            <a:gdLst/>
            <a:ahLst/>
            <a:cxnLst/>
            <a:rect l="l" t="t" r="r" b="b"/>
            <a:pathLst>
              <a:path w="495844" h="495844">
                <a:moveTo>
                  <a:pt x="0" y="0"/>
                </a:moveTo>
                <a:lnTo>
                  <a:pt x="495844" y="0"/>
                </a:lnTo>
                <a:lnTo>
                  <a:pt x="495844" y="495844"/>
                </a:lnTo>
                <a:lnTo>
                  <a:pt x="0" y="4958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15" name="Freeform 15"/>
          <p:cNvSpPr/>
          <p:nvPr/>
        </p:nvSpPr>
        <p:spPr>
          <a:xfrm>
            <a:off x="1191676" y="4263835"/>
            <a:ext cx="330563" cy="330563"/>
          </a:xfrm>
          <a:custGeom>
            <a:avLst/>
            <a:gdLst/>
            <a:ahLst/>
            <a:cxnLst/>
            <a:rect l="l" t="t" r="r" b="b"/>
            <a:pathLst>
              <a:path w="495844" h="495844">
                <a:moveTo>
                  <a:pt x="0" y="0"/>
                </a:moveTo>
                <a:lnTo>
                  <a:pt x="495844" y="0"/>
                </a:lnTo>
                <a:lnTo>
                  <a:pt x="495844" y="495844"/>
                </a:lnTo>
                <a:lnTo>
                  <a:pt x="0" y="4958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16" name="Freeform 16"/>
          <p:cNvSpPr/>
          <p:nvPr/>
        </p:nvSpPr>
        <p:spPr>
          <a:xfrm>
            <a:off x="1191676" y="4707961"/>
            <a:ext cx="330563" cy="330563"/>
          </a:xfrm>
          <a:custGeom>
            <a:avLst/>
            <a:gdLst/>
            <a:ahLst/>
            <a:cxnLst/>
            <a:rect l="l" t="t" r="r" b="b"/>
            <a:pathLst>
              <a:path w="495844" h="495844">
                <a:moveTo>
                  <a:pt x="0" y="0"/>
                </a:moveTo>
                <a:lnTo>
                  <a:pt x="495844" y="0"/>
                </a:lnTo>
                <a:lnTo>
                  <a:pt x="495844" y="495844"/>
                </a:lnTo>
                <a:lnTo>
                  <a:pt x="0" y="4958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2578" y="197028"/>
            <a:ext cx="1874188" cy="657701"/>
          </a:xfrm>
          <a:custGeom>
            <a:avLst/>
            <a:gdLst/>
            <a:ahLst/>
            <a:cxnLst/>
            <a:rect l="l" t="t" r="r" b="b"/>
            <a:pathLst>
              <a:path w="2811282" h="986552">
                <a:moveTo>
                  <a:pt x="0" y="0"/>
                </a:moveTo>
                <a:lnTo>
                  <a:pt x="2811282" y="0"/>
                </a:lnTo>
                <a:lnTo>
                  <a:pt x="2811282" y="986552"/>
                </a:lnTo>
                <a:lnTo>
                  <a:pt x="0" y="986552"/>
                </a:lnTo>
                <a:lnTo>
                  <a:pt x="0" y="0"/>
                </a:lnTo>
                <a:close/>
              </a:path>
            </a:pathLst>
          </a:custGeom>
          <a:blipFill>
            <a:blip r:embed="rId2"/>
            <a:stretch>
              <a:fillRect/>
            </a:stretch>
          </a:blipFill>
        </p:spPr>
        <p:txBody>
          <a:bodyPr/>
          <a:lstStyle/>
          <a:p>
            <a:endParaRPr lang="en-IE" sz="1200"/>
          </a:p>
        </p:txBody>
      </p:sp>
      <p:sp>
        <p:nvSpPr>
          <p:cNvPr id="3" name="Freeform 3"/>
          <p:cNvSpPr/>
          <p:nvPr/>
        </p:nvSpPr>
        <p:spPr>
          <a:xfrm>
            <a:off x="10845829" y="3560769"/>
            <a:ext cx="1346171" cy="1296198"/>
          </a:xfrm>
          <a:custGeom>
            <a:avLst/>
            <a:gdLst/>
            <a:ahLst/>
            <a:cxnLst/>
            <a:rect l="l" t="t" r="r" b="b"/>
            <a:pathLst>
              <a:path w="2019257" h="1944297">
                <a:moveTo>
                  <a:pt x="0" y="0"/>
                </a:moveTo>
                <a:lnTo>
                  <a:pt x="2019257" y="0"/>
                </a:lnTo>
                <a:lnTo>
                  <a:pt x="2019257" y="1944297"/>
                </a:lnTo>
                <a:lnTo>
                  <a:pt x="0" y="1944297"/>
                </a:lnTo>
                <a:lnTo>
                  <a:pt x="0" y="0"/>
                </a:lnTo>
                <a:close/>
              </a:path>
            </a:pathLst>
          </a:custGeom>
          <a:blipFill>
            <a:blip r:embed="rId3"/>
            <a:stretch>
              <a:fillRect/>
            </a:stretch>
          </a:blipFill>
        </p:spPr>
        <p:txBody>
          <a:bodyPr/>
          <a:lstStyle/>
          <a:p>
            <a:endParaRPr lang="en-IE" sz="1200"/>
          </a:p>
        </p:txBody>
      </p:sp>
      <p:sp>
        <p:nvSpPr>
          <p:cNvPr id="4" name="Freeform 4"/>
          <p:cNvSpPr/>
          <p:nvPr/>
        </p:nvSpPr>
        <p:spPr>
          <a:xfrm rot="-10800000">
            <a:off x="9509095"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3"/>
            <a:stretch>
              <a:fillRect/>
            </a:stretch>
          </a:blipFill>
        </p:spPr>
        <p:txBody>
          <a:bodyPr/>
          <a:lstStyle/>
          <a:p>
            <a:endParaRPr lang="en-IE" sz="1200"/>
          </a:p>
        </p:txBody>
      </p:sp>
      <p:sp>
        <p:nvSpPr>
          <p:cNvPr id="5" name="Freeform 5"/>
          <p:cNvSpPr/>
          <p:nvPr/>
        </p:nvSpPr>
        <p:spPr>
          <a:xfrm>
            <a:off x="8162924" y="6209901"/>
            <a:ext cx="1346171" cy="648099"/>
          </a:xfrm>
          <a:custGeom>
            <a:avLst/>
            <a:gdLst/>
            <a:ahLst/>
            <a:cxnLst/>
            <a:rect l="l" t="t" r="r" b="b"/>
            <a:pathLst>
              <a:path w="2019257" h="972148">
                <a:moveTo>
                  <a:pt x="0" y="0"/>
                </a:moveTo>
                <a:lnTo>
                  <a:pt x="2019257" y="0"/>
                </a:lnTo>
                <a:lnTo>
                  <a:pt x="2019257" y="972148"/>
                </a:lnTo>
                <a:lnTo>
                  <a:pt x="0" y="972148"/>
                </a:lnTo>
                <a:lnTo>
                  <a:pt x="0" y="0"/>
                </a:lnTo>
                <a:close/>
              </a:path>
            </a:pathLst>
          </a:custGeom>
          <a:blipFill>
            <a:blip r:embed="rId3"/>
            <a:stretch>
              <a:fillRect b="-99999"/>
            </a:stretch>
          </a:blipFill>
        </p:spPr>
        <p:txBody>
          <a:bodyPr/>
          <a:lstStyle/>
          <a:p>
            <a:endParaRPr lang="en-IE" sz="1200"/>
          </a:p>
        </p:txBody>
      </p:sp>
      <p:sp>
        <p:nvSpPr>
          <p:cNvPr id="6" name="Freeform 6"/>
          <p:cNvSpPr/>
          <p:nvPr/>
        </p:nvSpPr>
        <p:spPr>
          <a:xfrm rot="5400000">
            <a:off x="10845829"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3"/>
            <a:stretch>
              <a:fillRect/>
            </a:stretch>
          </a:blipFill>
        </p:spPr>
        <p:txBody>
          <a:bodyPr/>
          <a:lstStyle/>
          <a:p>
            <a:endParaRPr lang="en-IE" sz="1200"/>
          </a:p>
        </p:txBody>
      </p:sp>
      <p:sp>
        <p:nvSpPr>
          <p:cNvPr id="7" name="Freeform 7"/>
          <p:cNvSpPr/>
          <p:nvPr/>
        </p:nvSpPr>
        <p:spPr>
          <a:xfrm rot="-5400000">
            <a:off x="9845638" y="5873358"/>
            <a:ext cx="673086" cy="1296198"/>
          </a:xfrm>
          <a:custGeom>
            <a:avLst/>
            <a:gdLst/>
            <a:ahLst/>
            <a:cxnLst/>
            <a:rect l="l" t="t" r="r" b="b"/>
            <a:pathLst>
              <a:path w="1009629" h="1944297">
                <a:moveTo>
                  <a:pt x="0" y="0"/>
                </a:moveTo>
                <a:lnTo>
                  <a:pt x="1009629" y="0"/>
                </a:lnTo>
                <a:lnTo>
                  <a:pt x="1009629" y="1944297"/>
                </a:lnTo>
                <a:lnTo>
                  <a:pt x="0" y="1944297"/>
                </a:lnTo>
                <a:lnTo>
                  <a:pt x="0" y="0"/>
                </a:lnTo>
                <a:close/>
              </a:path>
            </a:pathLst>
          </a:custGeom>
          <a:blipFill>
            <a:blip r:embed="rId3"/>
            <a:stretch>
              <a:fillRect l="-100000"/>
            </a:stretch>
          </a:blipFill>
        </p:spPr>
        <p:txBody>
          <a:bodyPr/>
          <a:lstStyle/>
          <a:p>
            <a:endParaRPr lang="en-IE" sz="1200"/>
          </a:p>
        </p:txBody>
      </p:sp>
      <p:sp>
        <p:nvSpPr>
          <p:cNvPr id="8" name="Freeform 8"/>
          <p:cNvSpPr/>
          <p:nvPr/>
        </p:nvSpPr>
        <p:spPr>
          <a:xfrm rot="-10800000">
            <a:off x="10820842" y="6209901"/>
            <a:ext cx="1346171" cy="648099"/>
          </a:xfrm>
          <a:custGeom>
            <a:avLst/>
            <a:gdLst/>
            <a:ahLst/>
            <a:cxnLst/>
            <a:rect l="l" t="t" r="r" b="b"/>
            <a:pathLst>
              <a:path w="2019257" h="972148">
                <a:moveTo>
                  <a:pt x="0" y="0"/>
                </a:moveTo>
                <a:lnTo>
                  <a:pt x="2019258" y="0"/>
                </a:lnTo>
                <a:lnTo>
                  <a:pt x="2019258" y="972148"/>
                </a:lnTo>
                <a:lnTo>
                  <a:pt x="0" y="972148"/>
                </a:lnTo>
                <a:lnTo>
                  <a:pt x="0" y="0"/>
                </a:lnTo>
                <a:close/>
              </a:path>
            </a:pathLst>
          </a:custGeom>
          <a:blipFill>
            <a:blip r:embed="rId3"/>
            <a:stretch>
              <a:fillRect t="-99999"/>
            </a:stretch>
          </a:blipFill>
        </p:spPr>
        <p:txBody>
          <a:bodyPr/>
          <a:lstStyle/>
          <a:p>
            <a:endParaRPr lang="en-IE" sz="1200"/>
          </a:p>
        </p:txBody>
      </p:sp>
      <p:sp>
        <p:nvSpPr>
          <p:cNvPr id="9" name="Freeform 9"/>
          <p:cNvSpPr/>
          <p:nvPr/>
        </p:nvSpPr>
        <p:spPr>
          <a:xfrm>
            <a:off x="513773" y="836940"/>
            <a:ext cx="1173228" cy="1120433"/>
          </a:xfrm>
          <a:custGeom>
            <a:avLst/>
            <a:gdLst/>
            <a:ahLst/>
            <a:cxnLst/>
            <a:rect l="l" t="t" r="r" b="b"/>
            <a:pathLst>
              <a:path w="1759842" h="1680649">
                <a:moveTo>
                  <a:pt x="0" y="0"/>
                </a:moveTo>
                <a:lnTo>
                  <a:pt x="1759843" y="0"/>
                </a:lnTo>
                <a:lnTo>
                  <a:pt x="1759843" y="1680649"/>
                </a:lnTo>
                <a:lnTo>
                  <a:pt x="0" y="1680649"/>
                </a:lnTo>
                <a:lnTo>
                  <a:pt x="0" y="0"/>
                </a:lnTo>
                <a:close/>
              </a:path>
            </a:pathLst>
          </a:custGeom>
          <a:blipFill>
            <a:blip r:embed="rId4"/>
            <a:stretch>
              <a:fillRect/>
            </a:stretch>
          </a:blipFill>
        </p:spPr>
        <p:txBody>
          <a:bodyPr/>
          <a:lstStyle/>
          <a:p>
            <a:endParaRPr lang="en-IE" sz="1200"/>
          </a:p>
        </p:txBody>
      </p:sp>
      <p:sp>
        <p:nvSpPr>
          <p:cNvPr id="10" name="TextBox 10"/>
          <p:cNvSpPr txBox="1"/>
          <p:nvPr/>
        </p:nvSpPr>
        <p:spPr>
          <a:xfrm>
            <a:off x="1793258" y="774700"/>
            <a:ext cx="5529553" cy="1184812"/>
          </a:xfrm>
          <a:prstGeom prst="rect">
            <a:avLst/>
          </a:prstGeom>
        </p:spPr>
        <p:txBody>
          <a:bodyPr lIns="0" tIns="0" rIns="0" bIns="0" rtlCol="0" anchor="t">
            <a:spAutoFit/>
          </a:bodyPr>
          <a:lstStyle/>
          <a:p>
            <a:pPr>
              <a:lnSpc>
                <a:spcPts val="4562"/>
              </a:lnSpc>
            </a:pPr>
            <a:r>
              <a:rPr lang="en-US" sz="4562" b="1" spc="-228">
                <a:solidFill>
                  <a:srgbClr val="435274"/>
                </a:solidFill>
                <a:latin typeface="Source Sans Pro Bold"/>
                <a:ea typeface="Source Sans Pro Bold"/>
                <a:cs typeface="Source Sans Pro Bold"/>
                <a:sym typeface="Source Sans Pro Bold"/>
              </a:rPr>
              <a:t>SUPPORT SCHEME FOR ENERGY AUDITS</a:t>
            </a:r>
          </a:p>
        </p:txBody>
      </p:sp>
      <p:sp>
        <p:nvSpPr>
          <p:cNvPr id="11" name="TextBox 11"/>
          <p:cNvSpPr txBox="1"/>
          <p:nvPr/>
        </p:nvSpPr>
        <p:spPr>
          <a:xfrm>
            <a:off x="596800" y="1957373"/>
            <a:ext cx="8031233" cy="5109925"/>
          </a:xfrm>
          <a:prstGeom prst="rect">
            <a:avLst/>
          </a:prstGeom>
        </p:spPr>
        <p:txBody>
          <a:bodyPr lIns="0" tIns="0" rIns="0" bIns="0" rtlCol="0" anchor="t">
            <a:spAutoFit/>
          </a:bodyPr>
          <a:lstStyle/>
          <a:p>
            <a:pPr>
              <a:lnSpc>
                <a:spcPts val="2656"/>
              </a:lnSpc>
            </a:pPr>
            <a:r>
              <a:rPr lang="en-US" sz="2000" spc="-111" dirty="0">
                <a:solidFill>
                  <a:srgbClr val="435274"/>
                </a:solidFill>
                <a:latin typeface="Source Sans Pro"/>
                <a:ea typeface="Source Sans Pro"/>
                <a:cs typeface="Source Sans Pro"/>
                <a:sym typeface="Source Sans Pro"/>
              </a:rPr>
              <a:t>SEAI's support scheme for energy audits (SSEA) offers SMEs a €2,000 voucher towards the cost of a high quality energy audit. In most cases, this will cover the total cost of the audit. Application to the scheme is easy, with automatic approval for eligible businesses.</a:t>
            </a:r>
          </a:p>
          <a:p>
            <a:pPr>
              <a:lnSpc>
                <a:spcPts val="2656"/>
              </a:lnSpc>
            </a:pPr>
            <a:endParaRPr lang="en-US" sz="2000" spc="-111" dirty="0">
              <a:solidFill>
                <a:srgbClr val="435274"/>
              </a:solidFill>
              <a:latin typeface="Source Sans Pro"/>
              <a:ea typeface="Source Sans Pro"/>
              <a:cs typeface="Source Sans Pro"/>
              <a:sym typeface="Source Sans Pro"/>
            </a:endParaRPr>
          </a:p>
          <a:p>
            <a:pPr>
              <a:lnSpc>
                <a:spcPts val="2656"/>
              </a:lnSpc>
            </a:pPr>
            <a:r>
              <a:rPr lang="en-US" sz="2000" b="1" spc="-111" dirty="0">
                <a:solidFill>
                  <a:srgbClr val="435274"/>
                </a:solidFill>
                <a:latin typeface="Source Sans Pro Bold"/>
                <a:ea typeface="Source Sans Pro Bold"/>
                <a:cs typeface="Source Sans Pro Bold"/>
                <a:sym typeface="Source Sans Pro Bold"/>
              </a:rPr>
              <a:t>Eligibility</a:t>
            </a:r>
          </a:p>
          <a:p>
            <a:pPr>
              <a:lnSpc>
                <a:spcPts val="2656"/>
              </a:lnSpc>
            </a:pPr>
            <a:r>
              <a:rPr lang="en-US" sz="2000" spc="-111" dirty="0">
                <a:solidFill>
                  <a:srgbClr val="435274"/>
                </a:solidFill>
                <a:latin typeface="Source Sans Pro"/>
                <a:ea typeface="Source Sans Pro"/>
                <a:cs typeface="Source Sans Pro"/>
                <a:sym typeface="Source Sans Pro"/>
              </a:rPr>
              <a:t>Businesses applying to the scheme must be:</a:t>
            </a:r>
          </a:p>
          <a:p>
            <a:pPr marL="477935" lvl="1" indent="-238967">
              <a:buFont typeface="Arial"/>
              <a:buChar char="•"/>
            </a:pPr>
            <a:r>
              <a:rPr lang="en-US" spc="-111" dirty="0">
                <a:solidFill>
                  <a:srgbClr val="435274"/>
                </a:solidFill>
                <a:latin typeface="Source Sans Pro"/>
                <a:ea typeface="Source Sans Pro"/>
                <a:cs typeface="Source Sans Pro"/>
                <a:sym typeface="Source Sans Pro"/>
              </a:rPr>
              <a:t>non-obligated entities</a:t>
            </a:r>
          </a:p>
          <a:p>
            <a:pPr marL="477935" lvl="1" indent="-238967">
              <a:buFont typeface="Arial"/>
              <a:buChar char="•"/>
            </a:pPr>
            <a:r>
              <a:rPr lang="en-US" spc="-111" dirty="0">
                <a:solidFill>
                  <a:srgbClr val="435274"/>
                </a:solidFill>
                <a:latin typeface="Source Sans Pro"/>
                <a:ea typeface="Source Sans Pro"/>
                <a:cs typeface="Source Sans Pro"/>
                <a:sym typeface="Source Sans Pro"/>
              </a:rPr>
              <a:t>tax compliant</a:t>
            </a:r>
          </a:p>
          <a:p>
            <a:pPr marL="477935" lvl="1" indent="-238967">
              <a:buFont typeface="Arial"/>
              <a:buChar char="•"/>
            </a:pPr>
            <a:r>
              <a:rPr lang="en-US" spc="-111" dirty="0">
                <a:solidFill>
                  <a:srgbClr val="435274"/>
                </a:solidFill>
                <a:latin typeface="Source Sans Pro"/>
                <a:ea typeface="Source Sans Pro"/>
                <a:cs typeface="Source Sans Pro"/>
                <a:sym typeface="Source Sans Pro"/>
              </a:rPr>
              <a:t>registered in the Republic of Ireland</a:t>
            </a:r>
          </a:p>
          <a:p>
            <a:pPr marL="477935" lvl="1" indent="-238967">
              <a:buFont typeface="Arial"/>
              <a:buChar char="•"/>
            </a:pPr>
            <a:r>
              <a:rPr lang="en-US" spc="-111" dirty="0">
                <a:solidFill>
                  <a:srgbClr val="435274"/>
                </a:solidFill>
                <a:latin typeface="Source Sans Pro"/>
                <a:ea typeface="Source Sans Pro"/>
                <a:cs typeface="Source Sans Pro"/>
                <a:sym typeface="Source Sans Pro"/>
              </a:rPr>
              <a:t>spend at least €10,000 on energy (exclusive of transport energy costs) per year at the site being audited</a:t>
            </a:r>
          </a:p>
          <a:p>
            <a:pPr marL="477935" lvl="1" indent="-238967">
              <a:buFont typeface="Arial"/>
              <a:buChar char="•"/>
            </a:pPr>
            <a:r>
              <a:rPr lang="en-US" spc="-111" dirty="0">
                <a:solidFill>
                  <a:srgbClr val="435274"/>
                </a:solidFill>
                <a:latin typeface="Source Sans Pro"/>
                <a:ea typeface="Source Sans Pro"/>
                <a:cs typeface="Source Sans Pro"/>
                <a:sym typeface="Source Sans Pro"/>
              </a:rPr>
              <a:t>There is a limit of 1 audit voucher per Applicant/Company</a:t>
            </a:r>
          </a:p>
          <a:p>
            <a:pPr marL="477935" lvl="1" indent="-238967">
              <a:buFont typeface="Arial"/>
              <a:buChar char="•"/>
            </a:pPr>
            <a:r>
              <a:rPr lang="en-US" spc="-111" dirty="0">
                <a:solidFill>
                  <a:srgbClr val="435274"/>
                </a:solidFill>
                <a:latin typeface="Source Sans Pro"/>
                <a:ea typeface="Source Sans Pro"/>
                <a:cs typeface="Source Sans Pro"/>
                <a:sym typeface="Source Sans Pro"/>
              </a:rPr>
              <a:t>Choose an Energy Auditor from the list of registered Auditors from the SEAI website</a:t>
            </a:r>
          </a:p>
          <a:p>
            <a:pPr>
              <a:lnSpc>
                <a:spcPts val="2656"/>
              </a:lnSpc>
            </a:pPr>
            <a:endParaRPr lang="en-US" sz="2213" spc="-111" dirty="0">
              <a:solidFill>
                <a:srgbClr val="435274"/>
              </a:solidFill>
              <a:latin typeface="Source Sans Pro"/>
              <a:ea typeface="Source Sans Pro"/>
              <a:cs typeface="Source Sans Pro"/>
              <a:sym typeface="Source Sans Pro"/>
            </a:endParaRPr>
          </a:p>
          <a:p>
            <a:pPr>
              <a:lnSpc>
                <a:spcPts val="3449"/>
              </a:lnSpc>
            </a:pPr>
            <a:endParaRPr lang="en-US" sz="2213" spc="-111" dirty="0">
              <a:solidFill>
                <a:srgbClr val="435274"/>
              </a:solidFill>
              <a:latin typeface="Source Sans Pro"/>
              <a:ea typeface="Source Sans Pro"/>
              <a:cs typeface="Source Sans Pro"/>
              <a:sym typeface="Source Sans Pro"/>
            </a:endParaRPr>
          </a:p>
        </p:txBody>
      </p:sp>
      <p:grpSp>
        <p:nvGrpSpPr>
          <p:cNvPr id="12" name="Group 12"/>
          <p:cNvGrpSpPr/>
          <p:nvPr/>
        </p:nvGrpSpPr>
        <p:grpSpPr>
          <a:xfrm>
            <a:off x="8545007" y="3901162"/>
            <a:ext cx="955805" cy="955805"/>
            <a:chOff x="0" y="0"/>
            <a:chExt cx="1911610" cy="1911610"/>
          </a:xfrm>
        </p:grpSpPr>
        <p:sp>
          <p:nvSpPr>
            <p:cNvPr id="13" name="Freeform 13"/>
            <p:cNvSpPr/>
            <p:nvPr/>
          </p:nvSpPr>
          <p:spPr>
            <a:xfrm>
              <a:off x="0" y="0"/>
              <a:ext cx="1911610" cy="1911610"/>
            </a:xfrm>
            <a:custGeom>
              <a:avLst/>
              <a:gdLst/>
              <a:ahLst/>
              <a:cxnLst/>
              <a:rect l="l" t="t" r="r" b="b"/>
              <a:pathLst>
                <a:path w="1911610" h="1911610">
                  <a:moveTo>
                    <a:pt x="0" y="0"/>
                  </a:moveTo>
                  <a:lnTo>
                    <a:pt x="1911610" y="0"/>
                  </a:lnTo>
                  <a:lnTo>
                    <a:pt x="1911610" y="1911610"/>
                  </a:lnTo>
                  <a:lnTo>
                    <a:pt x="0" y="19116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sz="1200"/>
            </a:p>
          </p:txBody>
        </p:sp>
      </p:grpSp>
      <p:sp>
        <p:nvSpPr>
          <p:cNvPr id="14" name="TextBox 14"/>
          <p:cNvSpPr txBox="1"/>
          <p:nvPr/>
        </p:nvSpPr>
        <p:spPr>
          <a:xfrm>
            <a:off x="7322811" y="4262266"/>
            <a:ext cx="1142703" cy="500137"/>
          </a:xfrm>
          <a:prstGeom prst="rect">
            <a:avLst/>
          </a:prstGeom>
        </p:spPr>
        <p:txBody>
          <a:bodyPr lIns="0" tIns="0" rIns="0" bIns="0" rtlCol="0" anchor="t">
            <a:spAutoFit/>
          </a:bodyPr>
          <a:lstStyle/>
          <a:p>
            <a:pPr>
              <a:lnSpc>
                <a:spcPts val="1266"/>
              </a:lnSpc>
              <a:spcBef>
                <a:spcPct val="0"/>
              </a:spcBef>
            </a:pPr>
            <a:r>
              <a:rPr lang="en-US" sz="1266" b="1" dirty="0">
                <a:solidFill>
                  <a:srgbClr val="435274"/>
                </a:solidFill>
                <a:latin typeface="Serenity Semi-Bold"/>
                <a:ea typeface="Serenity Semi-Bold"/>
                <a:cs typeface="Serenity Semi-Bold"/>
                <a:sym typeface="Serenity Semi-Bold"/>
              </a:rPr>
              <a:t>Scan the QR code</a:t>
            </a:r>
          </a:p>
          <a:p>
            <a:pPr>
              <a:lnSpc>
                <a:spcPts val="1266"/>
              </a:lnSpc>
              <a:spcBef>
                <a:spcPct val="0"/>
              </a:spcBef>
            </a:pPr>
            <a:r>
              <a:rPr lang="en-US" sz="1266" b="1" dirty="0">
                <a:solidFill>
                  <a:srgbClr val="435274"/>
                </a:solidFill>
                <a:latin typeface="Serenity Semi-Bold"/>
                <a:ea typeface="Serenity Semi-Bold"/>
                <a:cs typeface="Serenity Semi-Bold"/>
                <a:sym typeface="Serenity Semi-Bold"/>
              </a:rPr>
              <a:t>to learn more </a:t>
            </a:r>
          </a:p>
        </p:txBody>
      </p:sp>
      <p:grpSp>
        <p:nvGrpSpPr>
          <p:cNvPr id="15" name="Group 15"/>
          <p:cNvGrpSpPr/>
          <p:nvPr/>
        </p:nvGrpSpPr>
        <p:grpSpPr>
          <a:xfrm>
            <a:off x="9799902" y="-329915"/>
            <a:ext cx="3214217" cy="321421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41160" t="-9430" r="-12171" b="-5429"/>
              </a:stretch>
            </a:blipFill>
          </p:spPr>
          <p:txBody>
            <a:bodyPr/>
            <a:lstStyle/>
            <a:p>
              <a:endParaRPr lang="en-IE" sz="1200"/>
            </a:p>
          </p:txBody>
        </p:sp>
      </p:grpSp>
      <p:sp>
        <p:nvSpPr>
          <p:cNvPr id="17" name="TextBox 17"/>
          <p:cNvSpPr txBox="1"/>
          <p:nvPr/>
        </p:nvSpPr>
        <p:spPr>
          <a:xfrm>
            <a:off x="795588" y="6457390"/>
            <a:ext cx="5300412" cy="203582"/>
          </a:xfrm>
          <a:prstGeom prst="rect">
            <a:avLst/>
          </a:prstGeom>
        </p:spPr>
        <p:txBody>
          <a:bodyPr wrap="square" lIns="0" tIns="0" rIns="0" bIns="0" rtlCol="0" anchor="t">
            <a:spAutoFit/>
          </a:bodyPr>
          <a:lstStyle/>
          <a:p>
            <a:pPr algn="ctr">
              <a:lnSpc>
                <a:spcPts val="1680"/>
              </a:lnSpc>
            </a:pPr>
            <a:r>
              <a:rPr lang="en-US" sz="1200" b="1" dirty="0">
                <a:solidFill>
                  <a:srgbClr val="28B67A"/>
                </a:solidFill>
                <a:latin typeface="Source Sans Pro Bold"/>
                <a:ea typeface="Source Sans Pro Bold"/>
                <a:cs typeface="Source Sans Pro Bold"/>
                <a:sym typeface="Source Sans Pro Bold"/>
              </a:rPr>
              <a:t>*Registration Number EA10100 Alexandra Hamilton 3Counties Energy Agency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2578" y="197028"/>
            <a:ext cx="1874188" cy="657701"/>
          </a:xfrm>
          <a:custGeom>
            <a:avLst/>
            <a:gdLst/>
            <a:ahLst/>
            <a:cxnLst/>
            <a:rect l="l" t="t" r="r" b="b"/>
            <a:pathLst>
              <a:path w="2811282" h="986552">
                <a:moveTo>
                  <a:pt x="0" y="0"/>
                </a:moveTo>
                <a:lnTo>
                  <a:pt x="2811282" y="0"/>
                </a:lnTo>
                <a:lnTo>
                  <a:pt x="2811282" y="986552"/>
                </a:lnTo>
                <a:lnTo>
                  <a:pt x="0" y="986552"/>
                </a:lnTo>
                <a:lnTo>
                  <a:pt x="0" y="0"/>
                </a:lnTo>
                <a:close/>
              </a:path>
            </a:pathLst>
          </a:custGeom>
          <a:blipFill>
            <a:blip r:embed="rId2"/>
            <a:stretch>
              <a:fillRect/>
            </a:stretch>
          </a:blipFill>
        </p:spPr>
        <p:txBody>
          <a:bodyPr/>
          <a:lstStyle/>
          <a:p>
            <a:endParaRPr lang="en-IE" sz="1200"/>
          </a:p>
        </p:txBody>
      </p:sp>
      <p:sp>
        <p:nvSpPr>
          <p:cNvPr id="3" name="Freeform 3"/>
          <p:cNvSpPr/>
          <p:nvPr/>
        </p:nvSpPr>
        <p:spPr>
          <a:xfrm>
            <a:off x="10845829" y="3560769"/>
            <a:ext cx="1346171" cy="1296198"/>
          </a:xfrm>
          <a:custGeom>
            <a:avLst/>
            <a:gdLst/>
            <a:ahLst/>
            <a:cxnLst/>
            <a:rect l="l" t="t" r="r" b="b"/>
            <a:pathLst>
              <a:path w="2019257" h="1944297">
                <a:moveTo>
                  <a:pt x="0" y="0"/>
                </a:moveTo>
                <a:lnTo>
                  <a:pt x="2019257" y="0"/>
                </a:lnTo>
                <a:lnTo>
                  <a:pt x="2019257" y="1944297"/>
                </a:lnTo>
                <a:lnTo>
                  <a:pt x="0" y="1944297"/>
                </a:lnTo>
                <a:lnTo>
                  <a:pt x="0" y="0"/>
                </a:lnTo>
                <a:close/>
              </a:path>
            </a:pathLst>
          </a:custGeom>
          <a:blipFill>
            <a:blip r:embed="rId3"/>
            <a:stretch>
              <a:fillRect/>
            </a:stretch>
          </a:blipFill>
        </p:spPr>
        <p:txBody>
          <a:bodyPr/>
          <a:lstStyle/>
          <a:p>
            <a:endParaRPr lang="en-IE" sz="1200"/>
          </a:p>
        </p:txBody>
      </p:sp>
      <p:sp>
        <p:nvSpPr>
          <p:cNvPr id="4" name="Freeform 4"/>
          <p:cNvSpPr/>
          <p:nvPr/>
        </p:nvSpPr>
        <p:spPr>
          <a:xfrm rot="-10800000">
            <a:off x="9509095"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3"/>
            <a:stretch>
              <a:fillRect/>
            </a:stretch>
          </a:blipFill>
        </p:spPr>
        <p:txBody>
          <a:bodyPr/>
          <a:lstStyle/>
          <a:p>
            <a:endParaRPr lang="en-IE" sz="1200"/>
          </a:p>
        </p:txBody>
      </p:sp>
      <p:sp>
        <p:nvSpPr>
          <p:cNvPr id="5" name="Freeform 5"/>
          <p:cNvSpPr/>
          <p:nvPr/>
        </p:nvSpPr>
        <p:spPr>
          <a:xfrm>
            <a:off x="8162924" y="6209901"/>
            <a:ext cx="1346171" cy="648099"/>
          </a:xfrm>
          <a:custGeom>
            <a:avLst/>
            <a:gdLst/>
            <a:ahLst/>
            <a:cxnLst/>
            <a:rect l="l" t="t" r="r" b="b"/>
            <a:pathLst>
              <a:path w="2019257" h="972148">
                <a:moveTo>
                  <a:pt x="0" y="0"/>
                </a:moveTo>
                <a:lnTo>
                  <a:pt x="2019257" y="0"/>
                </a:lnTo>
                <a:lnTo>
                  <a:pt x="2019257" y="972148"/>
                </a:lnTo>
                <a:lnTo>
                  <a:pt x="0" y="972148"/>
                </a:lnTo>
                <a:lnTo>
                  <a:pt x="0" y="0"/>
                </a:lnTo>
                <a:close/>
              </a:path>
            </a:pathLst>
          </a:custGeom>
          <a:blipFill>
            <a:blip r:embed="rId3"/>
            <a:stretch>
              <a:fillRect b="-99999"/>
            </a:stretch>
          </a:blipFill>
        </p:spPr>
        <p:txBody>
          <a:bodyPr/>
          <a:lstStyle/>
          <a:p>
            <a:endParaRPr lang="en-IE" sz="1200"/>
          </a:p>
        </p:txBody>
      </p:sp>
      <p:sp>
        <p:nvSpPr>
          <p:cNvPr id="6" name="Freeform 6"/>
          <p:cNvSpPr/>
          <p:nvPr/>
        </p:nvSpPr>
        <p:spPr>
          <a:xfrm rot="5400000">
            <a:off x="10845829"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3"/>
            <a:stretch>
              <a:fillRect/>
            </a:stretch>
          </a:blipFill>
        </p:spPr>
        <p:txBody>
          <a:bodyPr/>
          <a:lstStyle/>
          <a:p>
            <a:endParaRPr lang="en-IE" sz="1200"/>
          </a:p>
        </p:txBody>
      </p:sp>
      <p:sp>
        <p:nvSpPr>
          <p:cNvPr id="7" name="Freeform 7"/>
          <p:cNvSpPr/>
          <p:nvPr/>
        </p:nvSpPr>
        <p:spPr>
          <a:xfrm rot="-5400000">
            <a:off x="9845638" y="5873358"/>
            <a:ext cx="673086" cy="1296198"/>
          </a:xfrm>
          <a:custGeom>
            <a:avLst/>
            <a:gdLst/>
            <a:ahLst/>
            <a:cxnLst/>
            <a:rect l="l" t="t" r="r" b="b"/>
            <a:pathLst>
              <a:path w="1009629" h="1944297">
                <a:moveTo>
                  <a:pt x="0" y="0"/>
                </a:moveTo>
                <a:lnTo>
                  <a:pt x="1009629" y="0"/>
                </a:lnTo>
                <a:lnTo>
                  <a:pt x="1009629" y="1944297"/>
                </a:lnTo>
                <a:lnTo>
                  <a:pt x="0" y="1944297"/>
                </a:lnTo>
                <a:lnTo>
                  <a:pt x="0" y="0"/>
                </a:lnTo>
                <a:close/>
              </a:path>
            </a:pathLst>
          </a:custGeom>
          <a:blipFill>
            <a:blip r:embed="rId3"/>
            <a:stretch>
              <a:fillRect l="-100000"/>
            </a:stretch>
          </a:blipFill>
        </p:spPr>
        <p:txBody>
          <a:bodyPr/>
          <a:lstStyle/>
          <a:p>
            <a:endParaRPr lang="en-IE" sz="1200"/>
          </a:p>
        </p:txBody>
      </p:sp>
      <p:sp>
        <p:nvSpPr>
          <p:cNvPr id="8" name="Freeform 8"/>
          <p:cNvSpPr/>
          <p:nvPr/>
        </p:nvSpPr>
        <p:spPr>
          <a:xfrm rot="-10800000">
            <a:off x="10820842" y="6209901"/>
            <a:ext cx="1346171" cy="648099"/>
          </a:xfrm>
          <a:custGeom>
            <a:avLst/>
            <a:gdLst/>
            <a:ahLst/>
            <a:cxnLst/>
            <a:rect l="l" t="t" r="r" b="b"/>
            <a:pathLst>
              <a:path w="2019257" h="972148">
                <a:moveTo>
                  <a:pt x="0" y="0"/>
                </a:moveTo>
                <a:lnTo>
                  <a:pt x="2019258" y="0"/>
                </a:lnTo>
                <a:lnTo>
                  <a:pt x="2019258" y="972148"/>
                </a:lnTo>
                <a:lnTo>
                  <a:pt x="0" y="972148"/>
                </a:lnTo>
                <a:lnTo>
                  <a:pt x="0" y="0"/>
                </a:lnTo>
                <a:close/>
              </a:path>
            </a:pathLst>
          </a:custGeom>
          <a:blipFill>
            <a:blip r:embed="rId3"/>
            <a:stretch>
              <a:fillRect t="-99999"/>
            </a:stretch>
          </a:blipFill>
        </p:spPr>
        <p:txBody>
          <a:bodyPr/>
          <a:lstStyle/>
          <a:p>
            <a:endParaRPr lang="en-IE" sz="1200"/>
          </a:p>
        </p:txBody>
      </p:sp>
      <p:grpSp>
        <p:nvGrpSpPr>
          <p:cNvPr id="9" name="Group 9"/>
          <p:cNvGrpSpPr/>
          <p:nvPr/>
        </p:nvGrpSpPr>
        <p:grpSpPr>
          <a:xfrm>
            <a:off x="6475918" y="2292572"/>
            <a:ext cx="1467270" cy="319689"/>
            <a:chOff x="0" y="0"/>
            <a:chExt cx="812800" cy="177093"/>
          </a:xfrm>
        </p:grpSpPr>
        <p:sp>
          <p:nvSpPr>
            <p:cNvPr id="10" name="Freeform 10"/>
            <p:cNvSpPr/>
            <p:nvPr/>
          </p:nvSpPr>
          <p:spPr>
            <a:xfrm>
              <a:off x="0" y="0"/>
              <a:ext cx="812800" cy="177093"/>
            </a:xfrm>
            <a:custGeom>
              <a:avLst/>
              <a:gdLst/>
              <a:ahLst/>
              <a:cxnLst/>
              <a:rect l="l" t="t" r="r" b="b"/>
              <a:pathLst>
                <a:path w="812800" h="177093">
                  <a:moveTo>
                    <a:pt x="88546" y="0"/>
                  </a:moveTo>
                  <a:lnTo>
                    <a:pt x="724254" y="0"/>
                  </a:lnTo>
                  <a:cubicBezTo>
                    <a:pt x="773156" y="0"/>
                    <a:pt x="812800" y="39644"/>
                    <a:pt x="812800" y="88546"/>
                  </a:cubicBezTo>
                  <a:lnTo>
                    <a:pt x="812800" y="88546"/>
                  </a:lnTo>
                  <a:cubicBezTo>
                    <a:pt x="812800" y="112030"/>
                    <a:pt x="803471" y="134553"/>
                    <a:pt x="786865" y="151158"/>
                  </a:cubicBezTo>
                  <a:cubicBezTo>
                    <a:pt x="770260" y="167764"/>
                    <a:pt x="747738" y="177093"/>
                    <a:pt x="724254" y="177093"/>
                  </a:cubicBezTo>
                  <a:lnTo>
                    <a:pt x="88546" y="177093"/>
                  </a:lnTo>
                  <a:cubicBezTo>
                    <a:pt x="39644" y="177093"/>
                    <a:pt x="0" y="137449"/>
                    <a:pt x="0" y="88546"/>
                  </a:cubicBezTo>
                  <a:lnTo>
                    <a:pt x="0" y="88546"/>
                  </a:lnTo>
                  <a:cubicBezTo>
                    <a:pt x="0" y="39644"/>
                    <a:pt x="39644" y="0"/>
                    <a:pt x="88546" y="0"/>
                  </a:cubicBezTo>
                  <a:close/>
                </a:path>
              </a:pathLst>
            </a:custGeom>
            <a:solidFill>
              <a:srgbClr val="4A4A6D"/>
            </a:solidFill>
          </p:spPr>
          <p:txBody>
            <a:bodyPr/>
            <a:lstStyle/>
            <a:p>
              <a:endParaRPr lang="en-IE" sz="1200"/>
            </a:p>
          </p:txBody>
        </p:sp>
        <p:sp>
          <p:nvSpPr>
            <p:cNvPr id="11" name="TextBox 11"/>
            <p:cNvSpPr txBox="1"/>
            <p:nvPr/>
          </p:nvSpPr>
          <p:spPr>
            <a:xfrm>
              <a:off x="0" y="-38100"/>
              <a:ext cx="812800" cy="215193"/>
            </a:xfrm>
            <a:prstGeom prst="rect">
              <a:avLst/>
            </a:prstGeom>
          </p:spPr>
          <p:txBody>
            <a:bodyPr lIns="33867" tIns="33867" rIns="33867" bIns="33867" rtlCol="0" anchor="ctr"/>
            <a:lstStyle/>
            <a:p>
              <a:pPr algn="ctr">
                <a:lnSpc>
                  <a:spcPts val="1773"/>
                </a:lnSpc>
              </a:pPr>
              <a:endParaRPr sz="1200"/>
            </a:p>
          </p:txBody>
        </p:sp>
      </p:grpSp>
      <p:grpSp>
        <p:nvGrpSpPr>
          <p:cNvPr id="12" name="Group 12"/>
          <p:cNvGrpSpPr/>
          <p:nvPr/>
        </p:nvGrpSpPr>
        <p:grpSpPr>
          <a:xfrm>
            <a:off x="8013083" y="2284493"/>
            <a:ext cx="1467270" cy="319689"/>
            <a:chOff x="0" y="0"/>
            <a:chExt cx="812800" cy="177093"/>
          </a:xfrm>
        </p:grpSpPr>
        <p:sp>
          <p:nvSpPr>
            <p:cNvPr id="13" name="Freeform 13"/>
            <p:cNvSpPr/>
            <p:nvPr/>
          </p:nvSpPr>
          <p:spPr>
            <a:xfrm>
              <a:off x="0" y="0"/>
              <a:ext cx="812800" cy="177093"/>
            </a:xfrm>
            <a:custGeom>
              <a:avLst/>
              <a:gdLst/>
              <a:ahLst/>
              <a:cxnLst/>
              <a:rect l="l" t="t" r="r" b="b"/>
              <a:pathLst>
                <a:path w="812800" h="177093">
                  <a:moveTo>
                    <a:pt x="88546" y="0"/>
                  </a:moveTo>
                  <a:lnTo>
                    <a:pt x="724254" y="0"/>
                  </a:lnTo>
                  <a:cubicBezTo>
                    <a:pt x="773156" y="0"/>
                    <a:pt x="812800" y="39644"/>
                    <a:pt x="812800" y="88546"/>
                  </a:cubicBezTo>
                  <a:lnTo>
                    <a:pt x="812800" y="88546"/>
                  </a:lnTo>
                  <a:cubicBezTo>
                    <a:pt x="812800" y="112030"/>
                    <a:pt x="803471" y="134553"/>
                    <a:pt x="786865" y="151158"/>
                  </a:cubicBezTo>
                  <a:cubicBezTo>
                    <a:pt x="770260" y="167764"/>
                    <a:pt x="747738" y="177093"/>
                    <a:pt x="724254" y="177093"/>
                  </a:cubicBezTo>
                  <a:lnTo>
                    <a:pt x="88546" y="177093"/>
                  </a:lnTo>
                  <a:cubicBezTo>
                    <a:pt x="39644" y="177093"/>
                    <a:pt x="0" y="137449"/>
                    <a:pt x="0" y="88546"/>
                  </a:cubicBezTo>
                  <a:lnTo>
                    <a:pt x="0" y="88546"/>
                  </a:lnTo>
                  <a:cubicBezTo>
                    <a:pt x="0" y="39644"/>
                    <a:pt x="39644" y="0"/>
                    <a:pt x="88546" y="0"/>
                  </a:cubicBezTo>
                  <a:close/>
                </a:path>
              </a:pathLst>
            </a:custGeom>
            <a:solidFill>
              <a:srgbClr val="4A4A6D"/>
            </a:solidFill>
          </p:spPr>
          <p:txBody>
            <a:bodyPr/>
            <a:lstStyle/>
            <a:p>
              <a:endParaRPr lang="en-IE" sz="1200"/>
            </a:p>
          </p:txBody>
        </p:sp>
        <p:sp>
          <p:nvSpPr>
            <p:cNvPr id="14" name="TextBox 14"/>
            <p:cNvSpPr txBox="1"/>
            <p:nvPr/>
          </p:nvSpPr>
          <p:spPr>
            <a:xfrm>
              <a:off x="0" y="-38100"/>
              <a:ext cx="812800" cy="215193"/>
            </a:xfrm>
            <a:prstGeom prst="rect">
              <a:avLst/>
            </a:prstGeom>
          </p:spPr>
          <p:txBody>
            <a:bodyPr lIns="33867" tIns="33867" rIns="33867" bIns="33867" rtlCol="0" anchor="ctr"/>
            <a:lstStyle/>
            <a:p>
              <a:pPr algn="ctr">
                <a:lnSpc>
                  <a:spcPts val="1773"/>
                </a:lnSpc>
              </a:pPr>
              <a:endParaRPr sz="1200"/>
            </a:p>
          </p:txBody>
        </p:sp>
      </p:grpSp>
      <p:grpSp>
        <p:nvGrpSpPr>
          <p:cNvPr id="15" name="Group 15"/>
          <p:cNvGrpSpPr/>
          <p:nvPr/>
        </p:nvGrpSpPr>
        <p:grpSpPr>
          <a:xfrm>
            <a:off x="6475918" y="2625847"/>
            <a:ext cx="1467270" cy="319689"/>
            <a:chOff x="0" y="0"/>
            <a:chExt cx="812800" cy="177093"/>
          </a:xfrm>
        </p:grpSpPr>
        <p:sp>
          <p:nvSpPr>
            <p:cNvPr id="16" name="Freeform 16"/>
            <p:cNvSpPr/>
            <p:nvPr/>
          </p:nvSpPr>
          <p:spPr>
            <a:xfrm>
              <a:off x="0" y="0"/>
              <a:ext cx="812800" cy="177093"/>
            </a:xfrm>
            <a:custGeom>
              <a:avLst/>
              <a:gdLst/>
              <a:ahLst/>
              <a:cxnLst/>
              <a:rect l="l" t="t" r="r" b="b"/>
              <a:pathLst>
                <a:path w="812800" h="177093">
                  <a:moveTo>
                    <a:pt x="88546" y="0"/>
                  </a:moveTo>
                  <a:lnTo>
                    <a:pt x="724254" y="0"/>
                  </a:lnTo>
                  <a:cubicBezTo>
                    <a:pt x="773156" y="0"/>
                    <a:pt x="812800" y="39644"/>
                    <a:pt x="812800" y="88546"/>
                  </a:cubicBezTo>
                  <a:lnTo>
                    <a:pt x="812800" y="88546"/>
                  </a:lnTo>
                  <a:cubicBezTo>
                    <a:pt x="812800" y="112030"/>
                    <a:pt x="803471" y="134553"/>
                    <a:pt x="786865" y="151158"/>
                  </a:cubicBezTo>
                  <a:cubicBezTo>
                    <a:pt x="770260" y="167764"/>
                    <a:pt x="747738" y="177093"/>
                    <a:pt x="724254" y="177093"/>
                  </a:cubicBezTo>
                  <a:lnTo>
                    <a:pt x="88546" y="177093"/>
                  </a:lnTo>
                  <a:cubicBezTo>
                    <a:pt x="39644" y="177093"/>
                    <a:pt x="0" y="137449"/>
                    <a:pt x="0" y="88546"/>
                  </a:cubicBezTo>
                  <a:lnTo>
                    <a:pt x="0" y="88546"/>
                  </a:lnTo>
                  <a:cubicBezTo>
                    <a:pt x="0" y="39644"/>
                    <a:pt x="39644" y="0"/>
                    <a:pt x="88546" y="0"/>
                  </a:cubicBezTo>
                  <a:close/>
                </a:path>
              </a:pathLst>
            </a:custGeom>
            <a:solidFill>
              <a:srgbClr val="4A4A6D"/>
            </a:solidFill>
          </p:spPr>
          <p:txBody>
            <a:bodyPr/>
            <a:lstStyle/>
            <a:p>
              <a:endParaRPr lang="en-IE" sz="1200"/>
            </a:p>
          </p:txBody>
        </p:sp>
        <p:sp>
          <p:nvSpPr>
            <p:cNvPr id="17" name="TextBox 17"/>
            <p:cNvSpPr txBox="1"/>
            <p:nvPr/>
          </p:nvSpPr>
          <p:spPr>
            <a:xfrm>
              <a:off x="0" y="-38100"/>
              <a:ext cx="812800" cy="215193"/>
            </a:xfrm>
            <a:prstGeom prst="rect">
              <a:avLst/>
            </a:prstGeom>
          </p:spPr>
          <p:txBody>
            <a:bodyPr lIns="33867" tIns="33867" rIns="33867" bIns="33867" rtlCol="0" anchor="ctr"/>
            <a:lstStyle/>
            <a:p>
              <a:pPr algn="ctr">
                <a:lnSpc>
                  <a:spcPts val="1773"/>
                </a:lnSpc>
              </a:pPr>
              <a:endParaRPr sz="1200"/>
            </a:p>
          </p:txBody>
        </p:sp>
      </p:grpSp>
      <p:grpSp>
        <p:nvGrpSpPr>
          <p:cNvPr id="18" name="Group 18"/>
          <p:cNvGrpSpPr/>
          <p:nvPr/>
        </p:nvGrpSpPr>
        <p:grpSpPr>
          <a:xfrm>
            <a:off x="8029125" y="2625847"/>
            <a:ext cx="1467270" cy="319689"/>
            <a:chOff x="0" y="0"/>
            <a:chExt cx="812800" cy="177093"/>
          </a:xfrm>
        </p:grpSpPr>
        <p:sp>
          <p:nvSpPr>
            <p:cNvPr id="19" name="Freeform 19"/>
            <p:cNvSpPr/>
            <p:nvPr/>
          </p:nvSpPr>
          <p:spPr>
            <a:xfrm>
              <a:off x="0" y="0"/>
              <a:ext cx="812800" cy="177093"/>
            </a:xfrm>
            <a:custGeom>
              <a:avLst/>
              <a:gdLst/>
              <a:ahLst/>
              <a:cxnLst/>
              <a:rect l="l" t="t" r="r" b="b"/>
              <a:pathLst>
                <a:path w="812800" h="177093">
                  <a:moveTo>
                    <a:pt x="88546" y="0"/>
                  </a:moveTo>
                  <a:lnTo>
                    <a:pt x="724254" y="0"/>
                  </a:lnTo>
                  <a:cubicBezTo>
                    <a:pt x="773156" y="0"/>
                    <a:pt x="812800" y="39644"/>
                    <a:pt x="812800" y="88546"/>
                  </a:cubicBezTo>
                  <a:lnTo>
                    <a:pt x="812800" y="88546"/>
                  </a:lnTo>
                  <a:cubicBezTo>
                    <a:pt x="812800" y="112030"/>
                    <a:pt x="803471" y="134553"/>
                    <a:pt x="786865" y="151158"/>
                  </a:cubicBezTo>
                  <a:cubicBezTo>
                    <a:pt x="770260" y="167764"/>
                    <a:pt x="747738" y="177093"/>
                    <a:pt x="724254" y="177093"/>
                  </a:cubicBezTo>
                  <a:lnTo>
                    <a:pt x="88546" y="177093"/>
                  </a:lnTo>
                  <a:cubicBezTo>
                    <a:pt x="39644" y="177093"/>
                    <a:pt x="0" y="137449"/>
                    <a:pt x="0" y="88546"/>
                  </a:cubicBezTo>
                  <a:lnTo>
                    <a:pt x="0" y="88546"/>
                  </a:lnTo>
                  <a:cubicBezTo>
                    <a:pt x="0" y="39644"/>
                    <a:pt x="39644" y="0"/>
                    <a:pt x="88546" y="0"/>
                  </a:cubicBezTo>
                  <a:close/>
                </a:path>
              </a:pathLst>
            </a:custGeom>
            <a:solidFill>
              <a:srgbClr val="4A4A6D"/>
            </a:solidFill>
          </p:spPr>
          <p:txBody>
            <a:bodyPr/>
            <a:lstStyle/>
            <a:p>
              <a:endParaRPr lang="en-IE" sz="1200"/>
            </a:p>
          </p:txBody>
        </p:sp>
        <p:sp>
          <p:nvSpPr>
            <p:cNvPr id="20" name="TextBox 20"/>
            <p:cNvSpPr txBox="1"/>
            <p:nvPr/>
          </p:nvSpPr>
          <p:spPr>
            <a:xfrm>
              <a:off x="0" y="-38100"/>
              <a:ext cx="812800" cy="215193"/>
            </a:xfrm>
            <a:prstGeom prst="rect">
              <a:avLst/>
            </a:prstGeom>
          </p:spPr>
          <p:txBody>
            <a:bodyPr lIns="33867" tIns="33867" rIns="33867" bIns="33867" rtlCol="0" anchor="ctr"/>
            <a:lstStyle/>
            <a:p>
              <a:pPr algn="ctr">
                <a:lnSpc>
                  <a:spcPts val="1773"/>
                </a:lnSpc>
              </a:pPr>
              <a:endParaRPr sz="1200"/>
            </a:p>
          </p:txBody>
        </p:sp>
      </p:grpSp>
      <p:grpSp>
        <p:nvGrpSpPr>
          <p:cNvPr id="21" name="Group 21"/>
          <p:cNvGrpSpPr/>
          <p:nvPr/>
        </p:nvGrpSpPr>
        <p:grpSpPr>
          <a:xfrm>
            <a:off x="6475918" y="2959122"/>
            <a:ext cx="1467270" cy="319689"/>
            <a:chOff x="0" y="0"/>
            <a:chExt cx="812800" cy="177093"/>
          </a:xfrm>
        </p:grpSpPr>
        <p:sp>
          <p:nvSpPr>
            <p:cNvPr id="22" name="Freeform 22"/>
            <p:cNvSpPr/>
            <p:nvPr/>
          </p:nvSpPr>
          <p:spPr>
            <a:xfrm>
              <a:off x="0" y="0"/>
              <a:ext cx="812800" cy="177093"/>
            </a:xfrm>
            <a:custGeom>
              <a:avLst/>
              <a:gdLst/>
              <a:ahLst/>
              <a:cxnLst/>
              <a:rect l="l" t="t" r="r" b="b"/>
              <a:pathLst>
                <a:path w="812800" h="177093">
                  <a:moveTo>
                    <a:pt x="88546" y="0"/>
                  </a:moveTo>
                  <a:lnTo>
                    <a:pt x="724254" y="0"/>
                  </a:lnTo>
                  <a:cubicBezTo>
                    <a:pt x="773156" y="0"/>
                    <a:pt x="812800" y="39644"/>
                    <a:pt x="812800" y="88546"/>
                  </a:cubicBezTo>
                  <a:lnTo>
                    <a:pt x="812800" y="88546"/>
                  </a:lnTo>
                  <a:cubicBezTo>
                    <a:pt x="812800" y="112030"/>
                    <a:pt x="803471" y="134553"/>
                    <a:pt x="786865" y="151158"/>
                  </a:cubicBezTo>
                  <a:cubicBezTo>
                    <a:pt x="770260" y="167764"/>
                    <a:pt x="747738" y="177093"/>
                    <a:pt x="724254" y="177093"/>
                  </a:cubicBezTo>
                  <a:lnTo>
                    <a:pt x="88546" y="177093"/>
                  </a:lnTo>
                  <a:cubicBezTo>
                    <a:pt x="39644" y="177093"/>
                    <a:pt x="0" y="137449"/>
                    <a:pt x="0" y="88546"/>
                  </a:cubicBezTo>
                  <a:lnTo>
                    <a:pt x="0" y="88546"/>
                  </a:lnTo>
                  <a:cubicBezTo>
                    <a:pt x="0" y="39644"/>
                    <a:pt x="39644" y="0"/>
                    <a:pt x="88546" y="0"/>
                  </a:cubicBezTo>
                  <a:close/>
                </a:path>
              </a:pathLst>
            </a:custGeom>
            <a:solidFill>
              <a:srgbClr val="4A4A6D"/>
            </a:solidFill>
          </p:spPr>
          <p:txBody>
            <a:bodyPr/>
            <a:lstStyle/>
            <a:p>
              <a:endParaRPr lang="en-IE" sz="1200"/>
            </a:p>
          </p:txBody>
        </p:sp>
        <p:sp>
          <p:nvSpPr>
            <p:cNvPr id="23" name="TextBox 23"/>
            <p:cNvSpPr txBox="1"/>
            <p:nvPr/>
          </p:nvSpPr>
          <p:spPr>
            <a:xfrm>
              <a:off x="0" y="-38100"/>
              <a:ext cx="812800" cy="215193"/>
            </a:xfrm>
            <a:prstGeom prst="rect">
              <a:avLst/>
            </a:prstGeom>
          </p:spPr>
          <p:txBody>
            <a:bodyPr lIns="33867" tIns="33867" rIns="33867" bIns="33867" rtlCol="0" anchor="ctr"/>
            <a:lstStyle/>
            <a:p>
              <a:pPr algn="ctr">
                <a:lnSpc>
                  <a:spcPts val="1773"/>
                </a:lnSpc>
              </a:pPr>
              <a:endParaRPr sz="1200"/>
            </a:p>
          </p:txBody>
        </p:sp>
      </p:grpSp>
      <p:grpSp>
        <p:nvGrpSpPr>
          <p:cNvPr id="24" name="Group 24"/>
          <p:cNvGrpSpPr/>
          <p:nvPr/>
        </p:nvGrpSpPr>
        <p:grpSpPr>
          <a:xfrm>
            <a:off x="8029125" y="2959122"/>
            <a:ext cx="1467270" cy="319689"/>
            <a:chOff x="0" y="0"/>
            <a:chExt cx="812800" cy="177093"/>
          </a:xfrm>
        </p:grpSpPr>
        <p:sp>
          <p:nvSpPr>
            <p:cNvPr id="25" name="Freeform 25"/>
            <p:cNvSpPr/>
            <p:nvPr/>
          </p:nvSpPr>
          <p:spPr>
            <a:xfrm>
              <a:off x="0" y="0"/>
              <a:ext cx="812800" cy="177093"/>
            </a:xfrm>
            <a:custGeom>
              <a:avLst/>
              <a:gdLst/>
              <a:ahLst/>
              <a:cxnLst/>
              <a:rect l="l" t="t" r="r" b="b"/>
              <a:pathLst>
                <a:path w="812800" h="177093">
                  <a:moveTo>
                    <a:pt x="88546" y="0"/>
                  </a:moveTo>
                  <a:lnTo>
                    <a:pt x="724254" y="0"/>
                  </a:lnTo>
                  <a:cubicBezTo>
                    <a:pt x="773156" y="0"/>
                    <a:pt x="812800" y="39644"/>
                    <a:pt x="812800" y="88546"/>
                  </a:cubicBezTo>
                  <a:lnTo>
                    <a:pt x="812800" y="88546"/>
                  </a:lnTo>
                  <a:cubicBezTo>
                    <a:pt x="812800" y="112030"/>
                    <a:pt x="803471" y="134553"/>
                    <a:pt x="786865" y="151158"/>
                  </a:cubicBezTo>
                  <a:cubicBezTo>
                    <a:pt x="770260" y="167764"/>
                    <a:pt x="747738" y="177093"/>
                    <a:pt x="724254" y="177093"/>
                  </a:cubicBezTo>
                  <a:lnTo>
                    <a:pt x="88546" y="177093"/>
                  </a:lnTo>
                  <a:cubicBezTo>
                    <a:pt x="39644" y="177093"/>
                    <a:pt x="0" y="137449"/>
                    <a:pt x="0" y="88546"/>
                  </a:cubicBezTo>
                  <a:lnTo>
                    <a:pt x="0" y="88546"/>
                  </a:lnTo>
                  <a:cubicBezTo>
                    <a:pt x="0" y="39644"/>
                    <a:pt x="39644" y="0"/>
                    <a:pt x="88546" y="0"/>
                  </a:cubicBezTo>
                  <a:close/>
                </a:path>
              </a:pathLst>
            </a:custGeom>
            <a:solidFill>
              <a:srgbClr val="4A4A6D"/>
            </a:solidFill>
          </p:spPr>
          <p:txBody>
            <a:bodyPr/>
            <a:lstStyle/>
            <a:p>
              <a:endParaRPr lang="en-IE" sz="1200"/>
            </a:p>
          </p:txBody>
        </p:sp>
        <p:sp>
          <p:nvSpPr>
            <p:cNvPr id="26" name="TextBox 26"/>
            <p:cNvSpPr txBox="1"/>
            <p:nvPr/>
          </p:nvSpPr>
          <p:spPr>
            <a:xfrm>
              <a:off x="0" y="-38100"/>
              <a:ext cx="812800" cy="215193"/>
            </a:xfrm>
            <a:prstGeom prst="rect">
              <a:avLst/>
            </a:prstGeom>
          </p:spPr>
          <p:txBody>
            <a:bodyPr lIns="33867" tIns="33867" rIns="33867" bIns="33867" rtlCol="0" anchor="ctr"/>
            <a:lstStyle/>
            <a:p>
              <a:pPr algn="ctr">
                <a:lnSpc>
                  <a:spcPts val="1773"/>
                </a:lnSpc>
              </a:pPr>
              <a:endParaRPr sz="1200"/>
            </a:p>
          </p:txBody>
        </p:sp>
      </p:grpSp>
      <p:grpSp>
        <p:nvGrpSpPr>
          <p:cNvPr id="27" name="Group 27"/>
          <p:cNvGrpSpPr/>
          <p:nvPr/>
        </p:nvGrpSpPr>
        <p:grpSpPr>
          <a:xfrm>
            <a:off x="6475918" y="3292396"/>
            <a:ext cx="1467270" cy="319689"/>
            <a:chOff x="0" y="0"/>
            <a:chExt cx="812800" cy="177093"/>
          </a:xfrm>
        </p:grpSpPr>
        <p:sp>
          <p:nvSpPr>
            <p:cNvPr id="28" name="Freeform 28"/>
            <p:cNvSpPr/>
            <p:nvPr/>
          </p:nvSpPr>
          <p:spPr>
            <a:xfrm>
              <a:off x="0" y="0"/>
              <a:ext cx="812800" cy="177093"/>
            </a:xfrm>
            <a:custGeom>
              <a:avLst/>
              <a:gdLst/>
              <a:ahLst/>
              <a:cxnLst/>
              <a:rect l="l" t="t" r="r" b="b"/>
              <a:pathLst>
                <a:path w="812800" h="177093">
                  <a:moveTo>
                    <a:pt x="88546" y="0"/>
                  </a:moveTo>
                  <a:lnTo>
                    <a:pt x="724254" y="0"/>
                  </a:lnTo>
                  <a:cubicBezTo>
                    <a:pt x="773156" y="0"/>
                    <a:pt x="812800" y="39644"/>
                    <a:pt x="812800" y="88546"/>
                  </a:cubicBezTo>
                  <a:lnTo>
                    <a:pt x="812800" y="88546"/>
                  </a:lnTo>
                  <a:cubicBezTo>
                    <a:pt x="812800" y="112030"/>
                    <a:pt x="803471" y="134553"/>
                    <a:pt x="786865" y="151158"/>
                  </a:cubicBezTo>
                  <a:cubicBezTo>
                    <a:pt x="770260" y="167764"/>
                    <a:pt x="747738" y="177093"/>
                    <a:pt x="724254" y="177093"/>
                  </a:cubicBezTo>
                  <a:lnTo>
                    <a:pt x="88546" y="177093"/>
                  </a:lnTo>
                  <a:cubicBezTo>
                    <a:pt x="39644" y="177093"/>
                    <a:pt x="0" y="137449"/>
                    <a:pt x="0" y="88546"/>
                  </a:cubicBezTo>
                  <a:lnTo>
                    <a:pt x="0" y="88546"/>
                  </a:lnTo>
                  <a:cubicBezTo>
                    <a:pt x="0" y="39644"/>
                    <a:pt x="39644" y="0"/>
                    <a:pt x="88546" y="0"/>
                  </a:cubicBezTo>
                  <a:close/>
                </a:path>
              </a:pathLst>
            </a:custGeom>
            <a:solidFill>
              <a:srgbClr val="4A4A6D"/>
            </a:solidFill>
          </p:spPr>
          <p:txBody>
            <a:bodyPr/>
            <a:lstStyle/>
            <a:p>
              <a:endParaRPr lang="en-IE" sz="1200"/>
            </a:p>
          </p:txBody>
        </p:sp>
        <p:sp>
          <p:nvSpPr>
            <p:cNvPr id="29" name="TextBox 29"/>
            <p:cNvSpPr txBox="1"/>
            <p:nvPr/>
          </p:nvSpPr>
          <p:spPr>
            <a:xfrm>
              <a:off x="0" y="-38100"/>
              <a:ext cx="812800" cy="215193"/>
            </a:xfrm>
            <a:prstGeom prst="rect">
              <a:avLst/>
            </a:prstGeom>
          </p:spPr>
          <p:txBody>
            <a:bodyPr lIns="33867" tIns="33867" rIns="33867" bIns="33867" rtlCol="0" anchor="ctr"/>
            <a:lstStyle/>
            <a:p>
              <a:pPr algn="ctr">
                <a:lnSpc>
                  <a:spcPts val="1773"/>
                </a:lnSpc>
              </a:pPr>
              <a:endParaRPr sz="1200"/>
            </a:p>
          </p:txBody>
        </p:sp>
      </p:grpSp>
      <p:grpSp>
        <p:nvGrpSpPr>
          <p:cNvPr id="30" name="Group 30"/>
          <p:cNvGrpSpPr/>
          <p:nvPr/>
        </p:nvGrpSpPr>
        <p:grpSpPr>
          <a:xfrm>
            <a:off x="8029125" y="3292396"/>
            <a:ext cx="1467270" cy="319689"/>
            <a:chOff x="0" y="0"/>
            <a:chExt cx="812800" cy="177093"/>
          </a:xfrm>
        </p:grpSpPr>
        <p:sp>
          <p:nvSpPr>
            <p:cNvPr id="31" name="Freeform 31"/>
            <p:cNvSpPr/>
            <p:nvPr/>
          </p:nvSpPr>
          <p:spPr>
            <a:xfrm>
              <a:off x="0" y="0"/>
              <a:ext cx="812800" cy="177093"/>
            </a:xfrm>
            <a:custGeom>
              <a:avLst/>
              <a:gdLst/>
              <a:ahLst/>
              <a:cxnLst/>
              <a:rect l="l" t="t" r="r" b="b"/>
              <a:pathLst>
                <a:path w="812800" h="177093">
                  <a:moveTo>
                    <a:pt x="88546" y="0"/>
                  </a:moveTo>
                  <a:lnTo>
                    <a:pt x="724254" y="0"/>
                  </a:lnTo>
                  <a:cubicBezTo>
                    <a:pt x="773156" y="0"/>
                    <a:pt x="812800" y="39644"/>
                    <a:pt x="812800" y="88546"/>
                  </a:cubicBezTo>
                  <a:lnTo>
                    <a:pt x="812800" y="88546"/>
                  </a:lnTo>
                  <a:cubicBezTo>
                    <a:pt x="812800" y="112030"/>
                    <a:pt x="803471" y="134553"/>
                    <a:pt x="786865" y="151158"/>
                  </a:cubicBezTo>
                  <a:cubicBezTo>
                    <a:pt x="770260" y="167764"/>
                    <a:pt x="747738" y="177093"/>
                    <a:pt x="724254" y="177093"/>
                  </a:cubicBezTo>
                  <a:lnTo>
                    <a:pt x="88546" y="177093"/>
                  </a:lnTo>
                  <a:cubicBezTo>
                    <a:pt x="39644" y="177093"/>
                    <a:pt x="0" y="137449"/>
                    <a:pt x="0" y="88546"/>
                  </a:cubicBezTo>
                  <a:lnTo>
                    <a:pt x="0" y="88546"/>
                  </a:lnTo>
                  <a:cubicBezTo>
                    <a:pt x="0" y="39644"/>
                    <a:pt x="39644" y="0"/>
                    <a:pt x="88546" y="0"/>
                  </a:cubicBezTo>
                  <a:close/>
                </a:path>
              </a:pathLst>
            </a:custGeom>
            <a:solidFill>
              <a:srgbClr val="4A4A6D"/>
            </a:solidFill>
          </p:spPr>
          <p:txBody>
            <a:bodyPr/>
            <a:lstStyle/>
            <a:p>
              <a:endParaRPr lang="en-IE" sz="1200"/>
            </a:p>
          </p:txBody>
        </p:sp>
        <p:sp>
          <p:nvSpPr>
            <p:cNvPr id="32" name="TextBox 32"/>
            <p:cNvSpPr txBox="1"/>
            <p:nvPr/>
          </p:nvSpPr>
          <p:spPr>
            <a:xfrm>
              <a:off x="0" y="-38100"/>
              <a:ext cx="812800" cy="215193"/>
            </a:xfrm>
            <a:prstGeom prst="rect">
              <a:avLst/>
            </a:prstGeom>
          </p:spPr>
          <p:txBody>
            <a:bodyPr lIns="33867" tIns="33867" rIns="33867" bIns="33867" rtlCol="0" anchor="ctr"/>
            <a:lstStyle/>
            <a:p>
              <a:pPr algn="ctr">
                <a:lnSpc>
                  <a:spcPts val="1773"/>
                </a:lnSpc>
              </a:pPr>
              <a:endParaRPr sz="1200"/>
            </a:p>
          </p:txBody>
        </p:sp>
      </p:grpSp>
      <p:grpSp>
        <p:nvGrpSpPr>
          <p:cNvPr id="33" name="Group 33"/>
          <p:cNvGrpSpPr/>
          <p:nvPr/>
        </p:nvGrpSpPr>
        <p:grpSpPr>
          <a:xfrm>
            <a:off x="6475918" y="3625671"/>
            <a:ext cx="1467270" cy="319689"/>
            <a:chOff x="0" y="0"/>
            <a:chExt cx="812800" cy="177093"/>
          </a:xfrm>
        </p:grpSpPr>
        <p:sp>
          <p:nvSpPr>
            <p:cNvPr id="34" name="Freeform 34"/>
            <p:cNvSpPr/>
            <p:nvPr/>
          </p:nvSpPr>
          <p:spPr>
            <a:xfrm>
              <a:off x="0" y="0"/>
              <a:ext cx="812800" cy="177093"/>
            </a:xfrm>
            <a:custGeom>
              <a:avLst/>
              <a:gdLst/>
              <a:ahLst/>
              <a:cxnLst/>
              <a:rect l="l" t="t" r="r" b="b"/>
              <a:pathLst>
                <a:path w="812800" h="177093">
                  <a:moveTo>
                    <a:pt x="88546" y="0"/>
                  </a:moveTo>
                  <a:lnTo>
                    <a:pt x="724254" y="0"/>
                  </a:lnTo>
                  <a:cubicBezTo>
                    <a:pt x="773156" y="0"/>
                    <a:pt x="812800" y="39644"/>
                    <a:pt x="812800" y="88546"/>
                  </a:cubicBezTo>
                  <a:lnTo>
                    <a:pt x="812800" y="88546"/>
                  </a:lnTo>
                  <a:cubicBezTo>
                    <a:pt x="812800" y="112030"/>
                    <a:pt x="803471" y="134553"/>
                    <a:pt x="786865" y="151158"/>
                  </a:cubicBezTo>
                  <a:cubicBezTo>
                    <a:pt x="770260" y="167764"/>
                    <a:pt x="747738" y="177093"/>
                    <a:pt x="724254" y="177093"/>
                  </a:cubicBezTo>
                  <a:lnTo>
                    <a:pt x="88546" y="177093"/>
                  </a:lnTo>
                  <a:cubicBezTo>
                    <a:pt x="39644" y="177093"/>
                    <a:pt x="0" y="137449"/>
                    <a:pt x="0" y="88546"/>
                  </a:cubicBezTo>
                  <a:lnTo>
                    <a:pt x="0" y="88546"/>
                  </a:lnTo>
                  <a:cubicBezTo>
                    <a:pt x="0" y="39644"/>
                    <a:pt x="39644" y="0"/>
                    <a:pt x="88546" y="0"/>
                  </a:cubicBezTo>
                  <a:close/>
                </a:path>
              </a:pathLst>
            </a:custGeom>
            <a:solidFill>
              <a:srgbClr val="4A4A6D"/>
            </a:solidFill>
          </p:spPr>
          <p:txBody>
            <a:bodyPr/>
            <a:lstStyle/>
            <a:p>
              <a:endParaRPr lang="en-IE" sz="1200"/>
            </a:p>
          </p:txBody>
        </p:sp>
        <p:sp>
          <p:nvSpPr>
            <p:cNvPr id="35" name="TextBox 35"/>
            <p:cNvSpPr txBox="1"/>
            <p:nvPr/>
          </p:nvSpPr>
          <p:spPr>
            <a:xfrm>
              <a:off x="0" y="-38100"/>
              <a:ext cx="812800" cy="215193"/>
            </a:xfrm>
            <a:prstGeom prst="rect">
              <a:avLst/>
            </a:prstGeom>
          </p:spPr>
          <p:txBody>
            <a:bodyPr lIns="33867" tIns="33867" rIns="33867" bIns="33867" rtlCol="0" anchor="ctr"/>
            <a:lstStyle/>
            <a:p>
              <a:pPr algn="ctr">
                <a:lnSpc>
                  <a:spcPts val="1773"/>
                </a:lnSpc>
              </a:pPr>
              <a:endParaRPr sz="1200"/>
            </a:p>
          </p:txBody>
        </p:sp>
      </p:grpSp>
      <p:grpSp>
        <p:nvGrpSpPr>
          <p:cNvPr id="36" name="Group 36"/>
          <p:cNvGrpSpPr/>
          <p:nvPr/>
        </p:nvGrpSpPr>
        <p:grpSpPr>
          <a:xfrm>
            <a:off x="8029125" y="3625671"/>
            <a:ext cx="1467270" cy="319689"/>
            <a:chOff x="0" y="0"/>
            <a:chExt cx="812800" cy="177093"/>
          </a:xfrm>
        </p:grpSpPr>
        <p:sp>
          <p:nvSpPr>
            <p:cNvPr id="37" name="Freeform 37"/>
            <p:cNvSpPr/>
            <p:nvPr/>
          </p:nvSpPr>
          <p:spPr>
            <a:xfrm>
              <a:off x="0" y="0"/>
              <a:ext cx="812800" cy="177093"/>
            </a:xfrm>
            <a:custGeom>
              <a:avLst/>
              <a:gdLst/>
              <a:ahLst/>
              <a:cxnLst/>
              <a:rect l="l" t="t" r="r" b="b"/>
              <a:pathLst>
                <a:path w="812800" h="177093">
                  <a:moveTo>
                    <a:pt x="88546" y="0"/>
                  </a:moveTo>
                  <a:lnTo>
                    <a:pt x="724254" y="0"/>
                  </a:lnTo>
                  <a:cubicBezTo>
                    <a:pt x="773156" y="0"/>
                    <a:pt x="812800" y="39644"/>
                    <a:pt x="812800" y="88546"/>
                  </a:cubicBezTo>
                  <a:lnTo>
                    <a:pt x="812800" y="88546"/>
                  </a:lnTo>
                  <a:cubicBezTo>
                    <a:pt x="812800" y="112030"/>
                    <a:pt x="803471" y="134553"/>
                    <a:pt x="786865" y="151158"/>
                  </a:cubicBezTo>
                  <a:cubicBezTo>
                    <a:pt x="770260" y="167764"/>
                    <a:pt x="747738" y="177093"/>
                    <a:pt x="724254" y="177093"/>
                  </a:cubicBezTo>
                  <a:lnTo>
                    <a:pt x="88546" y="177093"/>
                  </a:lnTo>
                  <a:cubicBezTo>
                    <a:pt x="39644" y="177093"/>
                    <a:pt x="0" y="137449"/>
                    <a:pt x="0" y="88546"/>
                  </a:cubicBezTo>
                  <a:lnTo>
                    <a:pt x="0" y="88546"/>
                  </a:lnTo>
                  <a:cubicBezTo>
                    <a:pt x="0" y="39644"/>
                    <a:pt x="39644" y="0"/>
                    <a:pt x="88546" y="0"/>
                  </a:cubicBezTo>
                  <a:close/>
                </a:path>
              </a:pathLst>
            </a:custGeom>
            <a:solidFill>
              <a:srgbClr val="4A4A6D"/>
            </a:solidFill>
          </p:spPr>
          <p:txBody>
            <a:bodyPr/>
            <a:lstStyle/>
            <a:p>
              <a:endParaRPr lang="en-IE" sz="1200"/>
            </a:p>
          </p:txBody>
        </p:sp>
        <p:sp>
          <p:nvSpPr>
            <p:cNvPr id="38" name="TextBox 38"/>
            <p:cNvSpPr txBox="1"/>
            <p:nvPr/>
          </p:nvSpPr>
          <p:spPr>
            <a:xfrm>
              <a:off x="0" y="-38100"/>
              <a:ext cx="812800" cy="215193"/>
            </a:xfrm>
            <a:prstGeom prst="rect">
              <a:avLst/>
            </a:prstGeom>
          </p:spPr>
          <p:txBody>
            <a:bodyPr lIns="33867" tIns="33867" rIns="33867" bIns="33867" rtlCol="0" anchor="ctr"/>
            <a:lstStyle/>
            <a:p>
              <a:pPr algn="ctr">
                <a:lnSpc>
                  <a:spcPts val="1773"/>
                </a:lnSpc>
              </a:pPr>
              <a:endParaRPr sz="1200"/>
            </a:p>
          </p:txBody>
        </p:sp>
      </p:grpSp>
      <p:grpSp>
        <p:nvGrpSpPr>
          <p:cNvPr id="39" name="Group 39"/>
          <p:cNvGrpSpPr/>
          <p:nvPr/>
        </p:nvGrpSpPr>
        <p:grpSpPr>
          <a:xfrm>
            <a:off x="6475918" y="3958945"/>
            <a:ext cx="1467270" cy="319689"/>
            <a:chOff x="0" y="0"/>
            <a:chExt cx="812800" cy="177093"/>
          </a:xfrm>
        </p:grpSpPr>
        <p:sp>
          <p:nvSpPr>
            <p:cNvPr id="40" name="Freeform 40"/>
            <p:cNvSpPr/>
            <p:nvPr/>
          </p:nvSpPr>
          <p:spPr>
            <a:xfrm>
              <a:off x="0" y="0"/>
              <a:ext cx="812800" cy="177093"/>
            </a:xfrm>
            <a:custGeom>
              <a:avLst/>
              <a:gdLst/>
              <a:ahLst/>
              <a:cxnLst/>
              <a:rect l="l" t="t" r="r" b="b"/>
              <a:pathLst>
                <a:path w="812800" h="177093">
                  <a:moveTo>
                    <a:pt x="88546" y="0"/>
                  </a:moveTo>
                  <a:lnTo>
                    <a:pt x="724254" y="0"/>
                  </a:lnTo>
                  <a:cubicBezTo>
                    <a:pt x="773156" y="0"/>
                    <a:pt x="812800" y="39644"/>
                    <a:pt x="812800" y="88546"/>
                  </a:cubicBezTo>
                  <a:lnTo>
                    <a:pt x="812800" y="88546"/>
                  </a:lnTo>
                  <a:cubicBezTo>
                    <a:pt x="812800" y="112030"/>
                    <a:pt x="803471" y="134553"/>
                    <a:pt x="786865" y="151158"/>
                  </a:cubicBezTo>
                  <a:cubicBezTo>
                    <a:pt x="770260" y="167764"/>
                    <a:pt x="747738" y="177093"/>
                    <a:pt x="724254" y="177093"/>
                  </a:cubicBezTo>
                  <a:lnTo>
                    <a:pt x="88546" y="177093"/>
                  </a:lnTo>
                  <a:cubicBezTo>
                    <a:pt x="39644" y="177093"/>
                    <a:pt x="0" y="137449"/>
                    <a:pt x="0" y="88546"/>
                  </a:cubicBezTo>
                  <a:lnTo>
                    <a:pt x="0" y="88546"/>
                  </a:lnTo>
                  <a:cubicBezTo>
                    <a:pt x="0" y="39644"/>
                    <a:pt x="39644" y="0"/>
                    <a:pt x="88546" y="0"/>
                  </a:cubicBezTo>
                  <a:close/>
                </a:path>
              </a:pathLst>
            </a:custGeom>
            <a:solidFill>
              <a:srgbClr val="4A4A6D"/>
            </a:solidFill>
          </p:spPr>
          <p:txBody>
            <a:bodyPr/>
            <a:lstStyle/>
            <a:p>
              <a:endParaRPr lang="en-IE" sz="1200"/>
            </a:p>
          </p:txBody>
        </p:sp>
        <p:sp>
          <p:nvSpPr>
            <p:cNvPr id="41" name="TextBox 41"/>
            <p:cNvSpPr txBox="1"/>
            <p:nvPr/>
          </p:nvSpPr>
          <p:spPr>
            <a:xfrm>
              <a:off x="0" y="-38100"/>
              <a:ext cx="812800" cy="215193"/>
            </a:xfrm>
            <a:prstGeom prst="rect">
              <a:avLst/>
            </a:prstGeom>
          </p:spPr>
          <p:txBody>
            <a:bodyPr lIns="33867" tIns="33867" rIns="33867" bIns="33867" rtlCol="0" anchor="ctr"/>
            <a:lstStyle/>
            <a:p>
              <a:pPr algn="ctr">
                <a:lnSpc>
                  <a:spcPts val="1773"/>
                </a:lnSpc>
              </a:pPr>
              <a:endParaRPr sz="1200"/>
            </a:p>
          </p:txBody>
        </p:sp>
      </p:grpSp>
      <p:grpSp>
        <p:nvGrpSpPr>
          <p:cNvPr id="42" name="Group 42"/>
          <p:cNvGrpSpPr/>
          <p:nvPr/>
        </p:nvGrpSpPr>
        <p:grpSpPr>
          <a:xfrm>
            <a:off x="8029125" y="3958945"/>
            <a:ext cx="1467270" cy="319689"/>
            <a:chOff x="0" y="0"/>
            <a:chExt cx="812800" cy="177093"/>
          </a:xfrm>
        </p:grpSpPr>
        <p:sp>
          <p:nvSpPr>
            <p:cNvPr id="43" name="Freeform 43"/>
            <p:cNvSpPr/>
            <p:nvPr/>
          </p:nvSpPr>
          <p:spPr>
            <a:xfrm>
              <a:off x="0" y="0"/>
              <a:ext cx="812800" cy="177093"/>
            </a:xfrm>
            <a:custGeom>
              <a:avLst/>
              <a:gdLst/>
              <a:ahLst/>
              <a:cxnLst/>
              <a:rect l="l" t="t" r="r" b="b"/>
              <a:pathLst>
                <a:path w="812800" h="177093">
                  <a:moveTo>
                    <a:pt x="88546" y="0"/>
                  </a:moveTo>
                  <a:lnTo>
                    <a:pt x="724254" y="0"/>
                  </a:lnTo>
                  <a:cubicBezTo>
                    <a:pt x="773156" y="0"/>
                    <a:pt x="812800" y="39644"/>
                    <a:pt x="812800" y="88546"/>
                  </a:cubicBezTo>
                  <a:lnTo>
                    <a:pt x="812800" y="88546"/>
                  </a:lnTo>
                  <a:cubicBezTo>
                    <a:pt x="812800" y="112030"/>
                    <a:pt x="803471" y="134553"/>
                    <a:pt x="786865" y="151158"/>
                  </a:cubicBezTo>
                  <a:cubicBezTo>
                    <a:pt x="770260" y="167764"/>
                    <a:pt x="747738" y="177093"/>
                    <a:pt x="724254" y="177093"/>
                  </a:cubicBezTo>
                  <a:lnTo>
                    <a:pt x="88546" y="177093"/>
                  </a:lnTo>
                  <a:cubicBezTo>
                    <a:pt x="39644" y="177093"/>
                    <a:pt x="0" y="137449"/>
                    <a:pt x="0" y="88546"/>
                  </a:cubicBezTo>
                  <a:lnTo>
                    <a:pt x="0" y="88546"/>
                  </a:lnTo>
                  <a:cubicBezTo>
                    <a:pt x="0" y="39644"/>
                    <a:pt x="39644" y="0"/>
                    <a:pt x="88546" y="0"/>
                  </a:cubicBezTo>
                  <a:close/>
                </a:path>
              </a:pathLst>
            </a:custGeom>
            <a:solidFill>
              <a:srgbClr val="4A4A6D"/>
            </a:solidFill>
          </p:spPr>
          <p:txBody>
            <a:bodyPr/>
            <a:lstStyle/>
            <a:p>
              <a:endParaRPr lang="en-IE" sz="1200"/>
            </a:p>
          </p:txBody>
        </p:sp>
        <p:sp>
          <p:nvSpPr>
            <p:cNvPr id="44" name="TextBox 44"/>
            <p:cNvSpPr txBox="1"/>
            <p:nvPr/>
          </p:nvSpPr>
          <p:spPr>
            <a:xfrm>
              <a:off x="0" y="-38100"/>
              <a:ext cx="812800" cy="215193"/>
            </a:xfrm>
            <a:prstGeom prst="rect">
              <a:avLst/>
            </a:prstGeom>
          </p:spPr>
          <p:txBody>
            <a:bodyPr lIns="33867" tIns="33867" rIns="33867" bIns="33867" rtlCol="0" anchor="ctr"/>
            <a:lstStyle/>
            <a:p>
              <a:pPr algn="ctr">
                <a:lnSpc>
                  <a:spcPts val="1773"/>
                </a:lnSpc>
              </a:pPr>
              <a:endParaRPr sz="1200"/>
            </a:p>
          </p:txBody>
        </p:sp>
      </p:grpSp>
      <p:grpSp>
        <p:nvGrpSpPr>
          <p:cNvPr id="45" name="Group 45"/>
          <p:cNvGrpSpPr/>
          <p:nvPr/>
        </p:nvGrpSpPr>
        <p:grpSpPr>
          <a:xfrm>
            <a:off x="6475918" y="4292220"/>
            <a:ext cx="1467270" cy="319689"/>
            <a:chOff x="0" y="0"/>
            <a:chExt cx="812800" cy="177093"/>
          </a:xfrm>
        </p:grpSpPr>
        <p:sp>
          <p:nvSpPr>
            <p:cNvPr id="46" name="Freeform 46"/>
            <p:cNvSpPr/>
            <p:nvPr/>
          </p:nvSpPr>
          <p:spPr>
            <a:xfrm>
              <a:off x="0" y="0"/>
              <a:ext cx="812800" cy="177093"/>
            </a:xfrm>
            <a:custGeom>
              <a:avLst/>
              <a:gdLst/>
              <a:ahLst/>
              <a:cxnLst/>
              <a:rect l="l" t="t" r="r" b="b"/>
              <a:pathLst>
                <a:path w="812800" h="177093">
                  <a:moveTo>
                    <a:pt x="88546" y="0"/>
                  </a:moveTo>
                  <a:lnTo>
                    <a:pt x="724254" y="0"/>
                  </a:lnTo>
                  <a:cubicBezTo>
                    <a:pt x="773156" y="0"/>
                    <a:pt x="812800" y="39644"/>
                    <a:pt x="812800" y="88546"/>
                  </a:cubicBezTo>
                  <a:lnTo>
                    <a:pt x="812800" y="88546"/>
                  </a:lnTo>
                  <a:cubicBezTo>
                    <a:pt x="812800" y="112030"/>
                    <a:pt x="803471" y="134553"/>
                    <a:pt x="786865" y="151158"/>
                  </a:cubicBezTo>
                  <a:cubicBezTo>
                    <a:pt x="770260" y="167764"/>
                    <a:pt x="747738" y="177093"/>
                    <a:pt x="724254" y="177093"/>
                  </a:cubicBezTo>
                  <a:lnTo>
                    <a:pt x="88546" y="177093"/>
                  </a:lnTo>
                  <a:cubicBezTo>
                    <a:pt x="39644" y="177093"/>
                    <a:pt x="0" y="137449"/>
                    <a:pt x="0" y="88546"/>
                  </a:cubicBezTo>
                  <a:lnTo>
                    <a:pt x="0" y="88546"/>
                  </a:lnTo>
                  <a:cubicBezTo>
                    <a:pt x="0" y="39644"/>
                    <a:pt x="39644" y="0"/>
                    <a:pt x="88546" y="0"/>
                  </a:cubicBezTo>
                  <a:close/>
                </a:path>
              </a:pathLst>
            </a:custGeom>
            <a:solidFill>
              <a:srgbClr val="4A4A6D"/>
            </a:solidFill>
          </p:spPr>
          <p:txBody>
            <a:bodyPr/>
            <a:lstStyle/>
            <a:p>
              <a:endParaRPr lang="en-IE" sz="1200"/>
            </a:p>
          </p:txBody>
        </p:sp>
        <p:sp>
          <p:nvSpPr>
            <p:cNvPr id="47" name="TextBox 47"/>
            <p:cNvSpPr txBox="1"/>
            <p:nvPr/>
          </p:nvSpPr>
          <p:spPr>
            <a:xfrm>
              <a:off x="0" y="-38100"/>
              <a:ext cx="812800" cy="215193"/>
            </a:xfrm>
            <a:prstGeom prst="rect">
              <a:avLst/>
            </a:prstGeom>
          </p:spPr>
          <p:txBody>
            <a:bodyPr lIns="33867" tIns="33867" rIns="33867" bIns="33867" rtlCol="0" anchor="ctr"/>
            <a:lstStyle/>
            <a:p>
              <a:pPr algn="ctr">
                <a:lnSpc>
                  <a:spcPts val="1773"/>
                </a:lnSpc>
              </a:pPr>
              <a:endParaRPr sz="1200"/>
            </a:p>
          </p:txBody>
        </p:sp>
      </p:grpSp>
      <p:grpSp>
        <p:nvGrpSpPr>
          <p:cNvPr id="48" name="Group 48"/>
          <p:cNvGrpSpPr/>
          <p:nvPr/>
        </p:nvGrpSpPr>
        <p:grpSpPr>
          <a:xfrm>
            <a:off x="8029125" y="4292220"/>
            <a:ext cx="1467270" cy="319689"/>
            <a:chOff x="0" y="0"/>
            <a:chExt cx="812800" cy="177093"/>
          </a:xfrm>
        </p:grpSpPr>
        <p:sp>
          <p:nvSpPr>
            <p:cNvPr id="49" name="Freeform 49"/>
            <p:cNvSpPr/>
            <p:nvPr/>
          </p:nvSpPr>
          <p:spPr>
            <a:xfrm>
              <a:off x="0" y="0"/>
              <a:ext cx="812800" cy="177093"/>
            </a:xfrm>
            <a:custGeom>
              <a:avLst/>
              <a:gdLst/>
              <a:ahLst/>
              <a:cxnLst/>
              <a:rect l="l" t="t" r="r" b="b"/>
              <a:pathLst>
                <a:path w="812800" h="177093">
                  <a:moveTo>
                    <a:pt x="88546" y="0"/>
                  </a:moveTo>
                  <a:lnTo>
                    <a:pt x="724254" y="0"/>
                  </a:lnTo>
                  <a:cubicBezTo>
                    <a:pt x="773156" y="0"/>
                    <a:pt x="812800" y="39644"/>
                    <a:pt x="812800" y="88546"/>
                  </a:cubicBezTo>
                  <a:lnTo>
                    <a:pt x="812800" y="88546"/>
                  </a:lnTo>
                  <a:cubicBezTo>
                    <a:pt x="812800" y="112030"/>
                    <a:pt x="803471" y="134553"/>
                    <a:pt x="786865" y="151158"/>
                  </a:cubicBezTo>
                  <a:cubicBezTo>
                    <a:pt x="770260" y="167764"/>
                    <a:pt x="747738" y="177093"/>
                    <a:pt x="724254" y="177093"/>
                  </a:cubicBezTo>
                  <a:lnTo>
                    <a:pt x="88546" y="177093"/>
                  </a:lnTo>
                  <a:cubicBezTo>
                    <a:pt x="39644" y="177093"/>
                    <a:pt x="0" y="137449"/>
                    <a:pt x="0" y="88546"/>
                  </a:cubicBezTo>
                  <a:lnTo>
                    <a:pt x="0" y="88546"/>
                  </a:lnTo>
                  <a:cubicBezTo>
                    <a:pt x="0" y="39644"/>
                    <a:pt x="39644" y="0"/>
                    <a:pt x="88546" y="0"/>
                  </a:cubicBezTo>
                  <a:close/>
                </a:path>
              </a:pathLst>
            </a:custGeom>
            <a:solidFill>
              <a:srgbClr val="4A4A6D"/>
            </a:solidFill>
          </p:spPr>
          <p:txBody>
            <a:bodyPr/>
            <a:lstStyle/>
            <a:p>
              <a:endParaRPr lang="en-IE" sz="1200"/>
            </a:p>
          </p:txBody>
        </p:sp>
        <p:sp>
          <p:nvSpPr>
            <p:cNvPr id="50" name="TextBox 50"/>
            <p:cNvSpPr txBox="1"/>
            <p:nvPr/>
          </p:nvSpPr>
          <p:spPr>
            <a:xfrm>
              <a:off x="0" y="-38100"/>
              <a:ext cx="812800" cy="215193"/>
            </a:xfrm>
            <a:prstGeom prst="rect">
              <a:avLst/>
            </a:prstGeom>
          </p:spPr>
          <p:txBody>
            <a:bodyPr lIns="33867" tIns="33867" rIns="33867" bIns="33867" rtlCol="0" anchor="ctr"/>
            <a:lstStyle/>
            <a:p>
              <a:pPr algn="ctr">
                <a:lnSpc>
                  <a:spcPts val="1773"/>
                </a:lnSpc>
              </a:pPr>
              <a:endParaRPr sz="1200"/>
            </a:p>
          </p:txBody>
        </p:sp>
      </p:grpSp>
      <p:grpSp>
        <p:nvGrpSpPr>
          <p:cNvPr id="51" name="Group 51"/>
          <p:cNvGrpSpPr/>
          <p:nvPr/>
        </p:nvGrpSpPr>
        <p:grpSpPr>
          <a:xfrm>
            <a:off x="6475918" y="4625494"/>
            <a:ext cx="1467270" cy="319689"/>
            <a:chOff x="0" y="0"/>
            <a:chExt cx="812800" cy="177093"/>
          </a:xfrm>
        </p:grpSpPr>
        <p:sp>
          <p:nvSpPr>
            <p:cNvPr id="52" name="Freeform 52"/>
            <p:cNvSpPr/>
            <p:nvPr/>
          </p:nvSpPr>
          <p:spPr>
            <a:xfrm>
              <a:off x="0" y="0"/>
              <a:ext cx="812800" cy="177093"/>
            </a:xfrm>
            <a:custGeom>
              <a:avLst/>
              <a:gdLst/>
              <a:ahLst/>
              <a:cxnLst/>
              <a:rect l="l" t="t" r="r" b="b"/>
              <a:pathLst>
                <a:path w="812800" h="177093">
                  <a:moveTo>
                    <a:pt x="88546" y="0"/>
                  </a:moveTo>
                  <a:lnTo>
                    <a:pt x="724254" y="0"/>
                  </a:lnTo>
                  <a:cubicBezTo>
                    <a:pt x="773156" y="0"/>
                    <a:pt x="812800" y="39644"/>
                    <a:pt x="812800" y="88546"/>
                  </a:cubicBezTo>
                  <a:lnTo>
                    <a:pt x="812800" y="88546"/>
                  </a:lnTo>
                  <a:cubicBezTo>
                    <a:pt x="812800" y="112030"/>
                    <a:pt x="803471" y="134553"/>
                    <a:pt x="786865" y="151158"/>
                  </a:cubicBezTo>
                  <a:cubicBezTo>
                    <a:pt x="770260" y="167764"/>
                    <a:pt x="747738" y="177093"/>
                    <a:pt x="724254" y="177093"/>
                  </a:cubicBezTo>
                  <a:lnTo>
                    <a:pt x="88546" y="177093"/>
                  </a:lnTo>
                  <a:cubicBezTo>
                    <a:pt x="39644" y="177093"/>
                    <a:pt x="0" y="137449"/>
                    <a:pt x="0" y="88546"/>
                  </a:cubicBezTo>
                  <a:lnTo>
                    <a:pt x="0" y="88546"/>
                  </a:lnTo>
                  <a:cubicBezTo>
                    <a:pt x="0" y="39644"/>
                    <a:pt x="39644" y="0"/>
                    <a:pt x="88546" y="0"/>
                  </a:cubicBezTo>
                  <a:close/>
                </a:path>
              </a:pathLst>
            </a:custGeom>
            <a:solidFill>
              <a:srgbClr val="4A4A6D"/>
            </a:solidFill>
          </p:spPr>
          <p:txBody>
            <a:bodyPr/>
            <a:lstStyle/>
            <a:p>
              <a:endParaRPr lang="en-IE" sz="1200"/>
            </a:p>
          </p:txBody>
        </p:sp>
        <p:sp>
          <p:nvSpPr>
            <p:cNvPr id="53" name="TextBox 53"/>
            <p:cNvSpPr txBox="1"/>
            <p:nvPr/>
          </p:nvSpPr>
          <p:spPr>
            <a:xfrm>
              <a:off x="0" y="-38100"/>
              <a:ext cx="812800" cy="215193"/>
            </a:xfrm>
            <a:prstGeom prst="rect">
              <a:avLst/>
            </a:prstGeom>
          </p:spPr>
          <p:txBody>
            <a:bodyPr lIns="33867" tIns="33867" rIns="33867" bIns="33867" rtlCol="0" anchor="ctr"/>
            <a:lstStyle/>
            <a:p>
              <a:pPr algn="ctr">
                <a:lnSpc>
                  <a:spcPts val="1773"/>
                </a:lnSpc>
              </a:pPr>
              <a:endParaRPr sz="1200"/>
            </a:p>
          </p:txBody>
        </p:sp>
      </p:grpSp>
      <p:grpSp>
        <p:nvGrpSpPr>
          <p:cNvPr id="54" name="Group 54"/>
          <p:cNvGrpSpPr/>
          <p:nvPr/>
        </p:nvGrpSpPr>
        <p:grpSpPr>
          <a:xfrm>
            <a:off x="8029125" y="4625494"/>
            <a:ext cx="1467270" cy="319689"/>
            <a:chOff x="0" y="0"/>
            <a:chExt cx="812800" cy="177093"/>
          </a:xfrm>
        </p:grpSpPr>
        <p:sp>
          <p:nvSpPr>
            <p:cNvPr id="55" name="Freeform 55"/>
            <p:cNvSpPr/>
            <p:nvPr/>
          </p:nvSpPr>
          <p:spPr>
            <a:xfrm>
              <a:off x="0" y="0"/>
              <a:ext cx="812800" cy="177093"/>
            </a:xfrm>
            <a:custGeom>
              <a:avLst/>
              <a:gdLst/>
              <a:ahLst/>
              <a:cxnLst/>
              <a:rect l="l" t="t" r="r" b="b"/>
              <a:pathLst>
                <a:path w="812800" h="177093">
                  <a:moveTo>
                    <a:pt x="88546" y="0"/>
                  </a:moveTo>
                  <a:lnTo>
                    <a:pt x="724254" y="0"/>
                  </a:lnTo>
                  <a:cubicBezTo>
                    <a:pt x="773156" y="0"/>
                    <a:pt x="812800" y="39644"/>
                    <a:pt x="812800" y="88546"/>
                  </a:cubicBezTo>
                  <a:lnTo>
                    <a:pt x="812800" y="88546"/>
                  </a:lnTo>
                  <a:cubicBezTo>
                    <a:pt x="812800" y="112030"/>
                    <a:pt x="803471" y="134553"/>
                    <a:pt x="786865" y="151158"/>
                  </a:cubicBezTo>
                  <a:cubicBezTo>
                    <a:pt x="770260" y="167764"/>
                    <a:pt x="747738" y="177093"/>
                    <a:pt x="724254" y="177093"/>
                  </a:cubicBezTo>
                  <a:lnTo>
                    <a:pt x="88546" y="177093"/>
                  </a:lnTo>
                  <a:cubicBezTo>
                    <a:pt x="39644" y="177093"/>
                    <a:pt x="0" y="137449"/>
                    <a:pt x="0" y="88546"/>
                  </a:cubicBezTo>
                  <a:lnTo>
                    <a:pt x="0" y="88546"/>
                  </a:lnTo>
                  <a:cubicBezTo>
                    <a:pt x="0" y="39644"/>
                    <a:pt x="39644" y="0"/>
                    <a:pt x="88546" y="0"/>
                  </a:cubicBezTo>
                  <a:close/>
                </a:path>
              </a:pathLst>
            </a:custGeom>
            <a:solidFill>
              <a:srgbClr val="4A4A6D"/>
            </a:solidFill>
          </p:spPr>
          <p:txBody>
            <a:bodyPr/>
            <a:lstStyle/>
            <a:p>
              <a:endParaRPr lang="en-IE" sz="1200"/>
            </a:p>
          </p:txBody>
        </p:sp>
        <p:sp>
          <p:nvSpPr>
            <p:cNvPr id="56" name="TextBox 56"/>
            <p:cNvSpPr txBox="1"/>
            <p:nvPr/>
          </p:nvSpPr>
          <p:spPr>
            <a:xfrm>
              <a:off x="0" y="-38100"/>
              <a:ext cx="812800" cy="215193"/>
            </a:xfrm>
            <a:prstGeom prst="rect">
              <a:avLst/>
            </a:prstGeom>
          </p:spPr>
          <p:txBody>
            <a:bodyPr lIns="33867" tIns="33867" rIns="33867" bIns="33867" rtlCol="0" anchor="ctr"/>
            <a:lstStyle/>
            <a:p>
              <a:pPr algn="ctr">
                <a:lnSpc>
                  <a:spcPts val="1773"/>
                </a:lnSpc>
              </a:pPr>
              <a:endParaRPr sz="1200"/>
            </a:p>
          </p:txBody>
        </p:sp>
      </p:grpSp>
      <p:grpSp>
        <p:nvGrpSpPr>
          <p:cNvPr id="57" name="Group 57"/>
          <p:cNvGrpSpPr/>
          <p:nvPr/>
        </p:nvGrpSpPr>
        <p:grpSpPr>
          <a:xfrm>
            <a:off x="6475918" y="4958769"/>
            <a:ext cx="1467270" cy="319689"/>
            <a:chOff x="0" y="0"/>
            <a:chExt cx="812800" cy="177093"/>
          </a:xfrm>
        </p:grpSpPr>
        <p:sp>
          <p:nvSpPr>
            <p:cNvPr id="58" name="Freeform 58"/>
            <p:cNvSpPr/>
            <p:nvPr/>
          </p:nvSpPr>
          <p:spPr>
            <a:xfrm>
              <a:off x="0" y="0"/>
              <a:ext cx="812800" cy="177093"/>
            </a:xfrm>
            <a:custGeom>
              <a:avLst/>
              <a:gdLst/>
              <a:ahLst/>
              <a:cxnLst/>
              <a:rect l="l" t="t" r="r" b="b"/>
              <a:pathLst>
                <a:path w="812800" h="177093">
                  <a:moveTo>
                    <a:pt x="88546" y="0"/>
                  </a:moveTo>
                  <a:lnTo>
                    <a:pt x="724254" y="0"/>
                  </a:lnTo>
                  <a:cubicBezTo>
                    <a:pt x="773156" y="0"/>
                    <a:pt x="812800" y="39644"/>
                    <a:pt x="812800" y="88546"/>
                  </a:cubicBezTo>
                  <a:lnTo>
                    <a:pt x="812800" y="88546"/>
                  </a:lnTo>
                  <a:cubicBezTo>
                    <a:pt x="812800" y="112030"/>
                    <a:pt x="803471" y="134553"/>
                    <a:pt x="786865" y="151158"/>
                  </a:cubicBezTo>
                  <a:cubicBezTo>
                    <a:pt x="770260" y="167764"/>
                    <a:pt x="747738" y="177093"/>
                    <a:pt x="724254" y="177093"/>
                  </a:cubicBezTo>
                  <a:lnTo>
                    <a:pt x="88546" y="177093"/>
                  </a:lnTo>
                  <a:cubicBezTo>
                    <a:pt x="39644" y="177093"/>
                    <a:pt x="0" y="137449"/>
                    <a:pt x="0" y="88546"/>
                  </a:cubicBezTo>
                  <a:lnTo>
                    <a:pt x="0" y="88546"/>
                  </a:lnTo>
                  <a:cubicBezTo>
                    <a:pt x="0" y="39644"/>
                    <a:pt x="39644" y="0"/>
                    <a:pt x="88546" y="0"/>
                  </a:cubicBezTo>
                  <a:close/>
                </a:path>
              </a:pathLst>
            </a:custGeom>
            <a:solidFill>
              <a:srgbClr val="4A4A6D"/>
            </a:solidFill>
          </p:spPr>
          <p:txBody>
            <a:bodyPr/>
            <a:lstStyle/>
            <a:p>
              <a:endParaRPr lang="en-IE" sz="1200"/>
            </a:p>
          </p:txBody>
        </p:sp>
        <p:sp>
          <p:nvSpPr>
            <p:cNvPr id="59" name="TextBox 59"/>
            <p:cNvSpPr txBox="1"/>
            <p:nvPr/>
          </p:nvSpPr>
          <p:spPr>
            <a:xfrm>
              <a:off x="0" y="-38100"/>
              <a:ext cx="812800" cy="215193"/>
            </a:xfrm>
            <a:prstGeom prst="rect">
              <a:avLst/>
            </a:prstGeom>
          </p:spPr>
          <p:txBody>
            <a:bodyPr lIns="33867" tIns="33867" rIns="33867" bIns="33867" rtlCol="0" anchor="ctr"/>
            <a:lstStyle/>
            <a:p>
              <a:pPr algn="ctr">
                <a:lnSpc>
                  <a:spcPts val="1773"/>
                </a:lnSpc>
              </a:pPr>
              <a:endParaRPr sz="1200"/>
            </a:p>
          </p:txBody>
        </p:sp>
      </p:grpSp>
      <p:grpSp>
        <p:nvGrpSpPr>
          <p:cNvPr id="60" name="Group 60"/>
          <p:cNvGrpSpPr/>
          <p:nvPr/>
        </p:nvGrpSpPr>
        <p:grpSpPr>
          <a:xfrm>
            <a:off x="8029125" y="4958769"/>
            <a:ext cx="1467270" cy="319689"/>
            <a:chOff x="0" y="0"/>
            <a:chExt cx="812800" cy="177093"/>
          </a:xfrm>
        </p:grpSpPr>
        <p:sp>
          <p:nvSpPr>
            <p:cNvPr id="61" name="Freeform 61"/>
            <p:cNvSpPr/>
            <p:nvPr/>
          </p:nvSpPr>
          <p:spPr>
            <a:xfrm>
              <a:off x="0" y="0"/>
              <a:ext cx="812800" cy="177093"/>
            </a:xfrm>
            <a:custGeom>
              <a:avLst/>
              <a:gdLst/>
              <a:ahLst/>
              <a:cxnLst/>
              <a:rect l="l" t="t" r="r" b="b"/>
              <a:pathLst>
                <a:path w="812800" h="177093">
                  <a:moveTo>
                    <a:pt x="88546" y="0"/>
                  </a:moveTo>
                  <a:lnTo>
                    <a:pt x="724254" y="0"/>
                  </a:lnTo>
                  <a:cubicBezTo>
                    <a:pt x="773156" y="0"/>
                    <a:pt x="812800" y="39644"/>
                    <a:pt x="812800" y="88546"/>
                  </a:cubicBezTo>
                  <a:lnTo>
                    <a:pt x="812800" y="88546"/>
                  </a:lnTo>
                  <a:cubicBezTo>
                    <a:pt x="812800" y="112030"/>
                    <a:pt x="803471" y="134553"/>
                    <a:pt x="786865" y="151158"/>
                  </a:cubicBezTo>
                  <a:cubicBezTo>
                    <a:pt x="770260" y="167764"/>
                    <a:pt x="747738" y="177093"/>
                    <a:pt x="724254" y="177093"/>
                  </a:cubicBezTo>
                  <a:lnTo>
                    <a:pt x="88546" y="177093"/>
                  </a:lnTo>
                  <a:cubicBezTo>
                    <a:pt x="39644" y="177093"/>
                    <a:pt x="0" y="137449"/>
                    <a:pt x="0" y="88546"/>
                  </a:cubicBezTo>
                  <a:lnTo>
                    <a:pt x="0" y="88546"/>
                  </a:lnTo>
                  <a:cubicBezTo>
                    <a:pt x="0" y="39644"/>
                    <a:pt x="39644" y="0"/>
                    <a:pt x="88546" y="0"/>
                  </a:cubicBezTo>
                  <a:close/>
                </a:path>
              </a:pathLst>
            </a:custGeom>
            <a:solidFill>
              <a:srgbClr val="4A4A6D"/>
            </a:solidFill>
          </p:spPr>
          <p:txBody>
            <a:bodyPr/>
            <a:lstStyle/>
            <a:p>
              <a:endParaRPr lang="en-IE" sz="1200"/>
            </a:p>
          </p:txBody>
        </p:sp>
        <p:sp>
          <p:nvSpPr>
            <p:cNvPr id="62" name="TextBox 62"/>
            <p:cNvSpPr txBox="1"/>
            <p:nvPr/>
          </p:nvSpPr>
          <p:spPr>
            <a:xfrm>
              <a:off x="0" y="-38100"/>
              <a:ext cx="812800" cy="215193"/>
            </a:xfrm>
            <a:prstGeom prst="rect">
              <a:avLst/>
            </a:prstGeom>
          </p:spPr>
          <p:txBody>
            <a:bodyPr lIns="33867" tIns="33867" rIns="33867" bIns="33867" rtlCol="0" anchor="ctr"/>
            <a:lstStyle/>
            <a:p>
              <a:pPr algn="ctr">
                <a:lnSpc>
                  <a:spcPts val="1773"/>
                </a:lnSpc>
              </a:pPr>
              <a:endParaRPr sz="1200"/>
            </a:p>
          </p:txBody>
        </p:sp>
      </p:grpSp>
      <p:grpSp>
        <p:nvGrpSpPr>
          <p:cNvPr id="63" name="Group 63"/>
          <p:cNvGrpSpPr/>
          <p:nvPr/>
        </p:nvGrpSpPr>
        <p:grpSpPr>
          <a:xfrm>
            <a:off x="6475918" y="5292044"/>
            <a:ext cx="1467270" cy="319689"/>
            <a:chOff x="0" y="0"/>
            <a:chExt cx="812800" cy="177093"/>
          </a:xfrm>
        </p:grpSpPr>
        <p:sp>
          <p:nvSpPr>
            <p:cNvPr id="64" name="Freeform 64"/>
            <p:cNvSpPr/>
            <p:nvPr/>
          </p:nvSpPr>
          <p:spPr>
            <a:xfrm>
              <a:off x="0" y="0"/>
              <a:ext cx="812800" cy="177093"/>
            </a:xfrm>
            <a:custGeom>
              <a:avLst/>
              <a:gdLst/>
              <a:ahLst/>
              <a:cxnLst/>
              <a:rect l="l" t="t" r="r" b="b"/>
              <a:pathLst>
                <a:path w="812800" h="177093">
                  <a:moveTo>
                    <a:pt x="88546" y="0"/>
                  </a:moveTo>
                  <a:lnTo>
                    <a:pt x="724254" y="0"/>
                  </a:lnTo>
                  <a:cubicBezTo>
                    <a:pt x="773156" y="0"/>
                    <a:pt x="812800" y="39644"/>
                    <a:pt x="812800" y="88546"/>
                  </a:cubicBezTo>
                  <a:lnTo>
                    <a:pt x="812800" y="88546"/>
                  </a:lnTo>
                  <a:cubicBezTo>
                    <a:pt x="812800" y="112030"/>
                    <a:pt x="803471" y="134553"/>
                    <a:pt x="786865" y="151158"/>
                  </a:cubicBezTo>
                  <a:cubicBezTo>
                    <a:pt x="770260" y="167764"/>
                    <a:pt x="747738" y="177093"/>
                    <a:pt x="724254" y="177093"/>
                  </a:cubicBezTo>
                  <a:lnTo>
                    <a:pt x="88546" y="177093"/>
                  </a:lnTo>
                  <a:cubicBezTo>
                    <a:pt x="39644" y="177093"/>
                    <a:pt x="0" y="137449"/>
                    <a:pt x="0" y="88546"/>
                  </a:cubicBezTo>
                  <a:lnTo>
                    <a:pt x="0" y="88546"/>
                  </a:lnTo>
                  <a:cubicBezTo>
                    <a:pt x="0" y="39644"/>
                    <a:pt x="39644" y="0"/>
                    <a:pt x="88546" y="0"/>
                  </a:cubicBezTo>
                  <a:close/>
                </a:path>
              </a:pathLst>
            </a:custGeom>
            <a:solidFill>
              <a:srgbClr val="4A4A6D"/>
            </a:solidFill>
          </p:spPr>
          <p:txBody>
            <a:bodyPr/>
            <a:lstStyle/>
            <a:p>
              <a:endParaRPr lang="en-IE" sz="1200"/>
            </a:p>
          </p:txBody>
        </p:sp>
        <p:sp>
          <p:nvSpPr>
            <p:cNvPr id="65" name="TextBox 65"/>
            <p:cNvSpPr txBox="1"/>
            <p:nvPr/>
          </p:nvSpPr>
          <p:spPr>
            <a:xfrm>
              <a:off x="0" y="-38100"/>
              <a:ext cx="812800" cy="215193"/>
            </a:xfrm>
            <a:prstGeom prst="rect">
              <a:avLst/>
            </a:prstGeom>
          </p:spPr>
          <p:txBody>
            <a:bodyPr lIns="33867" tIns="33867" rIns="33867" bIns="33867" rtlCol="0" anchor="ctr"/>
            <a:lstStyle/>
            <a:p>
              <a:pPr algn="ctr">
                <a:lnSpc>
                  <a:spcPts val="1773"/>
                </a:lnSpc>
              </a:pPr>
              <a:endParaRPr sz="1200"/>
            </a:p>
          </p:txBody>
        </p:sp>
      </p:grpSp>
      <p:grpSp>
        <p:nvGrpSpPr>
          <p:cNvPr id="66" name="Group 66"/>
          <p:cNvGrpSpPr/>
          <p:nvPr/>
        </p:nvGrpSpPr>
        <p:grpSpPr>
          <a:xfrm>
            <a:off x="8029125" y="5292044"/>
            <a:ext cx="1467270" cy="319689"/>
            <a:chOff x="0" y="0"/>
            <a:chExt cx="812800" cy="177093"/>
          </a:xfrm>
        </p:grpSpPr>
        <p:sp>
          <p:nvSpPr>
            <p:cNvPr id="67" name="Freeform 67"/>
            <p:cNvSpPr/>
            <p:nvPr/>
          </p:nvSpPr>
          <p:spPr>
            <a:xfrm>
              <a:off x="0" y="0"/>
              <a:ext cx="812800" cy="177093"/>
            </a:xfrm>
            <a:custGeom>
              <a:avLst/>
              <a:gdLst/>
              <a:ahLst/>
              <a:cxnLst/>
              <a:rect l="l" t="t" r="r" b="b"/>
              <a:pathLst>
                <a:path w="812800" h="177093">
                  <a:moveTo>
                    <a:pt x="88546" y="0"/>
                  </a:moveTo>
                  <a:lnTo>
                    <a:pt x="724254" y="0"/>
                  </a:lnTo>
                  <a:cubicBezTo>
                    <a:pt x="773156" y="0"/>
                    <a:pt x="812800" y="39644"/>
                    <a:pt x="812800" y="88546"/>
                  </a:cubicBezTo>
                  <a:lnTo>
                    <a:pt x="812800" y="88546"/>
                  </a:lnTo>
                  <a:cubicBezTo>
                    <a:pt x="812800" y="112030"/>
                    <a:pt x="803471" y="134553"/>
                    <a:pt x="786865" y="151158"/>
                  </a:cubicBezTo>
                  <a:cubicBezTo>
                    <a:pt x="770260" y="167764"/>
                    <a:pt x="747738" y="177093"/>
                    <a:pt x="724254" y="177093"/>
                  </a:cubicBezTo>
                  <a:lnTo>
                    <a:pt x="88546" y="177093"/>
                  </a:lnTo>
                  <a:cubicBezTo>
                    <a:pt x="39644" y="177093"/>
                    <a:pt x="0" y="137449"/>
                    <a:pt x="0" y="88546"/>
                  </a:cubicBezTo>
                  <a:lnTo>
                    <a:pt x="0" y="88546"/>
                  </a:lnTo>
                  <a:cubicBezTo>
                    <a:pt x="0" y="39644"/>
                    <a:pt x="39644" y="0"/>
                    <a:pt x="88546" y="0"/>
                  </a:cubicBezTo>
                  <a:close/>
                </a:path>
              </a:pathLst>
            </a:custGeom>
            <a:solidFill>
              <a:srgbClr val="4A4A6D"/>
            </a:solidFill>
          </p:spPr>
          <p:txBody>
            <a:bodyPr/>
            <a:lstStyle/>
            <a:p>
              <a:endParaRPr lang="en-IE" sz="1200"/>
            </a:p>
          </p:txBody>
        </p:sp>
        <p:sp>
          <p:nvSpPr>
            <p:cNvPr id="68" name="TextBox 68"/>
            <p:cNvSpPr txBox="1"/>
            <p:nvPr/>
          </p:nvSpPr>
          <p:spPr>
            <a:xfrm>
              <a:off x="0" y="-38100"/>
              <a:ext cx="812800" cy="215193"/>
            </a:xfrm>
            <a:prstGeom prst="rect">
              <a:avLst/>
            </a:prstGeom>
          </p:spPr>
          <p:txBody>
            <a:bodyPr lIns="33867" tIns="33867" rIns="33867" bIns="33867" rtlCol="0" anchor="ctr"/>
            <a:lstStyle/>
            <a:p>
              <a:pPr algn="ctr">
                <a:lnSpc>
                  <a:spcPts val="1773"/>
                </a:lnSpc>
              </a:pPr>
              <a:endParaRPr sz="1200"/>
            </a:p>
          </p:txBody>
        </p:sp>
      </p:grpSp>
      <p:grpSp>
        <p:nvGrpSpPr>
          <p:cNvPr id="69" name="Group 69"/>
          <p:cNvGrpSpPr/>
          <p:nvPr/>
        </p:nvGrpSpPr>
        <p:grpSpPr>
          <a:xfrm>
            <a:off x="9495102" y="-428327"/>
            <a:ext cx="3214217" cy="3214217"/>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4906" r="-24906"/>
              </a:stretch>
            </a:blipFill>
          </p:spPr>
          <p:txBody>
            <a:bodyPr/>
            <a:lstStyle/>
            <a:p>
              <a:endParaRPr lang="en-IE" sz="1200"/>
            </a:p>
          </p:txBody>
        </p:sp>
      </p:grpSp>
      <p:sp>
        <p:nvSpPr>
          <p:cNvPr id="71" name="Freeform 71"/>
          <p:cNvSpPr/>
          <p:nvPr/>
        </p:nvSpPr>
        <p:spPr>
          <a:xfrm>
            <a:off x="513773" y="836940"/>
            <a:ext cx="1173228" cy="1120433"/>
          </a:xfrm>
          <a:custGeom>
            <a:avLst/>
            <a:gdLst/>
            <a:ahLst/>
            <a:cxnLst/>
            <a:rect l="l" t="t" r="r" b="b"/>
            <a:pathLst>
              <a:path w="1759842" h="1680649">
                <a:moveTo>
                  <a:pt x="0" y="0"/>
                </a:moveTo>
                <a:lnTo>
                  <a:pt x="1759843" y="0"/>
                </a:lnTo>
                <a:lnTo>
                  <a:pt x="1759843" y="1680649"/>
                </a:lnTo>
                <a:lnTo>
                  <a:pt x="0" y="1680649"/>
                </a:lnTo>
                <a:lnTo>
                  <a:pt x="0" y="0"/>
                </a:lnTo>
                <a:close/>
              </a:path>
            </a:pathLst>
          </a:custGeom>
          <a:blipFill>
            <a:blip r:embed="rId5"/>
            <a:stretch>
              <a:fillRect/>
            </a:stretch>
          </a:blipFill>
        </p:spPr>
        <p:txBody>
          <a:bodyPr/>
          <a:lstStyle/>
          <a:p>
            <a:endParaRPr lang="en-IE" sz="1200"/>
          </a:p>
        </p:txBody>
      </p:sp>
      <p:sp>
        <p:nvSpPr>
          <p:cNvPr id="72" name="TextBox 72"/>
          <p:cNvSpPr txBox="1"/>
          <p:nvPr/>
        </p:nvSpPr>
        <p:spPr>
          <a:xfrm>
            <a:off x="1793258" y="774700"/>
            <a:ext cx="5529553" cy="1184812"/>
          </a:xfrm>
          <a:prstGeom prst="rect">
            <a:avLst/>
          </a:prstGeom>
        </p:spPr>
        <p:txBody>
          <a:bodyPr lIns="0" tIns="0" rIns="0" bIns="0" rtlCol="0" anchor="t">
            <a:spAutoFit/>
          </a:bodyPr>
          <a:lstStyle/>
          <a:p>
            <a:pPr>
              <a:lnSpc>
                <a:spcPts val="4562"/>
              </a:lnSpc>
            </a:pPr>
            <a:r>
              <a:rPr lang="en-US" sz="4562" b="1" spc="-228">
                <a:solidFill>
                  <a:srgbClr val="435274"/>
                </a:solidFill>
                <a:latin typeface="Source Sans Pro Bold"/>
                <a:ea typeface="Source Sans Pro Bold"/>
                <a:cs typeface="Source Sans Pro Bold"/>
                <a:sym typeface="Source Sans Pro Bold"/>
              </a:rPr>
              <a:t>MICRO-GENERATION</a:t>
            </a:r>
          </a:p>
          <a:p>
            <a:pPr>
              <a:lnSpc>
                <a:spcPts val="4562"/>
              </a:lnSpc>
            </a:pPr>
            <a:r>
              <a:rPr lang="en-US" sz="4562" b="1" spc="-228">
                <a:solidFill>
                  <a:srgbClr val="435274"/>
                </a:solidFill>
                <a:latin typeface="Source Sans Pro Bold"/>
                <a:ea typeface="Source Sans Pro Bold"/>
                <a:cs typeface="Source Sans Pro Bold"/>
                <a:sym typeface="Source Sans Pro Bold"/>
              </a:rPr>
              <a:t>SUPPORT SCHEME</a:t>
            </a:r>
          </a:p>
        </p:txBody>
      </p:sp>
      <p:sp>
        <p:nvSpPr>
          <p:cNvPr id="73" name="TextBox 73"/>
          <p:cNvSpPr txBox="1"/>
          <p:nvPr/>
        </p:nvSpPr>
        <p:spPr>
          <a:xfrm>
            <a:off x="513774" y="2298747"/>
            <a:ext cx="5803393" cy="4209679"/>
          </a:xfrm>
          <a:prstGeom prst="rect">
            <a:avLst/>
          </a:prstGeom>
        </p:spPr>
        <p:txBody>
          <a:bodyPr lIns="0" tIns="0" rIns="0" bIns="0" rtlCol="0" anchor="t">
            <a:spAutoFit/>
          </a:bodyPr>
          <a:lstStyle/>
          <a:p>
            <a:pPr>
              <a:lnSpc>
                <a:spcPts val="2656"/>
              </a:lnSpc>
            </a:pPr>
            <a:r>
              <a:rPr lang="en-US" sz="2213" spc="-111">
                <a:solidFill>
                  <a:srgbClr val="435274"/>
                </a:solidFill>
                <a:latin typeface="Source Sans Pro"/>
                <a:ea typeface="Source Sans Pro"/>
                <a:cs typeface="Source Sans Pro"/>
                <a:sym typeface="Source Sans Pro"/>
              </a:rPr>
              <a:t>The Non-Domestic Microgen Grant (NDMG) provides financial assistance to help businesses and other sectors to install solar PV panels to generate electricity on site.</a:t>
            </a:r>
          </a:p>
          <a:p>
            <a:pPr>
              <a:lnSpc>
                <a:spcPts val="2656"/>
              </a:lnSpc>
            </a:pPr>
            <a:endParaRPr lang="en-US" sz="2213" spc="-111">
              <a:solidFill>
                <a:srgbClr val="435274"/>
              </a:solidFill>
              <a:latin typeface="Source Sans Pro"/>
              <a:ea typeface="Source Sans Pro"/>
              <a:cs typeface="Source Sans Pro"/>
              <a:sym typeface="Source Sans Pro"/>
            </a:endParaRPr>
          </a:p>
          <a:p>
            <a:pPr>
              <a:lnSpc>
                <a:spcPts val="2656"/>
              </a:lnSpc>
            </a:pPr>
            <a:r>
              <a:rPr lang="en-US" sz="2213" spc="-111">
                <a:solidFill>
                  <a:srgbClr val="435274"/>
                </a:solidFill>
                <a:latin typeface="Source Sans Pro"/>
                <a:ea typeface="Source Sans Pro"/>
                <a:cs typeface="Source Sans Pro"/>
                <a:sym typeface="Source Sans Pro"/>
              </a:rPr>
              <a:t>This technology reduces commercial electricity costs and increases security of supply, while enhancing a positive sustainability image.</a:t>
            </a:r>
          </a:p>
          <a:p>
            <a:pPr>
              <a:lnSpc>
                <a:spcPts val="2656"/>
              </a:lnSpc>
            </a:pPr>
            <a:endParaRPr lang="en-US" sz="2213" spc="-111">
              <a:solidFill>
                <a:srgbClr val="435274"/>
              </a:solidFill>
              <a:latin typeface="Source Sans Pro"/>
              <a:ea typeface="Source Sans Pro"/>
              <a:cs typeface="Source Sans Pro"/>
              <a:sym typeface="Source Sans Pro"/>
            </a:endParaRPr>
          </a:p>
          <a:p>
            <a:pPr>
              <a:lnSpc>
                <a:spcPts val="2656"/>
              </a:lnSpc>
            </a:pPr>
            <a:r>
              <a:rPr lang="en-US" sz="2213" spc="-111">
                <a:solidFill>
                  <a:srgbClr val="435274"/>
                </a:solidFill>
                <a:latin typeface="Source Sans Pro"/>
                <a:ea typeface="Source Sans Pro"/>
                <a:cs typeface="Source Sans Pro"/>
                <a:sym typeface="Source Sans Pro"/>
              </a:rPr>
              <a:t>Grant funding is available for systems up to a maximum 1000kWp.</a:t>
            </a:r>
          </a:p>
          <a:p>
            <a:pPr>
              <a:lnSpc>
                <a:spcPts val="3449"/>
              </a:lnSpc>
            </a:pPr>
            <a:endParaRPr lang="en-US" sz="2213" spc="-111">
              <a:solidFill>
                <a:srgbClr val="435274"/>
              </a:solidFill>
              <a:latin typeface="Source Sans Pro"/>
              <a:ea typeface="Source Sans Pro"/>
              <a:cs typeface="Source Sans Pro"/>
              <a:sym typeface="Source Sans Pro"/>
            </a:endParaRPr>
          </a:p>
        </p:txBody>
      </p:sp>
      <p:sp>
        <p:nvSpPr>
          <p:cNvPr id="74" name="TextBox 74"/>
          <p:cNvSpPr txBox="1"/>
          <p:nvPr/>
        </p:nvSpPr>
        <p:spPr>
          <a:xfrm>
            <a:off x="6551007" y="2292573"/>
            <a:ext cx="1392180" cy="240835"/>
          </a:xfrm>
          <a:prstGeom prst="rect">
            <a:avLst/>
          </a:prstGeom>
        </p:spPr>
        <p:txBody>
          <a:bodyPr wrap="square" lIns="0" tIns="0" rIns="0" bIns="0" rtlCol="0" anchor="t">
            <a:spAutoFit/>
          </a:bodyPr>
          <a:lstStyle/>
          <a:p>
            <a:pPr algn="ctr">
              <a:lnSpc>
                <a:spcPts val="2030"/>
              </a:lnSpc>
            </a:pPr>
            <a:r>
              <a:rPr lang="en-US" sz="1450" b="1" dirty="0">
                <a:solidFill>
                  <a:srgbClr val="FFFFFF"/>
                </a:solidFill>
                <a:latin typeface="Source Sans Pro Bold"/>
                <a:ea typeface="Source Sans Pro Bold"/>
                <a:cs typeface="Source Sans Pro Bold"/>
                <a:sym typeface="Source Sans Pro Bold"/>
              </a:rPr>
              <a:t>Solar PV System</a:t>
            </a:r>
          </a:p>
        </p:txBody>
      </p:sp>
      <p:sp>
        <p:nvSpPr>
          <p:cNvPr id="75" name="TextBox 75"/>
          <p:cNvSpPr txBox="1"/>
          <p:nvPr/>
        </p:nvSpPr>
        <p:spPr>
          <a:xfrm>
            <a:off x="8232377" y="2314258"/>
            <a:ext cx="1060765" cy="240835"/>
          </a:xfrm>
          <a:prstGeom prst="rect">
            <a:avLst/>
          </a:prstGeom>
        </p:spPr>
        <p:txBody>
          <a:bodyPr wrap="square" lIns="0" tIns="0" rIns="0" bIns="0" rtlCol="0" anchor="t">
            <a:spAutoFit/>
          </a:bodyPr>
          <a:lstStyle/>
          <a:p>
            <a:pPr algn="ctr">
              <a:lnSpc>
                <a:spcPts val="2030"/>
              </a:lnSpc>
            </a:pPr>
            <a:r>
              <a:rPr lang="en-US" sz="1450" b="1" dirty="0">
                <a:solidFill>
                  <a:srgbClr val="FFFFFF"/>
                </a:solidFill>
                <a:latin typeface="Source Sans Pro Bold"/>
                <a:ea typeface="Source Sans Pro Bold"/>
                <a:cs typeface="Source Sans Pro Bold"/>
                <a:sym typeface="Source Sans Pro Bold"/>
              </a:rPr>
              <a:t>Grant Value</a:t>
            </a:r>
          </a:p>
        </p:txBody>
      </p:sp>
      <p:sp>
        <p:nvSpPr>
          <p:cNvPr id="76" name="TextBox 76"/>
          <p:cNvSpPr txBox="1"/>
          <p:nvPr/>
        </p:nvSpPr>
        <p:spPr>
          <a:xfrm>
            <a:off x="6994694" y="2645557"/>
            <a:ext cx="429717" cy="240835"/>
          </a:xfrm>
          <a:prstGeom prst="rect">
            <a:avLst/>
          </a:prstGeom>
        </p:spPr>
        <p:txBody>
          <a:bodyPr lIns="0" tIns="0" rIns="0" bIns="0" rtlCol="0" anchor="t">
            <a:spAutoFit/>
          </a:bodyPr>
          <a:lstStyle/>
          <a:p>
            <a:pPr algn="ctr">
              <a:lnSpc>
                <a:spcPts val="2030"/>
              </a:lnSpc>
            </a:pPr>
            <a:r>
              <a:rPr lang="en-US" sz="1450">
                <a:solidFill>
                  <a:srgbClr val="FFFFFF"/>
                </a:solidFill>
                <a:latin typeface="Source Sans Pro"/>
                <a:ea typeface="Source Sans Pro"/>
                <a:cs typeface="Source Sans Pro"/>
                <a:sym typeface="Source Sans Pro"/>
              </a:rPr>
              <a:t>1kWp</a:t>
            </a:r>
          </a:p>
        </p:txBody>
      </p:sp>
      <p:sp>
        <p:nvSpPr>
          <p:cNvPr id="77" name="TextBox 77"/>
          <p:cNvSpPr txBox="1"/>
          <p:nvPr/>
        </p:nvSpPr>
        <p:spPr>
          <a:xfrm>
            <a:off x="8579702" y="2645557"/>
            <a:ext cx="567382" cy="240835"/>
          </a:xfrm>
          <a:prstGeom prst="rect">
            <a:avLst/>
          </a:prstGeom>
        </p:spPr>
        <p:txBody>
          <a:bodyPr wrap="square" lIns="0" tIns="0" rIns="0" bIns="0" rtlCol="0" anchor="t">
            <a:spAutoFit/>
          </a:bodyPr>
          <a:lstStyle/>
          <a:p>
            <a:pPr algn="ctr">
              <a:lnSpc>
                <a:spcPts val="2030"/>
              </a:lnSpc>
            </a:pPr>
            <a:r>
              <a:rPr lang="en-US" sz="1450" dirty="0">
                <a:solidFill>
                  <a:srgbClr val="FFFFFF"/>
                </a:solidFill>
                <a:latin typeface="Source Sans Pro"/>
                <a:ea typeface="Source Sans Pro"/>
                <a:cs typeface="Source Sans Pro"/>
                <a:sym typeface="Source Sans Pro"/>
              </a:rPr>
              <a:t>€900</a:t>
            </a:r>
          </a:p>
        </p:txBody>
      </p:sp>
      <p:sp>
        <p:nvSpPr>
          <p:cNvPr id="78" name="TextBox 78"/>
          <p:cNvSpPr txBox="1"/>
          <p:nvPr/>
        </p:nvSpPr>
        <p:spPr>
          <a:xfrm>
            <a:off x="6994694" y="2978831"/>
            <a:ext cx="429717" cy="240835"/>
          </a:xfrm>
          <a:prstGeom prst="rect">
            <a:avLst/>
          </a:prstGeom>
        </p:spPr>
        <p:txBody>
          <a:bodyPr lIns="0" tIns="0" rIns="0" bIns="0" rtlCol="0" anchor="t">
            <a:spAutoFit/>
          </a:bodyPr>
          <a:lstStyle/>
          <a:p>
            <a:pPr algn="ctr">
              <a:lnSpc>
                <a:spcPts val="2030"/>
              </a:lnSpc>
            </a:pPr>
            <a:r>
              <a:rPr lang="en-US" sz="1450">
                <a:solidFill>
                  <a:srgbClr val="FFFFFF"/>
                </a:solidFill>
                <a:latin typeface="Source Sans Pro"/>
                <a:ea typeface="Source Sans Pro"/>
                <a:cs typeface="Source Sans Pro"/>
                <a:sym typeface="Source Sans Pro"/>
              </a:rPr>
              <a:t>2kWp</a:t>
            </a:r>
          </a:p>
        </p:txBody>
      </p:sp>
      <p:sp>
        <p:nvSpPr>
          <p:cNvPr id="79" name="TextBox 79"/>
          <p:cNvSpPr txBox="1"/>
          <p:nvPr/>
        </p:nvSpPr>
        <p:spPr>
          <a:xfrm>
            <a:off x="8510993" y="2978831"/>
            <a:ext cx="636091" cy="240835"/>
          </a:xfrm>
          <a:prstGeom prst="rect">
            <a:avLst/>
          </a:prstGeom>
        </p:spPr>
        <p:txBody>
          <a:bodyPr wrap="square" lIns="0" tIns="0" rIns="0" bIns="0" rtlCol="0" anchor="t">
            <a:spAutoFit/>
          </a:bodyPr>
          <a:lstStyle/>
          <a:p>
            <a:pPr algn="ctr">
              <a:lnSpc>
                <a:spcPts val="2030"/>
              </a:lnSpc>
            </a:pPr>
            <a:r>
              <a:rPr lang="en-US" sz="1450" dirty="0">
                <a:solidFill>
                  <a:srgbClr val="FFFFFF"/>
                </a:solidFill>
                <a:latin typeface="Source Sans Pro"/>
                <a:ea typeface="Source Sans Pro"/>
                <a:cs typeface="Source Sans Pro"/>
                <a:sym typeface="Source Sans Pro"/>
              </a:rPr>
              <a:t>€1,800</a:t>
            </a:r>
          </a:p>
        </p:txBody>
      </p:sp>
      <p:sp>
        <p:nvSpPr>
          <p:cNvPr id="80" name="TextBox 80"/>
          <p:cNvSpPr txBox="1"/>
          <p:nvPr/>
        </p:nvSpPr>
        <p:spPr>
          <a:xfrm>
            <a:off x="6994694" y="3312106"/>
            <a:ext cx="429717" cy="240835"/>
          </a:xfrm>
          <a:prstGeom prst="rect">
            <a:avLst/>
          </a:prstGeom>
        </p:spPr>
        <p:txBody>
          <a:bodyPr lIns="0" tIns="0" rIns="0" bIns="0" rtlCol="0" anchor="t">
            <a:spAutoFit/>
          </a:bodyPr>
          <a:lstStyle/>
          <a:p>
            <a:pPr algn="ctr">
              <a:lnSpc>
                <a:spcPts val="2030"/>
              </a:lnSpc>
            </a:pPr>
            <a:r>
              <a:rPr lang="en-US" sz="1450">
                <a:solidFill>
                  <a:srgbClr val="FFFFFF"/>
                </a:solidFill>
                <a:latin typeface="Source Sans Pro"/>
                <a:ea typeface="Source Sans Pro"/>
                <a:cs typeface="Source Sans Pro"/>
                <a:sym typeface="Source Sans Pro"/>
              </a:rPr>
              <a:t>3kWp</a:t>
            </a:r>
          </a:p>
        </p:txBody>
      </p:sp>
      <p:sp>
        <p:nvSpPr>
          <p:cNvPr id="81" name="TextBox 81"/>
          <p:cNvSpPr txBox="1"/>
          <p:nvPr/>
        </p:nvSpPr>
        <p:spPr>
          <a:xfrm>
            <a:off x="8510993" y="3312106"/>
            <a:ext cx="711665" cy="240835"/>
          </a:xfrm>
          <a:prstGeom prst="rect">
            <a:avLst/>
          </a:prstGeom>
        </p:spPr>
        <p:txBody>
          <a:bodyPr wrap="square" lIns="0" tIns="0" rIns="0" bIns="0" rtlCol="0" anchor="t">
            <a:spAutoFit/>
          </a:bodyPr>
          <a:lstStyle/>
          <a:p>
            <a:pPr algn="ctr">
              <a:lnSpc>
                <a:spcPts val="2030"/>
              </a:lnSpc>
            </a:pPr>
            <a:r>
              <a:rPr lang="en-US" sz="1450" dirty="0">
                <a:solidFill>
                  <a:srgbClr val="FFFFFF"/>
                </a:solidFill>
                <a:latin typeface="Source Sans Pro"/>
                <a:ea typeface="Source Sans Pro"/>
                <a:cs typeface="Source Sans Pro"/>
                <a:sym typeface="Source Sans Pro"/>
              </a:rPr>
              <a:t>€2,100</a:t>
            </a:r>
          </a:p>
        </p:txBody>
      </p:sp>
      <p:sp>
        <p:nvSpPr>
          <p:cNvPr id="82" name="TextBox 82"/>
          <p:cNvSpPr txBox="1"/>
          <p:nvPr/>
        </p:nvSpPr>
        <p:spPr>
          <a:xfrm>
            <a:off x="6994694" y="3645380"/>
            <a:ext cx="429717" cy="240835"/>
          </a:xfrm>
          <a:prstGeom prst="rect">
            <a:avLst/>
          </a:prstGeom>
        </p:spPr>
        <p:txBody>
          <a:bodyPr lIns="0" tIns="0" rIns="0" bIns="0" rtlCol="0" anchor="t">
            <a:spAutoFit/>
          </a:bodyPr>
          <a:lstStyle/>
          <a:p>
            <a:pPr algn="ctr">
              <a:lnSpc>
                <a:spcPts val="2030"/>
              </a:lnSpc>
            </a:pPr>
            <a:r>
              <a:rPr lang="en-US" sz="1450">
                <a:solidFill>
                  <a:srgbClr val="FFFFFF"/>
                </a:solidFill>
                <a:latin typeface="Source Sans Pro"/>
                <a:ea typeface="Source Sans Pro"/>
                <a:cs typeface="Source Sans Pro"/>
                <a:sym typeface="Source Sans Pro"/>
              </a:rPr>
              <a:t>4kWp</a:t>
            </a:r>
          </a:p>
        </p:txBody>
      </p:sp>
      <p:sp>
        <p:nvSpPr>
          <p:cNvPr id="83" name="TextBox 83"/>
          <p:cNvSpPr txBox="1"/>
          <p:nvPr/>
        </p:nvSpPr>
        <p:spPr>
          <a:xfrm>
            <a:off x="8510993" y="3645380"/>
            <a:ext cx="636091" cy="240835"/>
          </a:xfrm>
          <a:prstGeom prst="rect">
            <a:avLst/>
          </a:prstGeom>
        </p:spPr>
        <p:txBody>
          <a:bodyPr wrap="square" lIns="0" tIns="0" rIns="0" bIns="0" rtlCol="0" anchor="t">
            <a:spAutoFit/>
          </a:bodyPr>
          <a:lstStyle/>
          <a:p>
            <a:pPr algn="ctr">
              <a:lnSpc>
                <a:spcPts val="2030"/>
              </a:lnSpc>
            </a:pPr>
            <a:r>
              <a:rPr lang="en-US" sz="1450" dirty="0">
                <a:solidFill>
                  <a:srgbClr val="FFFFFF"/>
                </a:solidFill>
                <a:latin typeface="Source Sans Pro"/>
                <a:ea typeface="Source Sans Pro"/>
                <a:cs typeface="Source Sans Pro"/>
                <a:sym typeface="Source Sans Pro"/>
              </a:rPr>
              <a:t>€2,400</a:t>
            </a:r>
          </a:p>
        </p:txBody>
      </p:sp>
      <p:sp>
        <p:nvSpPr>
          <p:cNvPr id="84" name="TextBox 84"/>
          <p:cNvSpPr txBox="1"/>
          <p:nvPr/>
        </p:nvSpPr>
        <p:spPr>
          <a:xfrm>
            <a:off x="6994694" y="3978655"/>
            <a:ext cx="429717" cy="240835"/>
          </a:xfrm>
          <a:prstGeom prst="rect">
            <a:avLst/>
          </a:prstGeom>
        </p:spPr>
        <p:txBody>
          <a:bodyPr lIns="0" tIns="0" rIns="0" bIns="0" rtlCol="0" anchor="t">
            <a:spAutoFit/>
          </a:bodyPr>
          <a:lstStyle/>
          <a:p>
            <a:pPr algn="ctr">
              <a:lnSpc>
                <a:spcPts val="2030"/>
              </a:lnSpc>
            </a:pPr>
            <a:r>
              <a:rPr lang="en-US" sz="1450">
                <a:solidFill>
                  <a:srgbClr val="FFFFFF"/>
                </a:solidFill>
                <a:latin typeface="Source Sans Pro"/>
                <a:ea typeface="Source Sans Pro"/>
                <a:cs typeface="Source Sans Pro"/>
                <a:sym typeface="Source Sans Pro"/>
              </a:rPr>
              <a:t>5kWp</a:t>
            </a:r>
          </a:p>
        </p:txBody>
      </p:sp>
      <p:sp>
        <p:nvSpPr>
          <p:cNvPr id="85" name="TextBox 85"/>
          <p:cNvSpPr txBox="1"/>
          <p:nvPr/>
        </p:nvSpPr>
        <p:spPr>
          <a:xfrm>
            <a:off x="8510993" y="3978655"/>
            <a:ext cx="636091" cy="240835"/>
          </a:xfrm>
          <a:prstGeom prst="rect">
            <a:avLst/>
          </a:prstGeom>
        </p:spPr>
        <p:txBody>
          <a:bodyPr wrap="square" lIns="0" tIns="0" rIns="0" bIns="0" rtlCol="0" anchor="t">
            <a:spAutoFit/>
          </a:bodyPr>
          <a:lstStyle/>
          <a:p>
            <a:pPr algn="ctr">
              <a:lnSpc>
                <a:spcPts val="2030"/>
              </a:lnSpc>
            </a:pPr>
            <a:r>
              <a:rPr lang="en-US" sz="1450" dirty="0">
                <a:solidFill>
                  <a:srgbClr val="FFFFFF"/>
                </a:solidFill>
                <a:latin typeface="Source Sans Pro"/>
                <a:ea typeface="Source Sans Pro"/>
                <a:cs typeface="Source Sans Pro"/>
                <a:sym typeface="Source Sans Pro"/>
              </a:rPr>
              <a:t>€2,400</a:t>
            </a:r>
          </a:p>
        </p:txBody>
      </p:sp>
      <p:sp>
        <p:nvSpPr>
          <p:cNvPr id="86" name="TextBox 86"/>
          <p:cNvSpPr txBox="1"/>
          <p:nvPr/>
        </p:nvSpPr>
        <p:spPr>
          <a:xfrm>
            <a:off x="6994694" y="4311930"/>
            <a:ext cx="429717" cy="240835"/>
          </a:xfrm>
          <a:prstGeom prst="rect">
            <a:avLst/>
          </a:prstGeom>
        </p:spPr>
        <p:txBody>
          <a:bodyPr lIns="0" tIns="0" rIns="0" bIns="0" rtlCol="0" anchor="t">
            <a:spAutoFit/>
          </a:bodyPr>
          <a:lstStyle/>
          <a:p>
            <a:pPr algn="ctr">
              <a:lnSpc>
                <a:spcPts val="2030"/>
              </a:lnSpc>
            </a:pPr>
            <a:r>
              <a:rPr lang="en-US" sz="1450">
                <a:solidFill>
                  <a:srgbClr val="FFFFFF"/>
                </a:solidFill>
                <a:latin typeface="Source Sans Pro"/>
                <a:ea typeface="Source Sans Pro"/>
                <a:cs typeface="Source Sans Pro"/>
                <a:sym typeface="Source Sans Pro"/>
              </a:rPr>
              <a:t>6kWp</a:t>
            </a:r>
          </a:p>
        </p:txBody>
      </p:sp>
      <p:sp>
        <p:nvSpPr>
          <p:cNvPr id="87" name="TextBox 87"/>
          <p:cNvSpPr txBox="1"/>
          <p:nvPr/>
        </p:nvSpPr>
        <p:spPr>
          <a:xfrm>
            <a:off x="8510993" y="4311930"/>
            <a:ext cx="636091" cy="240835"/>
          </a:xfrm>
          <a:prstGeom prst="rect">
            <a:avLst/>
          </a:prstGeom>
        </p:spPr>
        <p:txBody>
          <a:bodyPr wrap="square" lIns="0" tIns="0" rIns="0" bIns="0" rtlCol="0" anchor="t">
            <a:spAutoFit/>
          </a:bodyPr>
          <a:lstStyle/>
          <a:p>
            <a:pPr algn="ctr">
              <a:lnSpc>
                <a:spcPts val="2030"/>
              </a:lnSpc>
            </a:pPr>
            <a:r>
              <a:rPr lang="en-US" sz="1450" dirty="0">
                <a:solidFill>
                  <a:srgbClr val="FFFFFF"/>
                </a:solidFill>
                <a:latin typeface="Source Sans Pro"/>
                <a:ea typeface="Source Sans Pro"/>
                <a:cs typeface="Source Sans Pro"/>
                <a:sym typeface="Source Sans Pro"/>
              </a:rPr>
              <a:t>€2,400</a:t>
            </a:r>
          </a:p>
        </p:txBody>
      </p:sp>
      <p:sp>
        <p:nvSpPr>
          <p:cNvPr id="88" name="TextBox 88"/>
          <p:cNvSpPr txBox="1"/>
          <p:nvPr/>
        </p:nvSpPr>
        <p:spPr>
          <a:xfrm>
            <a:off x="6837730" y="4645204"/>
            <a:ext cx="743645" cy="240835"/>
          </a:xfrm>
          <a:prstGeom prst="rect">
            <a:avLst/>
          </a:prstGeom>
        </p:spPr>
        <p:txBody>
          <a:bodyPr lIns="0" tIns="0" rIns="0" bIns="0" rtlCol="0" anchor="t">
            <a:spAutoFit/>
          </a:bodyPr>
          <a:lstStyle/>
          <a:p>
            <a:pPr algn="ctr">
              <a:lnSpc>
                <a:spcPts val="2030"/>
              </a:lnSpc>
            </a:pPr>
            <a:r>
              <a:rPr lang="en-US" sz="1450">
                <a:solidFill>
                  <a:srgbClr val="FFFFFF"/>
                </a:solidFill>
                <a:latin typeface="Source Sans Pro"/>
                <a:ea typeface="Source Sans Pro"/>
                <a:cs typeface="Source Sans Pro"/>
                <a:sym typeface="Source Sans Pro"/>
              </a:rPr>
              <a:t>7 - 20kWp</a:t>
            </a:r>
          </a:p>
        </p:txBody>
      </p:sp>
      <p:sp>
        <p:nvSpPr>
          <p:cNvPr id="89" name="TextBox 89"/>
          <p:cNvSpPr txBox="1"/>
          <p:nvPr/>
        </p:nvSpPr>
        <p:spPr>
          <a:xfrm>
            <a:off x="8378437" y="4645204"/>
            <a:ext cx="844221" cy="240835"/>
          </a:xfrm>
          <a:prstGeom prst="rect">
            <a:avLst/>
          </a:prstGeom>
        </p:spPr>
        <p:txBody>
          <a:bodyPr wrap="square" lIns="0" tIns="0" rIns="0" bIns="0" rtlCol="0" anchor="t">
            <a:spAutoFit/>
          </a:bodyPr>
          <a:lstStyle/>
          <a:p>
            <a:pPr algn="ctr">
              <a:lnSpc>
                <a:spcPts val="2030"/>
              </a:lnSpc>
            </a:pPr>
            <a:r>
              <a:rPr lang="en-US" sz="1450" dirty="0">
                <a:solidFill>
                  <a:srgbClr val="FFFFFF"/>
                </a:solidFill>
                <a:latin typeface="Source Sans Pro"/>
                <a:ea typeface="Source Sans Pro"/>
                <a:cs typeface="Source Sans Pro"/>
                <a:sym typeface="Source Sans Pro"/>
              </a:rPr>
              <a:t>€300/</a:t>
            </a:r>
            <a:r>
              <a:rPr lang="en-US" sz="1450" dirty="0" err="1">
                <a:solidFill>
                  <a:srgbClr val="FFFFFF"/>
                </a:solidFill>
                <a:latin typeface="Source Sans Pro"/>
                <a:ea typeface="Source Sans Pro"/>
                <a:cs typeface="Source Sans Pro"/>
                <a:sym typeface="Source Sans Pro"/>
              </a:rPr>
              <a:t>kWp</a:t>
            </a:r>
            <a:endParaRPr lang="en-US" sz="1450" dirty="0">
              <a:solidFill>
                <a:srgbClr val="FFFFFF"/>
              </a:solidFill>
              <a:latin typeface="Source Sans Pro"/>
              <a:ea typeface="Source Sans Pro"/>
              <a:cs typeface="Source Sans Pro"/>
              <a:sym typeface="Source Sans Pro"/>
            </a:endParaRPr>
          </a:p>
        </p:txBody>
      </p:sp>
      <p:sp>
        <p:nvSpPr>
          <p:cNvPr id="90" name="TextBox 90"/>
          <p:cNvSpPr txBox="1"/>
          <p:nvPr/>
        </p:nvSpPr>
        <p:spPr>
          <a:xfrm>
            <a:off x="6746201" y="4978478"/>
            <a:ext cx="1104137" cy="240835"/>
          </a:xfrm>
          <a:prstGeom prst="rect">
            <a:avLst/>
          </a:prstGeom>
        </p:spPr>
        <p:txBody>
          <a:bodyPr wrap="square" lIns="0" tIns="0" rIns="0" bIns="0" rtlCol="0" anchor="t">
            <a:spAutoFit/>
          </a:bodyPr>
          <a:lstStyle/>
          <a:p>
            <a:pPr algn="ctr">
              <a:lnSpc>
                <a:spcPts val="2030"/>
              </a:lnSpc>
            </a:pPr>
            <a:r>
              <a:rPr lang="en-US" sz="1450" dirty="0">
                <a:solidFill>
                  <a:srgbClr val="FFFFFF"/>
                </a:solidFill>
                <a:latin typeface="Source Sans Pro"/>
                <a:ea typeface="Source Sans Pro"/>
                <a:cs typeface="Source Sans Pro"/>
                <a:sym typeface="Source Sans Pro"/>
              </a:rPr>
              <a:t>21 - 200kWp</a:t>
            </a:r>
          </a:p>
        </p:txBody>
      </p:sp>
      <p:sp>
        <p:nvSpPr>
          <p:cNvPr id="91" name="TextBox 91"/>
          <p:cNvSpPr txBox="1"/>
          <p:nvPr/>
        </p:nvSpPr>
        <p:spPr>
          <a:xfrm>
            <a:off x="8378437" y="4978478"/>
            <a:ext cx="939171" cy="240835"/>
          </a:xfrm>
          <a:prstGeom prst="rect">
            <a:avLst/>
          </a:prstGeom>
        </p:spPr>
        <p:txBody>
          <a:bodyPr wrap="square" lIns="0" tIns="0" rIns="0" bIns="0" rtlCol="0" anchor="t">
            <a:spAutoFit/>
          </a:bodyPr>
          <a:lstStyle/>
          <a:p>
            <a:pPr algn="ctr">
              <a:lnSpc>
                <a:spcPts val="2030"/>
              </a:lnSpc>
            </a:pPr>
            <a:r>
              <a:rPr lang="en-US" sz="1450" dirty="0">
                <a:solidFill>
                  <a:srgbClr val="FFFFFF"/>
                </a:solidFill>
                <a:latin typeface="Source Sans Pro"/>
                <a:ea typeface="Source Sans Pro"/>
                <a:cs typeface="Source Sans Pro"/>
                <a:sym typeface="Source Sans Pro"/>
              </a:rPr>
              <a:t>€200/</a:t>
            </a:r>
            <a:r>
              <a:rPr lang="en-US" sz="1450" dirty="0" err="1">
                <a:solidFill>
                  <a:srgbClr val="FFFFFF"/>
                </a:solidFill>
                <a:latin typeface="Source Sans Pro"/>
                <a:ea typeface="Source Sans Pro"/>
                <a:cs typeface="Source Sans Pro"/>
                <a:sym typeface="Source Sans Pro"/>
              </a:rPr>
              <a:t>kWp</a:t>
            </a:r>
            <a:endParaRPr lang="en-US" sz="1450" dirty="0">
              <a:solidFill>
                <a:srgbClr val="FFFFFF"/>
              </a:solidFill>
              <a:latin typeface="Source Sans Pro"/>
              <a:ea typeface="Source Sans Pro"/>
              <a:cs typeface="Source Sans Pro"/>
              <a:sym typeface="Source Sans Pro"/>
            </a:endParaRPr>
          </a:p>
        </p:txBody>
      </p:sp>
      <p:sp>
        <p:nvSpPr>
          <p:cNvPr id="92" name="TextBox 92"/>
          <p:cNvSpPr txBox="1"/>
          <p:nvPr/>
        </p:nvSpPr>
        <p:spPr>
          <a:xfrm>
            <a:off x="6654672" y="5311753"/>
            <a:ext cx="1301216" cy="240835"/>
          </a:xfrm>
          <a:prstGeom prst="rect">
            <a:avLst/>
          </a:prstGeom>
        </p:spPr>
        <p:txBody>
          <a:bodyPr wrap="square" lIns="0" tIns="0" rIns="0" bIns="0" rtlCol="0" anchor="t">
            <a:spAutoFit/>
          </a:bodyPr>
          <a:lstStyle/>
          <a:p>
            <a:pPr algn="ctr">
              <a:lnSpc>
                <a:spcPts val="2030"/>
              </a:lnSpc>
            </a:pPr>
            <a:r>
              <a:rPr lang="en-US" sz="1450" dirty="0">
                <a:solidFill>
                  <a:srgbClr val="FFFFFF"/>
                </a:solidFill>
                <a:latin typeface="Source Sans Pro"/>
                <a:ea typeface="Source Sans Pro"/>
                <a:cs typeface="Source Sans Pro"/>
                <a:sym typeface="Source Sans Pro"/>
              </a:rPr>
              <a:t>201 - 1000kWp</a:t>
            </a:r>
          </a:p>
        </p:txBody>
      </p:sp>
      <p:sp>
        <p:nvSpPr>
          <p:cNvPr id="93" name="TextBox 93"/>
          <p:cNvSpPr txBox="1"/>
          <p:nvPr/>
        </p:nvSpPr>
        <p:spPr>
          <a:xfrm>
            <a:off x="8378437" y="5311753"/>
            <a:ext cx="939171" cy="240835"/>
          </a:xfrm>
          <a:prstGeom prst="rect">
            <a:avLst/>
          </a:prstGeom>
        </p:spPr>
        <p:txBody>
          <a:bodyPr wrap="square" lIns="0" tIns="0" rIns="0" bIns="0" rtlCol="0" anchor="t">
            <a:spAutoFit/>
          </a:bodyPr>
          <a:lstStyle/>
          <a:p>
            <a:pPr algn="ctr">
              <a:lnSpc>
                <a:spcPts val="2030"/>
              </a:lnSpc>
            </a:pPr>
            <a:r>
              <a:rPr lang="en-US" sz="1450" dirty="0">
                <a:solidFill>
                  <a:srgbClr val="FFFFFF"/>
                </a:solidFill>
                <a:latin typeface="Source Sans Pro"/>
                <a:ea typeface="Source Sans Pro"/>
                <a:cs typeface="Source Sans Pro"/>
                <a:sym typeface="Source Sans Pro"/>
              </a:rPr>
              <a:t>€150/</a:t>
            </a:r>
            <a:r>
              <a:rPr lang="en-US" sz="1450" dirty="0" err="1">
                <a:solidFill>
                  <a:srgbClr val="FFFFFF"/>
                </a:solidFill>
                <a:latin typeface="Source Sans Pro"/>
                <a:ea typeface="Source Sans Pro"/>
                <a:cs typeface="Source Sans Pro"/>
                <a:sym typeface="Source Sans Pro"/>
              </a:rPr>
              <a:t>kWp</a:t>
            </a:r>
            <a:endParaRPr lang="en-US" sz="1450" dirty="0">
              <a:solidFill>
                <a:srgbClr val="FFFFFF"/>
              </a:solidFill>
              <a:latin typeface="Source Sans Pro"/>
              <a:ea typeface="Source Sans Pro"/>
              <a:cs typeface="Source Sans Pro"/>
              <a:sym typeface="Source Sans Pr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2578" y="197028"/>
            <a:ext cx="1874188" cy="657701"/>
          </a:xfrm>
          <a:custGeom>
            <a:avLst/>
            <a:gdLst/>
            <a:ahLst/>
            <a:cxnLst/>
            <a:rect l="l" t="t" r="r" b="b"/>
            <a:pathLst>
              <a:path w="2811282" h="986552">
                <a:moveTo>
                  <a:pt x="0" y="0"/>
                </a:moveTo>
                <a:lnTo>
                  <a:pt x="2811282" y="0"/>
                </a:lnTo>
                <a:lnTo>
                  <a:pt x="2811282" y="986552"/>
                </a:lnTo>
                <a:lnTo>
                  <a:pt x="0" y="986552"/>
                </a:lnTo>
                <a:lnTo>
                  <a:pt x="0" y="0"/>
                </a:lnTo>
                <a:close/>
              </a:path>
            </a:pathLst>
          </a:custGeom>
          <a:blipFill>
            <a:blip r:embed="rId2"/>
            <a:stretch>
              <a:fillRect/>
            </a:stretch>
          </a:blipFill>
        </p:spPr>
        <p:txBody>
          <a:bodyPr/>
          <a:lstStyle/>
          <a:p>
            <a:endParaRPr lang="en-IE" sz="1200"/>
          </a:p>
        </p:txBody>
      </p:sp>
      <p:sp>
        <p:nvSpPr>
          <p:cNvPr id="3" name="Freeform 3"/>
          <p:cNvSpPr/>
          <p:nvPr/>
        </p:nvSpPr>
        <p:spPr>
          <a:xfrm>
            <a:off x="10845829" y="3560769"/>
            <a:ext cx="1346171" cy="1296198"/>
          </a:xfrm>
          <a:custGeom>
            <a:avLst/>
            <a:gdLst/>
            <a:ahLst/>
            <a:cxnLst/>
            <a:rect l="l" t="t" r="r" b="b"/>
            <a:pathLst>
              <a:path w="2019257" h="1944297">
                <a:moveTo>
                  <a:pt x="0" y="0"/>
                </a:moveTo>
                <a:lnTo>
                  <a:pt x="2019257" y="0"/>
                </a:lnTo>
                <a:lnTo>
                  <a:pt x="2019257" y="1944297"/>
                </a:lnTo>
                <a:lnTo>
                  <a:pt x="0" y="1944297"/>
                </a:lnTo>
                <a:lnTo>
                  <a:pt x="0" y="0"/>
                </a:lnTo>
                <a:close/>
              </a:path>
            </a:pathLst>
          </a:custGeom>
          <a:blipFill>
            <a:blip r:embed="rId3"/>
            <a:stretch>
              <a:fillRect/>
            </a:stretch>
          </a:blipFill>
        </p:spPr>
        <p:txBody>
          <a:bodyPr/>
          <a:lstStyle/>
          <a:p>
            <a:endParaRPr lang="en-IE" sz="1200"/>
          </a:p>
        </p:txBody>
      </p:sp>
      <p:sp>
        <p:nvSpPr>
          <p:cNvPr id="4" name="Freeform 4"/>
          <p:cNvSpPr/>
          <p:nvPr/>
        </p:nvSpPr>
        <p:spPr>
          <a:xfrm rot="-10800000">
            <a:off x="9509095"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3"/>
            <a:stretch>
              <a:fillRect/>
            </a:stretch>
          </a:blipFill>
        </p:spPr>
        <p:txBody>
          <a:bodyPr/>
          <a:lstStyle/>
          <a:p>
            <a:endParaRPr lang="en-IE" sz="1200"/>
          </a:p>
        </p:txBody>
      </p:sp>
      <p:sp>
        <p:nvSpPr>
          <p:cNvPr id="5" name="Freeform 5"/>
          <p:cNvSpPr/>
          <p:nvPr/>
        </p:nvSpPr>
        <p:spPr>
          <a:xfrm>
            <a:off x="8162924" y="6209901"/>
            <a:ext cx="1346171" cy="648099"/>
          </a:xfrm>
          <a:custGeom>
            <a:avLst/>
            <a:gdLst/>
            <a:ahLst/>
            <a:cxnLst/>
            <a:rect l="l" t="t" r="r" b="b"/>
            <a:pathLst>
              <a:path w="2019257" h="972148">
                <a:moveTo>
                  <a:pt x="0" y="0"/>
                </a:moveTo>
                <a:lnTo>
                  <a:pt x="2019257" y="0"/>
                </a:lnTo>
                <a:lnTo>
                  <a:pt x="2019257" y="972148"/>
                </a:lnTo>
                <a:lnTo>
                  <a:pt x="0" y="972148"/>
                </a:lnTo>
                <a:lnTo>
                  <a:pt x="0" y="0"/>
                </a:lnTo>
                <a:close/>
              </a:path>
            </a:pathLst>
          </a:custGeom>
          <a:blipFill>
            <a:blip r:embed="rId3"/>
            <a:stretch>
              <a:fillRect b="-99999"/>
            </a:stretch>
          </a:blipFill>
        </p:spPr>
        <p:txBody>
          <a:bodyPr/>
          <a:lstStyle/>
          <a:p>
            <a:endParaRPr lang="en-IE" sz="1200"/>
          </a:p>
        </p:txBody>
      </p:sp>
      <p:sp>
        <p:nvSpPr>
          <p:cNvPr id="6" name="Freeform 6"/>
          <p:cNvSpPr/>
          <p:nvPr/>
        </p:nvSpPr>
        <p:spPr>
          <a:xfrm rot="5400000">
            <a:off x="10845829"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3"/>
            <a:stretch>
              <a:fillRect/>
            </a:stretch>
          </a:blipFill>
        </p:spPr>
        <p:txBody>
          <a:bodyPr/>
          <a:lstStyle/>
          <a:p>
            <a:endParaRPr lang="en-IE" sz="1200"/>
          </a:p>
        </p:txBody>
      </p:sp>
      <p:sp>
        <p:nvSpPr>
          <p:cNvPr id="7" name="Freeform 7"/>
          <p:cNvSpPr/>
          <p:nvPr/>
        </p:nvSpPr>
        <p:spPr>
          <a:xfrm rot="-5400000">
            <a:off x="9845638" y="5873358"/>
            <a:ext cx="673086" cy="1296198"/>
          </a:xfrm>
          <a:custGeom>
            <a:avLst/>
            <a:gdLst/>
            <a:ahLst/>
            <a:cxnLst/>
            <a:rect l="l" t="t" r="r" b="b"/>
            <a:pathLst>
              <a:path w="1009629" h="1944297">
                <a:moveTo>
                  <a:pt x="0" y="0"/>
                </a:moveTo>
                <a:lnTo>
                  <a:pt x="1009629" y="0"/>
                </a:lnTo>
                <a:lnTo>
                  <a:pt x="1009629" y="1944297"/>
                </a:lnTo>
                <a:lnTo>
                  <a:pt x="0" y="1944297"/>
                </a:lnTo>
                <a:lnTo>
                  <a:pt x="0" y="0"/>
                </a:lnTo>
                <a:close/>
              </a:path>
            </a:pathLst>
          </a:custGeom>
          <a:blipFill>
            <a:blip r:embed="rId3"/>
            <a:stretch>
              <a:fillRect l="-100000"/>
            </a:stretch>
          </a:blipFill>
        </p:spPr>
        <p:txBody>
          <a:bodyPr/>
          <a:lstStyle/>
          <a:p>
            <a:endParaRPr lang="en-IE" sz="1200"/>
          </a:p>
        </p:txBody>
      </p:sp>
      <p:sp>
        <p:nvSpPr>
          <p:cNvPr id="8" name="Freeform 8"/>
          <p:cNvSpPr/>
          <p:nvPr/>
        </p:nvSpPr>
        <p:spPr>
          <a:xfrm rot="-10800000">
            <a:off x="10820842" y="6209901"/>
            <a:ext cx="1346171" cy="648099"/>
          </a:xfrm>
          <a:custGeom>
            <a:avLst/>
            <a:gdLst/>
            <a:ahLst/>
            <a:cxnLst/>
            <a:rect l="l" t="t" r="r" b="b"/>
            <a:pathLst>
              <a:path w="2019257" h="972148">
                <a:moveTo>
                  <a:pt x="0" y="0"/>
                </a:moveTo>
                <a:lnTo>
                  <a:pt x="2019258" y="0"/>
                </a:lnTo>
                <a:lnTo>
                  <a:pt x="2019258" y="972148"/>
                </a:lnTo>
                <a:lnTo>
                  <a:pt x="0" y="972148"/>
                </a:lnTo>
                <a:lnTo>
                  <a:pt x="0" y="0"/>
                </a:lnTo>
                <a:close/>
              </a:path>
            </a:pathLst>
          </a:custGeom>
          <a:blipFill>
            <a:blip r:embed="rId3"/>
            <a:stretch>
              <a:fillRect t="-99999"/>
            </a:stretch>
          </a:blipFill>
        </p:spPr>
        <p:txBody>
          <a:bodyPr/>
          <a:lstStyle/>
          <a:p>
            <a:endParaRPr lang="en-IE" sz="1200"/>
          </a:p>
        </p:txBody>
      </p:sp>
      <p:sp>
        <p:nvSpPr>
          <p:cNvPr id="9" name="TextBox 9"/>
          <p:cNvSpPr txBox="1"/>
          <p:nvPr/>
        </p:nvSpPr>
        <p:spPr>
          <a:xfrm>
            <a:off x="566447" y="1963722"/>
            <a:ext cx="6758182" cy="1785938"/>
          </a:xfrm>
          <a:prstGeom prst="rect">
            <a:avLst/>
          </a:prstGeom>
        </p:spPr>
        <p:txBody>
          <a:bodyPr lIns="0" tIns="0" rIns="0" bIns="0" rtlCol="0" anchor="t">
            <a:spAutoFit/>
          </a:bodyPr>
          <a:lstStyle/>
          <a:p>
            <a:pPr marL="477935" lvl="1" indent="-238967">
              <a:lnSpc>
                <a:spcPts val="2656"/>
              </a:lnSpc>
              <a:buFont typeface="Arial"/>
              <a:buChar char="•"/>
            </a:pPr>
            <a:r>
              <a:rPr lang="en-US" sz="2213" spc="-111">
                <a:solidFill>
                  <a:srgbClr val="435274"/>
                </a:solidFill>
                <a:latin typeface="Source Sans Pro"/>
                <a:ea typeface="Source Sans Pro"/>
                <a:cs typeface="Source Sans Pro"/>
                <a:sym typeface="Source Sans Pro"/>
              </a:rPr>
              <a:t>Tariff for extra electricity generated and not used on site​</a:t>
            </a:r>
          </a:p>
          <a:p>
            <a:pPr marL="477935" lvl="1" indent="-238967">
              <a:lnSpc>
                <a:spcPts val="2656"/>
              </a:lnSpc>
              <a:buFont typeface="Arial"/>
              <a:buChar char="•"/>
            </a:pPr>
            <a:r>
              <a:rPr lang="en-US" sz="2213" spc="-111">
                <a:solidFill>
                  <a:srgbClr val="435274"/>
                </a:solidFill>
                <a:latin typeface="Source Sans Pro"/>
                <a:ea typeface="Source Sans Pro"/>
                <a:cs typeface="Source Sans Pro"/>
                <a:sym typeface="Source Sans Pro"/>
              </a:rPr>
              <a:t>Export the electricity to the grid and get paid for it​</a:t>
            </a:r>
          </a:p>
          <a:p>
            <a:pPr marL="477935" lvl="1" indent="-238967">
              <a:lnSpc>
                <a:spcPts val="2656"/>
              </a:lnSpc>
              <a:buFont typeface="Arial"/>
              <a:buChar char="•"/>
            </a:pPr>
            <a:r>
              <a:rPr lang="en-US" sz="2213" spc="-111">
                <a:solidFill>
                  <a:srgbClr val="435274"/>
                </a:solidFill>
                <a:latin typeface="Source Sans Pro"/>
                <a:ea typeface="Source Sans Pro"/>
                <a:cs typeface="Source Sans Pro"/>
                <a:sym typeface="Source Sans Pro"/>
              </a:rPr>
              <a:t>Need to have a grid connection agreement with ESB Networks</a:t>
            </a:r>
          </a:p>
          <a:p>
            <a:pPr>
              <a:lnSpc>
                <a:spcPts val="3449"/>
              </a:lnSpc>
            </a:pPr>
            <a:endParaRPr lang="en-US" sz="2213" spc="-111">
              <a:solidFill>
                <a:srgbClr val="435274"/>
              </a:solidFill>
              <a:latin typeface="Source Sans Pro"/>
              <a:ea typeface="Source Sans Pro"/>
              <a:cs typeface="Source Sans Pro"/>
              <a:sym typeface="Source Sans Pro"/>
            </a:endParaRPr>
          </a:p>
        </p:txBody>
      </p:sp>
      <p:sp>
        <p:nvSpPr>
          <p:cNvPr id="10" name="TextBox 10"/>
          <p:cNvSpPr txBox="1"/>
          <p:nvPr/>
        </p:nvSpPr>
        <p:spPr>
          <a:xfrm>
            <a:off x="1271470" y="3274627"/>
            <a:ext cx="6758182" cy="299826"/>
          </a:xfrm>
          <a:prstGeom prst="rect">
            <a:avLst/>
          </a:prstGeom>
        </p:spPr>
        <p:txBody>
          <a:bodyPr lIns="0" tIns="0" rIns="0" bIns="0" rtlCol="0" anchor="t">
            <a:spAutoFit/>
          </a:bodyPr>
          <a:lstStyle/>
          <a:p>
            <a:pPr marL="383510" lvl="1" indent="-191755">
              <a:lnSpc>
                <a:spcPts val="2487"/>
              </a:lnSpc>
              <a:buFont typeface="Arial"/>
              <a:buChar char="•"/>
            </a:pPr>
            <a:r>
              <a:rPr lang="en-US" sz="1776" spc="-89">
                <a:solidFill>
                  <a:srgbClr val="435274"/>
                </a:solidFill>
                <a:latin typeface="Source Sans Pro"/>
                <a:ea typeface="Source Sans Pro"/>
                <a:cs typeface="Source Sans Pro"/>
                <a:sym typeface="Source Sans Pro"/>
              </a:rPr>
              <a:t>NC6 Form to be completed by the installer &amp; submitted to ESB</a:t>
            </a:r>
          </a:p>
        </p:txBody>
      </p:sp>
      <p:sp>
        <p:nvSpPr>
          <p:cNvPr id="11" name="TextBox 11"/>
          <p:cNvSpPr txBox="1"/>
          <p:nvPr/>
        </p:nvSpPr>
        <p:spPr>
          <a:xfrm>
            <a:off x="566447" y="3583012"/>
            <a:ext cx="6758182" cy="1093441"/>
          </a:xfrm>
          <a:prstGeom prst="rect">
            <a:avLst/>
          </a:prstGeom>
        </p:spPr>
        <p:txBody>
          <a:bodyPr lIns="0" tIns="0" rIns="0" bIns="0" rtlCol="0" anchor="t">
            <a:spAutoFit/>
          </a:bodyPr>
          <a:lstStyle/>
          <a:p>
            <a:pPr marL="477935" lvl="1" indent="-238967">
              <a:lnSpc>
                <a:spcPts val="2656"/>
              </a:lnSpc>
              <a:buFont typeface="Arial"/>
              <a:buChar char="•"/>
            </a:pPr>
            <a:r>
              <a:rPr lang="en-US" sz="2213" spc="-111">
                <a:solidFill>
                  <a:srgbClr val="435274"/>
                </a:solidFill>
                <a:latin typeface="Source Sans Pro"/>
                <a:ea typeface="Source Sans Pro"/>
                <a:cs typeface="Source Sans Pro"/>
                <a:sym typeface="Source Sans Pro"/>
              </a:rPr>
              <a:t>Rates of payment differ by supplier – contract your supplier to find out tariffs</a:t>
            </a:r>
          </a:p>
          <a:p>
            <a:pPr>
              <a:lnSpc>
                <a:spcPts val="3449"/>
              </a:lnSpc>
            </a:pPr>
            <a:endParaRPr lang="en-US" sz="2213" spc="-111">
              <a:solidFill>
                <a:srgbClr val="435274"/>
              </a:solidFill>
              <a:latin typeface="Source Sans Pro"/>
              <a:ea typeface="Source Sans Pro"/>
              <a:cs typeface="Source Sans Pro"/>
              <a:sym typeface="Source Sans Pro"/>
            </a:endParaRPr>
          </a:p>
        </p:txBody>
      </p:sp>
      <p:sp>
        <p:nvSpPr>
          <p:cNvPr id="12" name="TextBox 12"/>
          <p:cNvSpPr txBox="1"/>
          <p:nvPr/>
        </p:nvSpPr>
        <p:spPr>
          <a:xfrm>
            <a:off x="1271470" y="4197283"/>
            <a:ext cx="6758182" cy="299826"/>
          </a:xfrm>
          <a:prstGeom prst="rect">
            <a:avLst/>
          </a:prstGeom>
        </p:spPr>
        <p:txBody>
          <a:bodyPr lIns="0" tIns="0" rIns="0" bIns="0" rtlCol="0" anchor="t">
            <a:spAutoFit/>
          </a:bodyPr>
          <a:lstStyle/>
          <a:p>
            <a:pPr marL="383510" lvl="1" indent="-191755">
              <a:lnSpc>
                <a:spcPts val="2487"/>
              </a:lnSpc>
              <a:buFont typeface="Arial"/>
              <a:buChar char="•"/>
            </a:pPr>
            <a:r>
              <a:rPr lang="en-US" sz="1776" spc="-89">
                <a:solidFill>
                  <a:srgbClr val="435274"/>
                </a:solidFill>
                <a:latin typeface="Source Sans Pro"/>
                <a:ea typeface="Source Sans Pro"/>
                <a:cs typeface="Source Sans Pro"/>
                <a:sym typeface="Source Sans Pro"/>
              </a:rPr>
              <a:t>Rates as per October 2023 – these will change dependant on the market</a:t>
            </a:r>
          </a:p>
        </p:txBody>
      </p:sp>
      <p:sp>
        <p:nvSpPr>
          <p:cNvPr id="13" name="TextBox 13"/>
          <p:cNvSpPr txBox="1"/>
          <p:nvPr/>
        </p:nvSpPr>
        <p:spPr>
          <a:xfrm>
            <a:off x="566447" y="4461219"/>
            <a:ext cx="6758182" cy="372090"/>
          </a:xfrm>
          <a:prstGeom prst="rect">
            <a:avLst/>
          </a:prstGeom>
        </p:spPr>
        <p:txBody>
          <a:bodyPr lIns="0" tIns="0" rIns="0" bIns="0" rtlCol="0" anchor="t">
            <a:spAutoFit/>
          </a:bodyPr>
          <a:lstStyle/>
          <a:p>
            <a:pPr marL="477935" lvl="1" indent="-238967">
              <a:lnSpc>
                <a:spcPts val="3099"/>
              </a:lnSpc>
              <a:buFont typeface="Arial"/>
              <a:buChar char="•"/>
            </a:pPr>
            <a:r>
              <a:rPr lang="en-US" sz="2213" spc="-111">
                <a:solidFill>
                  <a:srgbClr val="435274"/>
                </a:solidFill>
                <a:latin typeface="Source Sans Pro"/>
                <a:ea typeface="Source Sans Pro"/>
                <a:cs typeface="Source Sans Pro"/>
                <a:sym typeface="Source Sans Pro"/>
              </a:rPr>
              <a:t>Domestic &amp; Non-Domestic buildings are eligible</a:t>
            </a:r>
          </a:p>
        </p:txBody>
      </p:sp>
      <p:sp>
        <p:nvSpPr>
          <p:cNvPr id="14" name="TextBox 14"/>
          <p:cNvSpPr txBox="1"/>
          <p:nvPr/>
        </p:nvSpPr>
        <p:spPr>
          <a:xfrm>
            <a:off x="1271470" y="4848558"/>
            <a:ext cx="6758182" cy="838435"/>
          </a:xfrm>
          <a:prstGeom prst="rect">
            <a:avLst/>
          </a:prstGeom>
        </p:spPr>
        <p:txBody>
          <a:bodyPr lIns="0" tIns="0" rIns="0" bIns="0" rtlCol="0" anchor="t">
            <a:spAutoFit/>
          </a:bodyPr>
          <a:lstStyle/>
          <a:p>
            <a:pPr marL="383510" lvl="1" indent="-191755">
              <a:lnSpc>
                <a:spcPts val="2060"/>
              </a:lnSpc>
              <a:buFont typeface="Arial"/>
              <a:buChar char="•"/>
            </a:pPr>
            <a:r>
              <a:rPr lang="en-US" sz="1776" spc="-89">
                <a:solidFill>
                  <a:srgbClr val="435274"/>
                </a:solidFill>
                <a:latin typeface="Source Sans Pro"/>
                <a:ea typeface="Source Sans Pro"/>
                <a:cs typeface="Source Sans Pro"/>
                <a:sym typeface="Source Sans Pro"/>
              </a:rPr>
              <a:t>average €350/year income based on 4kWp Domestic system​</a:t>
            </a:r>
          </a:p>
          <a:p>
            <a:pPr marL="383510" lvl="1" indent="-191755">
              <a:lnSpc>
                <a:spcPts val="2060"/>
              </a:lnSpc>
              <a:buFont typeface="Arial"/>
              <a:buChar char="•"/>
            </a:pPr>
            <a:r>
              <a:rPr lang="en-US" sz="1776" spc="-89">
                <a:solidFill>
                  <a:srgbClr val="435274"/>
                </a:solidFill>
                <a:latin typeface="Source Sans Pro"/>
                <a:ea typeface="Source Sans Pro"/>
                <a:cs typeface="Source Sans Pro"/>
                <a:sym typeface="Source Sans Pro"/>
              </a:rPr>
              <a:t>Amounts will differ depending on how much you use in the building</a:t>
            </a:r>
          </a:p>
          <a:p>
            <a:pPr>
              <a:lnSpc>
                <a:spcPts val="2487"/>
              </a:lnSpc>
            </a:pPr>
            <a:endParaRPr lang="en-US" sz="1776" spc="-89">
              <a:solidFill>
                <a:srgbClr val="435274"/>
              </a:solidFill>
              <a:latin typeface="Source Sans Pro"/>
              <a:ea typeface="Source Sans Pro"/>
              <a:cs typeface="Source Sans Pro"/>
              <a:sym typeface="Source Sans Pro"/>
            </a:endParaRPr>
          </a:p>
        </p:txBody>
      </p:sp>
      <p:grpSp>
        <p:nvGrpSpPr>
          <p:cNvPr id="15" name="Group 15"/>
          <p:cNvGrpSpPr/>
          <p:nvPr/>
        </p:nvGrpSpPr>
        <p:grpSpPr>
          <a:xfrm>
            <a:off x="566447" y="6154192"/>
            <a:ext cx="794615" cy="551306"/>
            <a:chOff x="0" y="0"/>
            <a:chExt cx="313922" cy="217800"/>
          </a:xfrm>
        </p:grpSpPr>
        <p:sp>
          <p:nvSpPr>
            <p:cNvPr id="16" name="Freeform 16"/>
            <p:cNvSpPr/>
            <p:nvPr/>
          </p:nvSpPr>
          <p:spPr>
            <a:xfrm>
              <a:off x="0" y="0"/>
              <a:ext cx="313922" cy="217800"/>
            </a:xfrm>
            <a:custGeom>
              <a:avLst/>
              <a:gdLst/>
              <a:ahLst/>
              <a:cxnLst/>
              <a:rect l="l" t="t" r="r" b="b"/>
              <a:pathLst>
                <a:path w="313922" h="217800">
                  <a:moveTo>
                    <a:pt x="0" y="0"/>
                  </a:moveTo>
                  <a:lnTo>
                    <a:pt x="313922" y="0"/>
                  </a:lnTo>
                  <a:lnTo>
                    <a:pt x="313922" y="217800"/>
                  </a:lnTo>
                  <a:lnTo>
                    <a:pt x="0" y="217800"/>
                  </a:lnTo>
                  <a:close/>
                </a:path>
              </a:pathLst>
            </a:custGeom>
            <a:solidFill>
              <a:srgbClr val="4A496E"/>
            </a:solidFill>
          </p:spPr>
          <p:txBody>
            <a:bodyPr/>
            <a:lstStyle/>
            <a:p>
              <a:endParaRPr lang="en-IE" sz="1200"/>
            </a:p>
          </p:txBody>
        </p:sp>
        <p:sp>
          <p:nvSpPr>
            <p:cNvPr id="17" name="TextBox 17"/>
            <p:cNvSpPr txBox="1"/>
            <p:nvPr/>
          </p:nvSpPr>
          <p:spPr>
            <a:xfrm>
              <a:off x="0" y="-38100"/>
              <a:ext cx="313922" cy="255900"/>
            </a:xfrm>
            <a:prstGeom prst="rect">
              <a:avLst/>
            </a:prstGeom>
          </p:spPr>
          <p:txBody>
            <a:bodyPr lIns="33867" tIns="33867" rIns="33867" bIns="33867" rtlCol="0" anchor="ctr"/>
            <a:lstStyle/>
            <a:p>
              <a:pPr algn="ctr">
                <a:lnSpc>
                  <a:spcPts val="1773"/>
                </a:lnSpc>
              </a:pPr>
              <a:r>
                <a:rPr lang="en-US" sz="1266" b="1">
                  <a:solidFill>
                    <a:srgbClr val="FFFFFF"/>
                  </a:solidFill>
                  <a:latin typeface="Serenity Semi-Bold"/>
                  <a:ea typeface="Serenity Semi-Bold"/>
                  <a:cs typeface="Serenity Semi-Bold"/>
                  <a:sym typeface="Serenity Semi-Bold"/>
                </a:rPr>
                <a:t>Price paid </a:t>
              </a:r>
            </a:p>
            <a:p>
              <a:pPr algn="ctr">
                <a:lnSpc>
                  <a:spcPts val="1773"/>
                </a:lnSpc>
              </a:pPr>
              <a:r>
                <a:rPr lang="en-US" sz="1266" b="1">
                  <a:solidFill>
                    <a:srgbClr val="FFFFFF"/>
                  </a:solidFill>
                  <a:latin typeface="Serenity Semi-Bold"/>
                  <a:ea typeface="Serenity Semi-Bold"/>
                  <a:cs typeface="Serenity Semi-Bold"/>
                  <a:sym typeface="Serenity Semi-Bold"/>
                </a:rPr>
                <a:t>per Kwh</a:t>
              </a:r>
            </a:p>
          </p:txBody>
        </p:sp>
      </p:grpSp>
      <p:grpSp>
        <p:nvGrpSpPr>
          <p:cNvPr id="18" name="Group 18"/>
          <p:cNvGrpSpPr/>
          <p:nvPr/>
        </p:nvGrpSpPr>
        <p:grpSpPr>
          <a:xfrm>
            <a:off x="566447" y="5714305"/>
            <a:ext cx="794615" cy="407315"/>
            <a:chOff x="0" y="0"/>
            <a:chExt cx="313922" cy="160914"/>
          </a:xfrm>
        </p:grpSpPr>
        <p:sp>
          <p:nvSpPr>
            <p:cNvPr id="19" name="Freeform 19"/>
            <p:cNvSpPr/>
            <p:nvPr/>
          </p:nvSpPr>
          <p:spPr>
            <a:xfrm>
              <a:off x="0" y="0"/>
              <a:ext cx="313922" cy="160914"/>
            </a:xfrm>
            <a:custGeom>
              <a:avLst/>
              <a:gdLst/>
              <a:ahLst/>
              <a:cxnLst/>
              <a:rect l="l" t="t" r="r" b="b"/>
              <a:pathLst>
                <a:path w="313922" h="160914">
                  <a:moveTo>
                    <a:pt x="0" y="0"/>
                  </a:moveTo>
                  <a:lnTo>
                    <a:pt x="313922" y="0"/>
                  </a:lnTo>
                  <a:lnTo>
                    <a:pt x="313922" y="160914"/>
                  </a:lnTo>
                  <a:lnTo>
                    <a:pt x="0" y="160914"/>
                  </a:lnTo>
                  <a:close/>
                </a:path>
              </a:pathLst>
            </a:custGeom>
            <a:solidFill>
              <a:srgbClr val="4A496E"/>
            </a:solidFill>
          </p:spPr>
          <p:txBody>
            <a:bodyPr/>
            <a:lstStyle/>
            <a:p>
              <a:endParaRPr lang="en-IE" sz="1200"/>
            </a:p>
          </p:txBody>
        </p:sp>
        <p:sp>
          <p:nvSpPr>
            <p:cNvPr id="20" name="TextBox 20"/>
            <p:cNvSpPr txBox="1"/>
            <p:nvPr/>
          </p:nvSpPr>
          <p:spPr>
            <a:xfrm>
              <a:off x="0" y="-38100"/>
              <a:ext cx="313922" cy="199014"/>
            </a:xfrm>
            <a:prstGeom prst="rect">
              <a:avLst/>
            </a:prstGeom>
          </p:spPr>
          <p:txBody>
            <a:bodyPr lIns="33867" tIns="33867" rIns="33867" bIns="33867" rtlCol="0" anchor="ctr"/>
            <a:lstStyle/>
            <a:p>
              <a:pPr algn="ctr">
                <a:lnSpc>
                  <a:spcPts val="1773"/>
                </a:lnSpc>
              </a:pPr>
              <a:r>
                <a:rPr lang="en-US" sz="1266" b="1">
                  <a:solidFill>
                    <a:srgbClr val="FFFFFF"/>
                  </a:solidFill>
                  <a:latin typeface="Serenity Semi-Bold"/>
                  <a:ea typeface="Serenity Semi-Bold"/>
                  <a:cs typeface="Serenity Semi-Bold"/>
                  <a:sym typeface="Serenity Semi-Bold"/>
                </a:rPr>
                <a:t>Supplier</a:t>
              </a:r>
            </a:p>
          </p:txBody>
        </p:sp>
      </p:grpSp>
      <p:grpSp>
        <p:nvGrpSpPr>
          <p:cNvPr id="21" name="Group 21"/>
          <p:cNvGrpSpPr/>
          <p:nvPr/>
        </p:nvGrpSpPr>
        <p:grpSpPr>
          <a:xfrm>
            <a:off x="1388811" y="6154192"/>
            <a:ext cx="794615" cy="551306"/>
            <a:chOff x="0" y="0"/>
            <a:chExt cx="313922" cy="217800"/>
          </a:xfrm>
        </p:grpSpPr>
        <p:sp>
          <p:nvSpPr>
            <p:cNvPr id="22" name="Freeform 22"/>
            <p:cNvSpPr/>
            <p:nvPr/>
          </p:nvSpPr>
          <p:spPr>
            <a:xfrm>
              <a:off x="0" y="0"/>
              <a:ext cx="313922" cy="217800"/>
            </a:xfrm>
            <a:custGeom>
              <a:avLst/>
              <a:gdLst/>
              <a:ahLst/>
              <a:cxnLst/>
              <a:rect l="l" t="t" r="r" b="b"/>
              <a:pathLst>
                <a:path w="313922" h="217800">
                  <a:moveTo>
                    <a:pt x="0" y="0"/>
                  </a:moveTo>
                  <a:lnTo>
                    <a:pt x="313922" y="0"/>
                  </a:lnTo>
                  <a:lnTo>
                    <a:pt x="313922" y="217800"/>
                  </a:lnTo>
                  <a:lnTo>
                    <a:pt x="0" y="217800"/>
                  </a:lnTo>
                  <a:close/>
                </a:path>
              </a:pathLst>
            </a:custGeom>
            <a:solidFill>
              <a:srgbClr val="4A496E"/>
            </a:solidFill>
          </p:spPr>
          <p:txBody>
            <a:bodyPr/>
            <a:lstStyle/>
            <a:p>
              <a:endParaRPr lang="en-IE" sz="1200"/>
            </a:p>
          </p:txBody>
        </p:sp>
        <p:sp>
          <p:nvSpPr>
            <p:cNvPr id="23" name="TextBox 23"/>
            <p:cNvSpPr txBox="1"/>
            <p:nvPr/>
          </p:nvSpPr>
          <p:spPr>
            <a:xfrm>
              <a:off x="0" y="-38100"/>
              <a:ext cx="313922" cy="255900"/>
            </a:xfrm>
            <a:prstGeom prst="rect">
              <a:avLst/>
            </a:prstGeom>
          </p:spPr>
          <p:txBody>
            <a:bodyPr lIns="33867" tIns="33867" rIns="33867" bIns="33867" rtlCol="0" anchor="ctr"/>
            <a:lstStyle/>
            <a:p>
              <a:pPr algn="ctr">
                <a:lnSpc>
                  <a:spcPts val="1773"/>
                </a:lnSpc>
              </a:pPr>
              <a:r>
                <a:rPr lang="en-US" sz="1266">
                  <a:solidFill>
                    <a:srgbClr val="FFFFFF"/>
                  </a:solidFill>
                  <a:latin typeface="Serenity Light"/>
                  <a:ea typeface="Serenity Light"/>
                  <a:cs typeface="Serenity Light"/>
                  <a:sym typeface="Serenity Light"/>
                </a:rPr>
                <a:t>34 cent*</a:t>
              </a:r>
            </a:p>
          </p:txBody>
        </p:sp>
      </p:grpSp>
      <p:grpSp>
        <p:nvGrpSpPr>
          <p:cNvPr id="24" name="Group 24"/>
          <p:cNvGrpSpPr/>
          <p:nvPr/>
        </p:nvGrpSpPr>
        <p:grpSpPr>
          <a:xfrm>
            <a:off x="1388811" y="5714305"/>
            <a:ext cx="804467" cy="413021"/>
            <a:chOff x="0" y="0"/>
            <a:chExt cx="317814" cy="163169"/>
          </a:xfrm>
        </p:grpSpPr>
        <p:sp>
          <p:nvSpPr>
            <p:cNvPr id="25" name="Freeform 25"/>
            <p:cNvSpPr/>
            <p:nvPr/>
          </p:nvSpPr>
          <p:spPr>
            <a:xfrm>
              <a:off x="0" y="0"/>
              <a:ext cx="313922" cy="163169"/>
            </a:xfrm>
            <a:custGeom>
              <a:avLst/>
              <a:gdLst/>
              <a:ahLst/>
              <a:cxnLst/>
              <a:rect l="l" t="t" r="r" b="b"/>
              <a:pathLst>
                <a:path w="313922" h="163169">
                  <a:moveTo>
                    <a:pt x="0" y="0"/>
                  </a:moveTo>
                  <a:lnTo>
                    <a:pt x="313922" y="0"/>
                  </a:lnTo>
                  <a:lnTo>
                    <a:pt x="313922" y="163169"/>
                  </a:lnTo>
                  <a:lnTo>
                    <a:pt x="0" y="163169"/>
                  </a:lnTo>
                  <a:close/>
                </a:path>
              </a:pathLst>
            </a:custGeom>
            <a:solidFill>
              <a:srgbClr val="4A496E"/>
            </a:solidFill>
          </p:spPr>
          <p:txBody>
            <a:bodyPr/>
            <a:lstStyle/>
            <a:p>
              <a:endParaRPr lang="en-IE" sz="1200"/>
            </a:p>
          </p:txBody>
        </p:sp>
        <p:sp>
          <p:nvSpPr>
            <p:cNvPr id="26" name="TextBox 26"/>
            <p:cNvSpPr txBox="1"/>
            <p:nvPr/>
          </p:nvSpPr>
          <p:spPr>
            <a:xfrm>
              <a:off x="3892" y="14504"/>
              <a:ext cx="313922" cy="125069"/>
            </a:xfrm>
            <a:prstGeom prst="rect">
              <a:avLst/>
            </a:prstGeom>
          </p:spPr>
          <p:txBody>
            <a:bodyPr lIns="33867" tIns="33867" rIns="33867" bIns="33867" rtlCol="0" anchor="ctr"/>
            <a:lstStyle/>
            <a:p>
              <a:pPr algn="ctr">
                <a:lnSpc>
                  <a:spcPts val="1266"/>
                </a:lnSpc>
              </a:pPr>
              <a:r>
                <a:rPr lang="en-US" sz="1266" b="1" dirty="0">
                  <a:solidFill>
                    <a:srgbClr val="FFFFFF"/>
                  </a:solidFill>
                  <a:latin typeface="Serenity Semi-Bold"/>
                  <a:ea typeface="Serenity Semi-Bold"/>
                  <a:cs typeface="Serenity Semi-Bold"/>
                  <a:sym typeface="Serenity Semi-Bold"/>
                </a:rPr>
                <a:t>SSE Airtricity</a:t>
              </a:r>
            </a:p>
          </p:txBody>
        </p:sp>
      </p:grpSp>
      <p:grpSp>
        <p:nvGrpSpPr>
          <p:cNvPr id="27" name="Group 27"/>
          <p:cNvGrpSpPr/>
          <p:nvPr/>
        </p:nvGrpSpPr>
        <p:grpSpPr>
          <a:xfrm>
            <a:off x="2208827" y="6154192"/>
            <a:ext cx="794615" cy="551306"/>
            <a:chOff x="0" y="0"/>
            <a:chExt cx="313922" cy="217800"/>
          </a:xfrm>
        </p:grpSpPr>
        <p:sp>
          <p:nvSpPr>
            <p:cNvPr id="28" name="Freeform 28"/>
            <p:cNvSpPr/>
            <p:nvPr/>
          </p:nvSpPr>
          <p:spPr>
            <a:xfrm>
              <a:off x="0" y="0"/>
              <a:ext cx="313922" cy="217800"/>
            </a:xfrm>
            <a:custGeom>
              <a:avLst/>
              <a:gdLst/>
              <a:ahLst/>
              <a:cxnLst/>
              <a:rect l="l" t="t" r="r" b="b"/>
              <a:pathLst>
                <a:path w="313922" h="217800">
                  <a:moveTo>
                    <a:pt x="0" y="0"/>
                  </a:moveTo>
                  <a:lnTo>
                    <a:pt x="313922" y="0"/>
                  </a:lnTo>
                  <a:lnTo>
                    <a:pt x="313922" y="217800"/>
                  </a:lnTo>
                  <a:lnTo>
                    <a:pt x="0" y="217800"/>
                  </a:lnTo>
                  <a:close/>
                </a:path>
              </a:pathLst>
            </a:custGeom>
            <a:solidFill>
              <a:srgbClr val="4A496E"/>
            </a:solidFill>
          </p:spPr>
          <p:txBody>
            <a:bodyPr/>
            <a:lstStyle/>
            <a:p>
              <a:endParaRPr lang="en-IE" sz="1200"/>
            </a:p>
          </p:txBody>
        </p:sp>
        <p:sp>
          <p:nvSpPr>
            <p:cNvPr id="29" name="TextBox 29"/>
            <p:cNvSpPr txBox="1"/>
            <p:nvPr/>
          </p:nvSpPr>
          <p:spPr>
            <a:xfrm>
              <a:off x="0" y="-38100"/>
              <a:ext cx="313922" cy="255900"/>
            </a:xfrm>
            <a:prstGeom prst="rect">
              <a:avLst/>
            </a:prstGeom>
          </p:spPr>
          <p:txBody>
            <a:bodyPr lIns="33867" tIns="33867" rIns="33867" bIns="33867" rtlCol="0" anchor="ctr"/>
            <a:lstStyle/>
            <a:p>
              <a:pPr algn="ctr">
                <a:lnSpc>
                  <a:spcPts val="1773"/>
                </a:lnSpc>
              </a:pPr>
              <a:r>
                <a:rPr lang="en-US" sz="1266">
                  <a:solidFill>
                    <a:srgbClr val="FFFFFF"/>
                  </a:solidFill>
                  <a:latin typeface="Serenity Light"/>
                  <a:ea typeface="Serenity Light"/>
                  <a:cs typeface="Serenity Light"/>
                  <a:sym typeface="Serenity Light"/>
                </a:rPr>
                <a:t>25 cent</a:t>
              </a:r>
            </a:p>
          </p:txBody>
        </p:sp>
      </p:grpSp>
      <p:grpSp>
        <p:nvGrpSpPr>
          <p:cNvPr id="30" name="Group 30"/>
          <p:cNvGrpSpPr/>
          <p:nvPr/>
        </p:nvGrpSpPr>
        <p:grpSpPr>
          <a:xfrm>
            <a:off x="2208827" y="5714305"/>
            <a:ext cx="794615" cy="407315"/>
            <a:chOff x="0" y="0"/>
            <a:chExt cx="313922" cy="160914"/>
          </a:xfrm>
        </p:grpSpPr>
        <p:sp>
          <p:nvSpPr>
            <p:cNvPr id="31" name="Freeform 31"/>
            <p:cNvSpPr/>
            <p:nvPr/>
          </p:nvSpPr>
          <p:spPr>
            <a:xfrm>
              <a:off x="0" y="0"/>
              <a:ext cx="313922" cy="160914"/>
            </a:xfrm>
            <a:custGeom>
              <a:avLst/>
              <a:gdLst/>
              <a:ahLst/>
              <a:cxnLst/>
              <a:rect l="l" t="t" r="r" b="b"/>
              <a:pathLst>
                <a:path w="313922" h="160914">
                  <a:moveTo>
                    <a:pt x="0" y="0"/>
                  </a:moveTo>
                  <a:lnTo>
                    <a:pt x="313922" y="0"/>
                  </a:lnTo>
                  <a:lnTo>
                    <a:pt x="313922" y="160914"/>
                  </a:lnTo>
                  <a:lnTo>
                    <a:pt x="0" y="160914"/>
                  </a:lnTo>
                  <a:close/>
                </a:path>
              </a:pathLst>
            </a:custGeom>
            <a:solidFill>
              <a:srgbClr val="4A496E"/>
            </a:solidFill>
          </p:spPr>
          <p:txBody>
            <a:bodyPr/>
            <a:lstStyle/>
            <a:p>
              <a:endParaRPr lang="en-IE" sz="1200"/>
            </a:p>
          </p:txBody>
        </p:sp>
        <p:sp>
          <p:nvSpPr>
            <p:cNvPr id="32" name="TextBox 32"/>
            <p:cNvSpPr txBox="1"/>
            <p:nvPr/>
          </p:nvSpPr>
          <p:spPr>
            <a:xfrm>
              <a:off x="0" y="-38100"/>
              <a:ext cx="313922" cy="199014"/>
            </a:xfrm>
            <a:prstGeom prst="rect">
              <a:avLst/>
            </a:prstGeom>
          </p:spPr>
          <p:txBody>
            <a:bodyPr lIns="33867" tIns="33867" rIns="33867" bIns="33867" rtlCol="0" anchor="ctr"/>
            <a:lstStyle/>
            <a:p>
              <a:pPr algn="ctr">
                <a:lnSpc>
                  <a:spcPts val="1773"/>
                </a:lnSpc>
              </a:pPr>
              <a:r>
                <a:rPr lang="en-US" sz="1266" b="1">
                  <a:solidFill>
                    <a:srgbClr val="FFFFFF"/>
                  </a:solidFill>
                  <a:latin typeface="Serenity Semi-Bold"/>
                  <a:ea typeface="Serenity Semi-Bold"/>
                  <a:cs typeface="Serenity Semi-Bold"/>
                  <a:sym typeface="Serenity Semi-Bold"/>
                </a:rPr>
                <a:t>Pinergy</a:t>
              </a:r>
            </a:p>
          </p:txBody>
        </p:sp>
      </p:grpSp>
      <p:grpSp>
        <p:nvGrpSpPr>
          <p:cNvPr id="33" name="Group 33"/>
          <p:cNvGrpSpPr/>
          <p:nvPr/>
        </p:nvGrpSpPr>
        <p:grpSpPr>
          <a:xfrm>
            <a:off x="3031191" y="6154192"/>
            <a:ext cx="794615" cy="551306"/>
            <a:chOff x="0" y="0"/>
            <a:chExt cx="313922" cy="217800"/>
          </a:xfrm>
        </p:grpSpPr>
        <p:sp>
          <p:nvSpPr>
            <p:cNvPr id="34" name="Freeform 34"/>
            <p:cNvSpPr/>
            <p:nvPr/>
          </p:nvSpPr>
          <p:spPr>
            <a:xfrm>
              <a:off x="0" y="0"/>
              <a:ext cx="313922" cy="217800"/>
            </a:xfrm>
            <a:custGeom>
              <a:avLst/>
              <a:gdLst/>
              <a:ahLst/>
              <a:cxnLst/>
              <a:rect l="l" t="t" r="r" b="b"/>
              <a:pathLst>
                <a:path w="313922" h="217800">
                  <a:moveTo>
                    <a:pt x="0" y="0"/>
                  </a:moveTo>
                  <a:lnTo>
                    <a:pt x="313922" y="0"/>
                  </a:lnTo>
                  <a:lnTo>
                    <a:pt x="313922" y="217800"/>
                  </a:lnTo>
                  <a:lnTo>
                    <a:pt x="0" y="217800"/>
                  </a:lnTo>
                  <a:close/>
                </a:path>
              </a:pathLst>
            </a:custGeom>
            <a:solidFill>
              <a:srgbClr val="4A496E"/>
            </a:solidFill>
          </p:spPr>
          <p:txBody>
            <a:bodyPr/>
            <a:lstStyle/>
            <a:p>
              <a:endParaRPr lang="en-IE" sz="1200"/>
            </a:p>
          </p:txBody>
        </p:sp>
        <p:sp>
          <p:nvSpPr>
            <p:cNvPr id="35" name="TextBox 35"/>
            <p:cNvSpPr txBox="1"/>
            <p:nvPr/>
          </p:nvSpPr>
          <p:spPr>
            <a:xfrm>
              <a:off x="0" y="-38100"/>
              <a:ext cx="313922" cy="255900"/>
            </a:xfrm>
            <a:prstGeom prst="rect">
              <a:avLst/>
            </a:prstGeom>
          </p:spPr>
          <p:txBody>
            <a:bodyPr lIns="33867" tIns="33867" rIns="33867" bIns="33867" rtlCol="0" anchor="ctr"/>
            <a:lstStyle/>
            <a:p>
              <a:pPr algn="ctr">
                <a:lnSpc>
                  <a:spcPts val="1773"/>
                </a:lnSpc>
              </a:pPr>
              <a:r>
                <a:rPr lang="en-US" sz="1266">
                  <a:solidFill>
                    <a:srgbClr val="FFFFFF"/>
                  </a:solidFill>
                  <a:latin typeface="Serenity Light"/>
                  <a:ea typeface="Serenity Light"/>
                  <a:cs typeface="Serenity Light"/>
                  <a:sym typeface="Serenity Light"/>
                </a:rPr>
                <a:t>24 cent</a:t>
              </a:r>
            </a:p>
          </p:txBody>
        </p:sp>
      </p:grpSp>
      <p:grpSp>
        <p:nvGrpSpPr>
          <p:cNvPr id="36" name="Group 36"/>
          <p:cNvGrpSpPr/>
          <p:nvPr/>
        </p:nvGrpSpPr>
        <p:grpSpPr>
          <a:xfrm>
            <a:off x="3011080" y="5714305"/>
            <a:ext cx="814726" cy="407315"/>
            <a:chOff x="-7945" y="0"/>
            <a:chExt cx="321867" cy="160914"/>
          </a:xfrm>
        </p:grpSpPr>
        <p:sp>
          <p:nvSpPr>
            <p:cNvPr id="37" name="Freeform 37"/>
            <p:cNvSpPr/>
            <p:nvPr/>
          </p:nvSpPr>
          <p:spPr>
            <a:xfrm>
              <a:off x="0" y="0"/>
              <a:ext cx="313922" cy="160914"/>
            </a:xfrm>
            <a:custGeom>
              <a:avLst/>
              <a:gdLst/>
              <a:ahLst/>
              <a:cxnLst/>
              <a:rect l="l" t="t" r="r" b="b"/>
              <a:pathLst>
                <a:path w="313922" h="160914">
                  <a:moveTo>
                    <a:pt x="0" y="0"/>
                  </a:moveTo>
                  <a:lnTo>
                    <a:pt x="313922" y="0"/>
                  </a:lnTo>
                  <a:lnTo>
                    <a:pt x="313922" y="160914"/>
                  </a:lnTo>
                  <a:lnTo>
                    <a:pt x="0" y="160914"/>
                  </a:lnTo>
                  <a:close/>
                </a:path>
              </a:pathLst>
            </a:custGeom>
            <a:solidFill>
              <a:srgbClr val="4A496E"/>
            </a:solidFill>
          </p:spPr>
          <p:txBody>
            <a:bodyPr/>
            <a:lstStyle/>
            <a:p>
              <a:endParaRPr lang="en-IE" sz="1200"/>
            </a:p>
          </p:txBody>
        </p:sp>
        <p:sp>
          <p:nvSpPr>
            <p:cNvPr id="38" name="TextBox 38"/>
            <p:cNvSpPr txBox="1"/>
            <p:nvPr/>
          </p:nvSpPr>
          <p:spPr>
            <a:xfrm>
              <a:off x="-7945" y="14156"/>
              <a:ext cx="313922" cy="122814"/>
            </a:xfrm>
            <a:prstGeom prst="rect">
              <a:avLst/>
            </a:prstGeom>
          </p:spPr>
          <p:txBody>
            <a:bodyPr lIns="33867" tIns="33867" rIns="33867" bIns="33867" rtlCol="0" anchor="ctr"/>
            <a:lstStyle/>
            <a:p>
              <a:pPr algn="ctr">
                <a:lnSpc>
                  <a:spcPts val="1266"/>
                </a:lnSpc>
              </a:pPr>
              <a:r>
                <a:rPr lang="en-US" sz="1266" b="1" dirty="0">
                  <a:solidFill>
                    <a:srgbClr val="FFFFFF"/>
                  </a:solidFill>
                  <a:latin typeface="Serenity Semi-Bold"/>
                  <a:ea typeface="Serenity Semi-Bold"/>
                  <a:cs typeface="Serenity Semi-Bold"/>
                  <a:sym typeface="Serenity Semi-Bold"/>
                </a:rPr>
                <a:t>Energia</a:t>
              </a:r>
            </a:p>
          </p:txBody>
        </p:sp>
      </p:grpSp>
      <p:grpSp>
        <p:nvGrpSpPr>
          <p:cNvPr id="39" name="Group 39"/>
          <p:cNvGrpSpPr/>
          <p:nvPr/>
        </p:nvGrpSpPr>
        <p:grpSpPr>
          <a:xfrm>
            <a:off x="3851207" y="6154192"/>
            <a:ext cx="794615" cy="551306"/>
            <a:chOff x="0" y="0"/>
            <a:chExt cx="313922" cy="217800"/>
          </a:xfrm>
        </p:grpSpPr>
        <p:sp>
          <p:nvSpPr>
            <p:cNvPr id="40" name="Freeform 40"/>
            <p:cNvSpPr/>
            <p:nvPr/>
          </p:nvSpPr>
          <p:spPr>
            <a:xfrm>
              <a:off x="0" y="0"/>
              <a:ext cx="313922" cy="217800"/>
            </a:xfrm>
            <a:custGeom>
              <a:avLst/>
              <a:gdLst/>
              <a:ahLst/>
              <a:cxnLst/>
              <a:rect l="l" t="t" r="r" b="b"/>
              <a:pathLst>
                <a:path w="313922" h="217800">
                  <a:moveTo>
                    <a:pt x="0" y="0"/>
                  </a:moveTo>
                  <a:lnTo>
                    <a:pt x="313922" y="0"/>
                  </a:lnTo>
                  <a:lnTo>
                    <a:pt x="313922" y="217800"/>
                  </a:lnTo>
                  <a:lnTo>
                    <a:pt x="0" y="217800"/>
                  </a:lnTo>
                  <a:close/>
                </a:path>
              </a:pathLst>
            </a:custGeom>
            <a:solidFill>
              <a:srgbClr val="4A496E"/>
            </a:solidFill>
          </p:spPr>
          <p:txBody>
            <a:bodyPr/>
            <a:lstStyle/>
            <a:p>
              <a:endParaRPr lang="en-IE" sz="1200"/>
            </a:p>
          </p:txBody>
        </p:sp>
        <p:sp>
          <p:nvSpPr>
            <p:cNvPr id="41" name="TextBox 41"/>
            <p:cNvSpPr txBox="1"/>
            <p:nvPr/>
          </p:nvSpPr>
          <p:spPr>
            <a:xfrm>
              <a:off x="0" y="-38100"/>
              <a:ext cx="313922" cy="255900"/>
            </a:xfrm>
            <a:prstGeom prst="rect">
              <a:avLst/>
            </a:prstGeom>
          </p:spPr>
          <p:txBody>
            <a:bodyPr lIns="33867" tIns="33867" rIns="33867" bIns="33867" rtlCol="0" anchor="ctr"/>
            <a:lstStyle/>
            <a:p>
              <a:pPr algn="ctr">
                <a:lnSpc>
                  <a:spcPts val="1773"/>
                </a:lnSpc>
              </a:pPr>
              <a:r>
                <a:rPr lang="en-US" sz="1266">
                  <a:solidFill>
                    <a:srgbClr val="FFFFFF"/>
                  </a:solidFill>
                  <a:latin typeface="Serenity Light"/>
                  <a:ea typeface="Serenity Light"/>
                  <a:cs typeface="Serenity Light"/>
                  <a:sym typeface="Serenity Light"/>
                </a:rPr>
                <a:t>21 cent</a:t>
              </a:r>
            </a:p>
          </p:txBody>
        </p:sp>
      </p:grpSp>
      <p:grpSp>
        <p:nvGrpSpPr>
          <p:cNvPr id="42" name="Group 42"/>
          <p:cNvGrpSpPr/>
          <p:nvPr/>
        </p:nvGrpSpPr>
        <p:grpSpPr>
          <a:xfrm>
            <a:off x="3851207" y="5714305"/>
            <a:ext cx="794615" cy="413021"/>
            <a:chOff x="0" y="0"/>
            <a:chExt cx="313922" cy="163169"/>
          </a:xfrm>
        </p:grpSpPr>
        <p:sp>
          <p:nvSpPr>
            <p:cNvPr id="43" name="Freeform 43"/>
            <p:cNvSpPr/>
            <p:nvPr/>
          </p:nvSpPr>
          <p:spPr>
            <a:xfrm>
              <a:off x="0" y="0"/>
              <a:ext cx="313922" cy="163169"/>
            </a:xfrm>
            <a:custGeom>
              <a:avLst/>
              <a:gdLst/>
              <a:ahLst/>
              <a:cxnLst/>
              <a:rect l="l" t="t" r="r" b="b"/>
              <a:pathLst>
                <a:path w="313922" h="163169">
                  <a:moveTo>
                    <a:pt x="0" y="0"/>
                  </a:moveTo>
                  <a:lnTo>
                    <a:pt x="313922" y="0"/>
                  </a:lnTo>
                  <a:lnTo>
                    <a:pt x="313922" y="163169"/>
                  </a:lnTo>
                  <a:lnTo>
                    <a:pt x="0" y="163169"/>
                  </a:lnTo>
                  <a:close/>
                </a:path>
              </a:pathLst>
            </a:custGeom>
            <a:solidFill>
              <a:srgbClr val="4A496E"/>
            </a:solidFill>
          </p:spPr>
          <p:txBody>
            <a:bodyPr/>
            <a:lstStyle/>
            <a:p>
              <a:endParaRPr lang="en-IE" sz="1200"/>
            </a:p>
          </p:txBody>
        </p:sp>
        <p:sp>
          <p:nvSpPr>
            <p:cNvPr id="44" name="TextBox 44"/>
            <p:cNvSpPr txBox="1"/>
            <p:nvPr/>
          </p:nvSpPr>
          <p:spPr>
            <a:xfrm>
              <a:off x="0" y="23177"/>
              <a:ext cx="313922" cy="125069"/>
            </a:xfrm>
            <a:prstGeom prst="rect">
              <a:avLst/>
            </a:prstGeom>
          </p:spPr>
          <p:txBody>
            <a:bodyPr lIns="33867" tIns="33867" rIns="33867" bIns="33867" rtlCol="0" anchor="ctr"/>
            <a:lstStyle/>
            <a:p>
              <a:pPr algn="ctr">
                <a:lnSpc>
                  <a:spcPts val="1266"/>
                </a:lnSpc>
              </a:pPr>
              <a:r>
                <a:rPr lang="en-US" sz="1266" b="1" dirty="0">
                  <a:solidFill>
                    <a:srgbClr val="FFFFFF"/>
                  </a:solidFill>
                  <a:latin typeface="Serenity Semi-Bold"/>
                  <a:ea typeface="Serenity Semi-Bold"/>
                  <a:cs typeface="Serenity Semi-Bold"/>
                  <a:sym typeface="Serenity Semi-Bold"/>
                </a:rPr>
                <a:t>Electric Ireland</a:t>
              </a:r>
            </a:p>
          </p:txBody>
        </p:sp>
      </p:grpSp>
      <p:grpSp>
        <p:nvGrpSpPr>
          <p:cNvPr id="45" name="Group 45"/>
          <p:cNvGrpSpPr/>
          <p:nvPr/>
        </p:nvGrpSpPr>
        <p:grpSpPr>
          <a:xfrm>
            <a:off x="4673571" y="6154192"/>
            <a:ext cx="794615" cy="551306"/>
            <a:chOff x="0" y="0"/>
            <a:chExt cx="313922" cy="217800"/>
          </a:xfrm>
        </p:grpSpPr>
        <p:sp>
          <p:nvSpPr>
            <p:cNvPr id="46" name="Freeform 46"/>
            <p:cNvSpPr/>
            <p:nvPr/>
          </p:nvSpPr>
          <p:spPr>
            <a:xfrm>
              <a:off x="0" y="0"/>
              <a:ext cx="313922" cy="217800"/>
            </a:xfrm>
            <a:custGeom>
              <a:avLst/>
              <a:gdLst/>
              <a:ahLst/>
              <a:cxnLst/>
              <a:rect l="l" t="t" r="r" b="b"/>
              <a:pathLst>
                <a:path w="313922" h="217800">
                  <a:moveTo>
                    <a:pt x="0" y="0"/>
                  </a:moveTo>
                  <a:lnTo>
                    <a:pt x="313922" y="0"/>
                  </a:lnTo>
                  <a:lnTo>
                    <a:pt x="313922" y="217800"/>
                  </a:lnTo>
                  <a:lnTo>
                    <a:pt x="0" y="217800"/>
                  </a:lnTo>
                  <a:close/>
                </a:path>
              </a:pathLst>
            </a:custGeom>
            <a:solidFill>
              <a:srgbClr val="4A496E"/>
            </a:solidFill>
          </p:spPr>
          <p:txBody>
            <a:bodyPr/>
            <a:lstStyle/>
            <a:p>
              <a:endParaRPr lang="en-IE" sz="1200"/>
            </a:p>
          </p:txBody>
        </p:sp>
        <p:sp>
          <p:nvSpPr>
            <p:cNvPr id="47" name="TextBox 47"/>
            <p:cNvSpPr txBox="1"/>
            <p:nvPr/>
          </p:nvSpPr>
          <p:spPr>
            <a:xfrm>
              <a:off x="0" y="-38100"/>
              <a:ext cx="313922" cy="255900"/>
            </a:xfrm>
            <a:prstGeom prst="rect">
              <a:avLst/>
            </a:prstGeom>
          </p:spPr>
          <p:txBody>
            <a:bodyPr lIns="33867" tIns="33867" rIns="33867" bIns="33867" rtlCol="0" anchor="ctr"/>
            <a:lstStyle/>
            <a:p>
              <a:pPr algn="ctr">
                <a:lnSpc>
                  <a:spcPts val="1773"/>
                </a:lnSpc>
              </a:pPr>
              <a:r>
                <a:rPr lang="en-US" sz="1266">
                  <a:solidFill>
                    <a:srgbClr val="FFFFFF"/>
                  </a:solidFill>
                  <a:latin typeface="Serenity Light"/>
                  <a:ea typeface="Serenity Light"/>
                  <a:cs typeface="Serenity Light"/>
                  <a:sym typeface="Serenity Light"/>
                </a:rPr>
                <a:t>20 cent</a:t>
              </a:r>
            </a:p>
          </p:txBody>
        </p:sp>
      </p:grpSp>
      <p:grpSp>
        <p:nvGrpSpPr>
          <p:cNvPr id="48" name="Group 48"/>
          <p:cNvGrpSpPr/>
          <p:nvPr/>
        </p:nvGrpSpPr>
        <p:grpSpPr>
          <a:xfrm>
            <a:off x="4673570" y="5714305"/>
            <a:ext cx="804467" cy="413021"/>
            <a:chOff x="0" y="0"/>
            <a:chExt cx="317814" cy="163169"/>
          </a:xfrm>
        </p:grpSpPr>
        <p:sp>
          <p:nvSpPr>
            <p:cNvPr id="49" name="Freeform 49"/>
            <p:cNvSpPr/>
            <p:nvPr/>
          </p:nvSpPr>
          <p:spPr>
            <a:xfrm>
              <a:off x="0" y="0"/>
              <a:ext cx="313922" cy="163169"/>
            </a:xfrm>
            <a:custGeom>
              <a:avLst/>
              <a:gdLst/>
              <a:ahLst/>
              <a:cxnLst/>
              <a:rect l="l" t="t" r="r" b="b"/>
              <a:pathLst>
                <a:path w="313922" h="163169">
                  <a:moveTo>
                    <a:pt x="0" y="0"/>
                  </a:moveTo>
                  <a:lnTo>
                    <a:pt x="313922" y="0"/>
                  </a:lnTo>
                  <a:lnTo>
                    <a:pt x="313922" y="163169"/>
                  </a:lnTo>
                  <a:lnTo>
                    <a:pt x="0" y="163169"/>
                  </a:lnTo>
                  <a:close/>
                </a:path>
              </a:pathLst>
            </a:custGeom>
            <a:solidFill>
              <a:srgbClr val="4A496E"/>
            </a:solidFill>
          </p:spPr>
          <p:txBody>
            <a:bodyPr/>
            <a:lstStyle/>
            <a:p>
              <a:endParaRPr lang="en-IE" sz="1200"/>
            </a:p>
          </p:txBody>
        </p:sp>
        <p:sp>
          <p:nvSpPr>
            <p:cNvPr id="50" name="TextBox 50"/>
            <p:cNvSpPr txBox="1"/>
            <p:nvPr/>
          </p:nvSpPr>
          <p:spPr>
            <a:xfrm>
              <a:off x="3892" y="27014"/>
              <a:ext cx="313922" cy="125069"/>
            </a:xfrm>
            <a:prstGeom prst="rect">
              <a:avLst/>
            </a:prstGeom>
          </p:spPr>
          <p:txBody>
            <a:bodyPr lIns="33867" tIns="33867" rIns="33867" bIns="33867" rtlCol="0" anchor="ctr"/>
            <a:lstStyle/>
            <a:p>
              <a:pPr algn="ctr">
                <a:lnSpc>
                  <a:spcPts val="1266"/>
                </a:lnSpc>
              </a:pPr>
              <a:r>
                <a:rPr lang="en-US" sz="1266" b="1" dirty="0">
                  <a:solidFill>
                    <a:srgbClr val="FFFFFF"/>
                  </a:solidFill>
                  <a:latin typeface="Serenity Semi-Bold"/>
                  <a:ea typeface="Serenity Semi-Bold"/>
                  <a:cs typeface="Serenity Semi-Bold"/>
                  <a:sym typeface="Serenity Semi-Bold"/>
                </a:rPr>
                <a:t>Community Power</a:t>
              </a:r>
            </a:p>
          </p:txBody>
        </p:sp>
      </p:grpSp>
      <p:grpSp>
        <p:nvGrpSpPr>
          <p:cNvPr id="51" name="Group 51"/>
          <p:cNvGrpSpPr/>
          <p:nvPr/>
        </p:nvGrpSpPr>
        <p:grpSpPr>
          <a:xfrm>
            <a:off x="5493586" y="6154192"/>
            <a:ext cx="794615" cy="551306"/>
            <a:chOff x="0" y="0"/>
            <a:chExt cx="313922" cy="217800"/>
          </a:xfrm>
        </p:grpSpPr>
        <p:sp>
          <p:nvSpPr>
            <p:cNvPr id="52" name="Freeform 52"/>
            <p:cNvSpPr/>
            <p:nvPr/>
          </p:nvSpPr>
          <p:spPr>
            <a:xfrm>
              <a:off x="0" y="0"/>
              <a:ext cx="313922" cy="217800"/>
            </a:xfrm>
            <a:custGeom>
              <a:avLst/>
              <a:gdLst/>
              <a:ahLst/>
              <a:cxnLst/>
              <a:rect l="l" t="t" r="r" b="b"/>
              <a:pathLst>
                <a:path w="313922" h="217800">
                  <a:moveTo>
                    <a:pt x="0" y="0"/>
                  </a:moveTo>
                  <a:lnTo>
                    <a:pt x="313922" y="0"/>
                  </a:lnTo>
                  <a:lnTo>
                    <a:pt x="313922" y="217800"/>
                  </a:lnTo>
                  <a:lnTo>
                    <a:pt x="0" y="217800"/>
                  </a:lnTo>
                  <a:close/>
                </a:path>
              </a:pathLst>
            </a:custGeom>
            <a:solidFill>
              <a:srgbClr val="4A496E"/>
            </a:solidFill>
          </p:spPr>
          <p:txBody>
            <a:bodyPr/>
            <a:lstStyle/>
            <a:p>
              <a:endParaRPr lang="en-IE" sz="1200"/>
            </a:p>
          </p:txBody>
        </p:sp>
        <p:sp>
          <p:nvSpPr>
            <p:cNvPr id="53" name="TextBox 53"/>
            <p:cNvSpPr txBox="1"/>
            <p:nvPr/>
          </p:nvSpPr>
          <p:spPr>
            <a:xfrm>
              <a:off x="0" y="-38100"/>
              <a:ext cx="313922" cy="255900"/>
            </a:xfrm>
            <a:prstGeom prst="rect">
              <a:avLst/>
            </a:prstGeom>
          </p:spPr>
          <p:txBody>
            <a:bodyPr lIns="33867" tIns="33867" rIns="33867" bIns="33867" rtlCol="0" anchor="ctr"/>
            <a:lstStyle/>
            <a:p>
              <a:pPr algn="ctr">
                <a:lnSpc>
                  <a:spcPts val="1773"/>
                </a:lnSpc>
              </a:pPr>
              <a:r>
                <a:rPr lang="en-US" sz="1266">
                  <a:solidFill>
                    <a:srgbClr val="FFFFFF"/>
                  </a:solidFill>
                  <a:latin typeface="Serenity Light"/>
                  <a:ea typeface="Serenity Light"/>
                  <a:cs typeface="Serenity Light"/>
                  <a:sym typeface="Serenity Light"/>
                </a:rPr>
                <a:t>18.5 cent</a:t>
              </a:r>
            </a:p>
          </p:txBody>
        </p:sp>
      </p:grpSp>
      <p:grpSp>
        <p:nvGrpSpPr>
          <p:cNvPr id="54" name="Group 54"/>
          <p:cNvGrpSpPr/>
          <p:nvPr/>
        </p:nvGrpSpPr>
        <p:grpSpPr>
          <a:xfrm>
            <a:off x="5493586" y="5714305"/>
            <a:ext cx="794615" cy="413021"/>
            <a:chOff x="0" y="0"/>
            <a:chExt cx="313922" cy="163169"/>
          </a:xfrm>
        </p:grpSpPr>
        <p:sp>
          <p:nvSpPr>
            <p:cNvPr id="55" name="Freeform 55"/>
            <p:cNvSpPr/>
            <p:nvPr/>
          </p:nvSpPr>
          <p:spPr>
            <a:xfrm>
              <a:off x="0" y="0"/>
              <a:ext cx="313922" cy="163169"/>
            </a:xfrm>
            <a:custGeom>
              <a:avLst/>
              <a:gdLst/>
              <a:ahLst/>
              <a:cxnLst/>
              <a:rect l="l" t="t" r="r" b="b"/>
              <a:pathLst>
                <a:path w="313922" h="163169">
                  <a:moveTo>
                    <a:pt x="0" y="0"/>
                  </a:moveTo>
                  <a:lnTo>
                    <a:pt x="313922" y="0"/>
                  </a:lnTo>
                  <a:lnTo>
                    <a:pt x="313922" y="163169"/>
                  </a:lnTo>
                  <a:lnTo>
                    <a:pt x="0" y="163169"/>
                  </a:lnTo>
                  <a:close/>
                </a:path>
              </a:pathLst>
            </a:custGeom>
            <a:solidFill>
              <a:srgbClr val="4A496E"/>
            </a:solidFill>
          </p:spPr>
          <p:txBody>
            <a:bodyPr/>
            <a:lstStyle/>
            <a:p>
              <a:endParaRPr lang="en-IE" sz="1200"/>
            </a:p>
          </p:txBody>
        </p:sp>
        <p:sp>
          <p:nvSpPr>
            <p:cNvPr id="56" name="TextBox 56"/>
            <p:cNvSpPr txBox="1"/>
            <p:nvPr/>
          </p:nvSpPr>
          <p:spPr>
            <a:xfrm>
              <a:off x="0" y="27014"/>
              <a:ext cx="313922" cy="125069"/>
            </a:xfrm>
            <a:prstGeom prst="rect">
              <a:avLst/>
            </a:prstGeom>
          </p:spPr>
          <p:txBody>
            <a:bodyPr lIns="33867" tIns="33867" rIns="33867" bIns="33867" rtlCol="0" anchor="ctr"/>
            <a:lstStyle/>
            <a:p>
              <a:pPr algn="ctr">
                <a:lnSpc>
                  <a:spcPts val="1266"/>
                </a:lnSpc>
              </a:pPr>
              <a:r>
                <a:rPr lang="en-US" sz="1266" b="1" dirty="0">
                  <a:solidFill>
                    <a:srgbClr val="FFFFFF"/>
                  </a:solidFill>
                  <a:latin typeface="Serenity Semi-Bold"/>
                  <a:ea typeface="Serenity Semi-Bold"/>
                  <a:cs typeface="Serenity Semi-Bold"/>
                  <a:sym typeface="Serenity Semi-Bold"/>
                </a:rPr>
                <a:t>Bord </a:t>
              </a:r>
              <a:r>
                <a:rPr lang="en-US" sz="1266" b="1" dirty="0" err="1">
                  <a:solidFill>
                    <a:srgbClr val="FFFFFF"/>
                  </a:solidFill>
                  <a:latin typeface="Serenity Semi-Bold"/>
                  <a:ea typeface="Serenity Semi-Bold"/>
                  <a:cs typeface="Serenity Semi-Bold"/>
                  <a:sym typeface="Serenity Semi-Bold"/>
                </a:rPr>
                <a:t>Gáis</a:t>
              </a:r>
              <a:endParaRPr lang="en-US" sz="1266" b="1" dirty="0">
                <a:solidFill>
                  <a:srgbClr val="FFFFFF"/>
                </a:solidFill>
                <a:latin typeface="Serenity Semi-Bold"/>
                <a:ea typeface="Serenity Semi-Bold"/>
                <a:cs typeface="Serenity Semi-Bold"/>
                <a:sym typeface="Serenity Semi-Bold"/>
              </a:endParaRPr>
            </a:p>
            <a:p>
              <a:pPr algn="ctr">
                <a:lnSpc>
                  <a:spcPts val="1266"/>
                </a:lnSpc>
              </a:pPr>
              <a:r>
                <a:rPr lang="en-US" sz="1266" b="1" dirty="0">
                  <a:solidFill>
                    <a:srgbClr val="FFFFFF"/>
                  </a:solidFill>
                  <a:latin typeface="Serenity Semi-Bold"/>
                  <a:ea typeface="Serenity Semi-Bold"/>
                  <a:cs typeface="Serenity Semi-Bold"/>
                  <a:sym typeface="Serenity Semi-Bold"/>
                </a:rPr>
                <a:t>Energy</a:t>
              </a:r>
            </a:p>
          </p:txBody>
        </p:sp>
      </p:grpSp>
      <p:grpSp>
        <p:nvGrpSpPr>
          <p:cNvPr id="57" name="Group 57"/>
          <p:cNvGrpSpPr/>
          <p:nvPr/>
        </p:nvGrpSpPr>
        <p:grpSpPr>
          <a:xfrm>
            <a:off x="6315951" y="6154192"/>
            <a:ext cx="794615" cy="551306"/>
            <a:chOff x="0" y="0"/>
            <a:chExt cx="313922" cy="217800"/>
          </a:xfrm>
        </p:grpSpPr>
        <p:sp>
          <p:nvSpPr>
            <p:cNvPr id="58" name="Freeform 58"/>
            <p:cNvSpPr/>
            <p:nvPr/>
          </p:nvSpPr>
          <p:spPr>
            <a:xfrm>
              <a:off x="0" y="0"/>
              <a:ext cx="313922" cy="217800"/>
            </a:xfrm>
            <a:custGeom>
              <a:avLst/>
              <a:gdLst/>
              <a:ahLst/>
              <a:cxnLst/>
              <a:rect l="l" t="t" r="r" b="b"/>
              <a:pathLst>
                <a:path w="313922" h="217800">
                  <a:moveTo>
                    <a:pt x="0" y="0"/>
                  </a:moveTo>
                  <a:lnTo>
                    <a:pt x="313922" y="0"/>
                  </a:lnTo>
                  <a:lnTo>
                    <a:pt x="313922" y="217800"/>
                  </a:lnTo>
                  <a:lnTo>
                    <a:pt x="0" y="217800"/>
                  </a:lnTo>
                  <a:close/>
                </a:path>
              </a:pathLst>
            </a:custGeom>
            <a:solidFill>
              <a:srgbClr val="4A496E"/>
            </a:solidFill>
          </p:spPr>
          <p:txBody>
            <a:bodyPr/>
            <a:lstStyle/>
            <a:p>
              <a:endParaRPr lang="en-IE" sz="1200"/>
            </a:p>
          </p:txBody>
        </p:sp>
        <p:sp>
          <p:nvSpPr>
            <p:cNvPr id="59" name="TextBox 59"/>
            <p:cNvSpPr txBox="1"/>
            <p:nvPr/>
          </p:nvSpPr>
          <p:spPr>
            <a:xfrm>
              <a:off x="0" y="-38100"/>
              <a:ext cx="313922" cy="255900"/>
            </a:xfrm>
            <a:prstGeom prst="rect">
              <a:avLst/>
            </a:prstGeom>
          </p:spPr>
          <p:txBody>
            <a:bodyPr lIns="33867" tIns="33867" rIns="33867" bIns="33867" rtlCol="0" anchor="ctr"/>
            <a:lstStyle/>
            <a:p>
              <a:pPr algn="ctr">
                <a:lnSpc>
                  <a:spcPts val="1773"/>
                </a:lnSpc>
              </a:pPr>
              <a:r>
                <a:rPr lang="en-US" sz="1266">
                  <a:solidFill>
                    <a:srgbClr val="FFFFFF"/>
                  </a:solidFill>
                  <a:latin typeface="Serenity Light"/>
                  <a:ea typeface="Serenity Light"/>
                  <a:cs typeface="Serenity Light"/>
                  <a:sym typeface="Serenity Light"/>
                </a:rPr>
                <a:t>15.89 cent</a:t>
              </a:r>
            </a:p>
          </p:txBody>
        </p:sp>
      </p:grpSp>
      <p:grpSp>
        <p:nvGrpSpPr>
          <p:cNvPr id="60" name="Group 60"/>
          <p:cNvGrpSpPr/>
          <p:nvPr/>
        </p:nvGrpSpPr>
        <p:grpSpPr>
          <a:xfrm>
            <a:off x="6303749" y="5714305"/>
            <a:ext cx="806816" cy="413021"/>
            <a:chOff x="-4820" y="0"/>
            <a:chExt cx="318742" cy="163169"/>
          </a:xfrm>
        </p:grpSpPr>
        <p:sp>
          <p:nvSpPr>
            <p:cNvPr id="61" name="Freeform 61"/>
            <p:cNvSpPr/>
            <p:nvPr/>
          </p:nvSpPr>
          <p:spPr>
            <a:xfrm>
              <a:off x="0" y="0"/>
              <a:ext cx="313922" cy="163169"/>
            </a:xfrm>
            <a:custGeom>
              <a:avLst/>
              <a:gdLst/>
              <a:ahLst/>
              <a:cxnLst/>
              <a:rect l="l" t="t" r="r" b="b"/>
              <a:pathLst>
                <a:path w="313922" h="163169">
                  <a:moveTo>
                    <a:pt x="0" y="0"/>
                  </a:moveTo>
                  <a:lnTo>
                    <a:pt x="313922" y="0"/>
                  </a:lnTo>
                  <a:lnTo>
                    <a:pt x="313922" y="163169"/>
                  </a:lnTo>
                  <a:lnTo>
                    <a:pt x="0" y="163169"/>
                  </a:lnTo>
                  <a:close/>
                </a:path>
              </a:pathLst>
            </a:custGeom>
            <a:solidFill>
              <a:srgbClr val="4A496E"/>
            </a:solidFill>
          </p:spPr>
          <p:txBody>
            <a:bodyPr/>
            <a:lstStyle/>
            <a:p>
              <a:endParaRPr lang="en-IE" sz="1200"/>
            </a:p>
          </p:txBody>
        </p:sp>
        <p:sp>
          <p:nvSpPr>
            <p:cNvPr id="62" name="TextBox 62"/>
            <p:cNvSpPr txBox="1"/>
            <p:nvPr/>
          </p:nvSpPr>
          <p:spPr>
            <a:xfrm>
              <a:off x="-4820" y="27014"/>
              <a:ext cx="313922" cy="125069"/>
            </a:xfrm>
            <a:prstGeom prst="rect">
              <a:avLst/>
            </a:prstGeom>
          </p:spPr>
          <p:txBody>
            <a:bodyPr lIns="33867" tIns="33867" rIns="33867" bIns="33867" rtlCol="0" anchor="ctr"/>
            <a:lstStyle/>
            <a:p>
              <a:pPr algn="ctr">
                <a:lnSpc>
                  <a:spcPts val="1266"/>
                </a:lnSpc>
              </a:pPr>
              <a:r>
                <a:rPr lang="en-US" sz="1266" b="1" dirty="0" err="1">
                  <a:solidFill>
                    <a:srgbClr val="FFFFFF"/>
                  </a:solidFill>
                  <a:latin typeface="Serenity Semi-Bold"/>
                  <a:ea typeface="Serenity Semi-Bold"/>
                  <a:cs typeface="Serenity Semi-Bold"/>
                  <a:sym typeface="Serenity Semi-Bold"/>
                </a:rPr>
                <a:t>Yuno</a:t>
              </a:r>
              <a:r>
                <a:rPr lang="en-US" sz="1266" b="1" dirty="0">
                  <a:solidFill>
                    <a:srgbClr val="FFFFFF"/>
                  </a:solidFill>
                  <a:latin typeface="Serenity Semi-Bold"/>
                  <a:ea typeface="Serenity Semi-Bold"/>
                  <a:cs typeface="Serenity Semi-Bold"/>
                  <a:sym typeface="Serenity Semi-Bold"/>
                </a:rPr>
                <a:t> Energy</a:t>
              </a:r>
            </a:p>
          </p:txBody>
        </p:sp>
      </p:grpSp>
      <p:grpSp>
        <p:nvGrpSpPr>
          <p:cNvPr id="63" name="Group 63"/>
          <p:cNvGrpSpPr/>
          <p:nvPr/>
        </p:nvGrpSpPr>
        <p:grpSpPr>
          <a:xfrm>
            <a:off x="7135966" y="6154192"/>
            <a:ext cx="794615" cy="551306"/>
            <a:chOff x="0" y="0"/>
            <a:chExt cx="313922" cy="217800"/>
          </a:xfrm>
        </p:grpSpPr>
        <p:sp>
          <p:nvSpPr>
            <p:cNvPr id="64" name="Freeform 64"/>
            <p:cNvSpPr/>
            <p:nvPr/>
          </p:nvSpPr>
          <p:spPr>
            <a:xfrm>
              <a:off x="0" y="0"/>
              <a:ext cx="313922" cy="217800"/>
            </a:xfrm>
            <a:custGeom>
              <a:avLst/>
              <a:gdLst/>
              <a:ahLst/>
              <a:cxnLst/>
              <a:rect l="l" t="t" r="r" b="b"/>
              <a:pathLst>
                <a:path w="313922" h="217800">
                  <a:moveTo>
                    <a:pt x="0" y="0"/>
                  </a:moveTo>
                  <a:lnTo>
                    <a:pt x="313922" y="0"/>
                  </a:lnTo>
                  <a:lnTo>
                    <a:pt x="313922" y="217800"/>
                  </a:lnTo>
                  <a:lnTo>
                    <a:pt x="0" y="217800"/>
                  </a:lnTo>
                  <a:close/>
                </a:path>
              </a:pathLst>
            </a:custGeom>
            <a:solidFill>
              <a:srgbClr val="4A496E"/>
            </a:solidFill>
          </p:spPr>
          <p:txBody>
            <a:bodyPr/>
            <a:lstStyle/>
            <a:p>
              <a:endParaRPr lang="en-IE" sz="1200"/>
            </a:p>
          </p:txBody>
        </p:sp>
        <p:sp>
          <p:nvSpPr>
            <p:cNvPr id="65" name="TextBox 65"/>
            <p:cNvSpPr txBox="1"/>
            <p:nvPr/>
          </p:nvSpPr>
          <p:spPr>
            <a:xfrm>
              <a:off x="0" y="-38100"/>
              <a:ext cx="313922" cy="255900"/>
            </a:xfrm>
            <a:prstGeom prst="rect">
              <a:avLst/>
            </a:prstGeom>
          </p:spPr>
          <p:txBody>
            <a:bodyPr lIns="33867" tIns="33867" rIns="33867" bIns="33867" rtlCol="0" anchor="ctr"/>
            <a:lstStyle/>
            <a:p>
              <a:pPr algn="ctr">
                <a:lnSpc>
                  <a:spcPts val="1773"/>
                </a:lnSpc>
              </a:pPr>
              <a:r>
                <a:rPr lang="en-US" sz="1266">
                  <a:solidFill>
                    <a:srgbClr val="FFFFFF"/>
                  </a:solidFill>
                  <a:latin typeface="Serenity Light"/>
                  <a:ea typeface="Serenity Light"/>
                  <a:cs typeface="Serenity Light"/>
                  <a:sym typeface="Serenity Light"/>
                </a:rPr>
                <a:t>15.89 cent</a:t>
              </a:r>
            </a:p>
          </p:txBody>
        </p:sp>
      </p:grpSp>
      <p:grpSp>
        <p:nvGrpSpPr>
          <p:cNvPr id="66" name="Group 66"/>
          <p:cNvGrpSpPr/>
          <p:nvPr/>
        </p:nvGrpSpPr>
        <p:grpSpPr>
          <a:xfrm>
            <a:off x="7135966" y="5714305"/>
            <a:ext cx="794615" cy="413021"/>
            <a:chOff x="0" y="0"/>
            <a:chExt cx="313922" cy="163169"/>
          </a:xfrm>
        </p:grpSpPr>
        <p:sp>
          <p:nvSpPr>
            <p:cNvPr id="67" name="Freeform 67"/>
            <p:cNvSpPr/>
            <p:nvPr/>
          </p:nvSpPr>
          <p:spPr>
            <a:xfrm>
              <a:off x="0" y="0"/>
              <a:ext cx="313922" cy="163169"/>
            </a:xfrm>
            <a:custGeom>
              <a:avLst/>
              <a:gdLst/>
              <a:ahLst/>
              <a:cxnLst/>
              <a:rect l="l" t="t" r="r" b="b"/>
              <a:pathLst>
                <a:path w="313922" h="163169">
                  <a:moveTo>
                    <a:pt x="0" y="0"/>
                  </a:moveTo>
                  <a:lnTo>
                    <a:pt x="313922" y="0"/>
                  </a:lnTo>
                  <a:lnTo>
                    <a:pt x="313922" y="163169"/>
                  </a:lnTo>
                  <a:lnTo>
                    <a:pt x="0" y="163169"/>
                  </a:lnTo>
                  <a:close/>
                </a:path>
              </a:pathLst>
            </a:custGeom>
            <a:solidFill>
              <a:srgbClr val="4A496E"/>
            </a:solidFill>
          </p:spPr>
          <p:txBody>
            <a:bodyPr/>
            <a:lstStyle/>
            <a:p>
              <a:endParaRPr lang="en-IE" sz="1200"/>
            </a:p>
          </p:txBody>
        </p:sp>
        <p:sp>
          <p:nvSpPr>
            <p:cNvPr id="68" name="TextBox 68"/>
            <p:cNvSpPr txBox="1"/>
            <p:nvPr/>
          </p:nvSpPr>
          <p:spPr>
            <a:xfrm>
              <a:off x="0" y="22376"/>
              <a:ext cx="313922" cy="125069"/>
            </a:xfrm>
            <a:prstGeom prst="rect">
              <a:avLst/>
            </a:prstGeom>
          </p:spPr>
          <p:txBody>
            <a:bodyPr lIns="33867" tIns="33867" rIns="33867" bIns="33867" rtlCol="0" anchor="ctr"/>
            <a:lstStyle/>
            <a:p>
              <a:pPr algn="ctr">
                <a:lnSpc>
                  <a:spcPts val="1266"/>
                </a:lnSpc>
              </a:pPr>
              <a:r>
                <a:rPr lang="en-US" sz="1266" b="1" dirty="0">
                  <a:solidFill>
                    <a:srgbClr val="FFFFFF"/>
                  </a:solidFill>
                  <a:latin typeface="Serenity Semi-Bold"/>
                  <a:ea typeface="Serenity Semi-Bold"/>
                  <a:cs typeface="Serenity Semi-Bold"/>
                  <a:sym typeface="Serenity Semi-Bold"/>
                </a:rPr>
                <a:t>Prepay Power</a:t>
              </a:r>
            </a:p>
          </p:txBody>
        </p:sp>
      </p:grpSp>
      <p:grpSp>
        <p:nvGrpSpPr>
          <p:cNvPr id="69" name="Group 69"/>
          <p:cNvGrpSpPr/>
          <p:nvPr/>
        </p:nvGrpSpPr>
        <p:grpSpPr>
          <a:xfrm>
            <a:off x="9389928" y="-451627"/>
            <a:ext cx="3372436" cy="3372436"/>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4906" r="-24906"/>
              </a:stretch>
            </a:blipFill>
          </p:spPr>
          <p:txBody>
            <a:bodyPr/>
            <a:lstStyle/>
            <a:p>
              <a:endParaRPr lang="en-IE" sz="1200"/>
            </a:p>
          </p:txBody>
        </p:sp>
      </p:grpSp>
      <p:sp>
        <p:nvSpPr>
          <p:cNvPr id="71" name="TextBox 71"/>
          <p:cNvSpPr txBox="1"/>
          <p:nvPr/>
        </p:nvSpPr>
        <p:spPr>
          <a:xfrm>
            <a:off x="1404742" y="6686447"/>
            <a:ext cx="6758182" cy="167290"/>
          </a:xfrm>
          <a:prstGeom prst="rect">
            <a:avLst/>
          </a:prstGeom>
        </p:spPr>
        <p:txBody>
          <a:bodyPr lIns="0" tIns="0" rIns="0" bIns="0" rtlCol="0" anchor="t">
            <a:spAutoFit/>
          </a:bodyPr>
          <a:lstStyle/>
          <a:p>
            <a:pPr>
              <a:lnSpc>
                <a:spcPts val="1367"/>
              </a:lnSpc>
            </a:pPr>
            <a:r>
              <a:rPr lang="en-US" sz="976" spc="-49">
                <a:solidFill>
                  <a:srgbClr val="435274"/>
                </a:solidFill>
                <a:latin typeface="Source Sans Pro"/>
                <a:ea typeface="Source Sans Pro"/>
                <a:cs typeface="Source Sans Pro"/>
                <a:sym typeface="Source Sans Pro"/>
              </a:rPr>
              <a:t>*If panels installed by Active8, otherwise 24 cent</a:t>
            </a:r>
          </a:p>
        </p:txBody>
      </p:sp>
      <p:sp>
        <p:nvSpPr>
          <p:cNvPr id="72" name="TextBox 72"/>
          <p:cNvSpPr txBox="1"/>
          <p:nvPr/>
        </p:nvSpPr>
        <p:spPr>
          <a:xfrm>
            <a:off x="566447" y="5439806"/>
            <a:ext cx="6758182" cy="240579"/>
          </a:xfrm>
          <a:prstGeom prst="rect">
            <a:avLst/>
          </a:prstGeom>
        </p:spPr>
        <p:txBody>
          <a:bodyPr lIns="0" tIns="0" rIns="0" bIns="0" rtlCol="0" anchor="t">
            <a:spAutoFit/>
          </a:bodyPr>
          <a:lstStyle/>
          <a:p>
            <a:pPr>
              <a:lnSpc>
                <a:spcPts val="2020"/>
              </a:lnSpc>
            </a:pPr>
            <a:r>
              <a:rPr lang="en-US" sz="1443" b="1" spc="-72">
                <a:solidFill>
                  <a:srgbClr val="435274"/>
                </a:solidFill>
                <a:latin typeface="Source Sans Pro Bold"/>
                <a:ea typeface="Source Sans Pro Bold"/>
                <a:cs typeface="Source Sans Pro Bold"/>
                <a:sym typeface="Source Sans Pro Bold"/>
              </a:rPr>
              <a:t>Rates of payment by supplier </a:t>
            </a:r>
          </a:p>
        </p:txBody>
      </p:sp>
      <p:grpSp>
        <p:nvGrpSpPr>
          <p:cNvPr id="73" name="Group 73"/>
          <p:cNvGrpSpPr/>
          <p:nvPr/>
        </p:nvGrpSpPr>
        <p:grpSpPr>
          <a:xfrm>
            <a:off x="9703527" y="3390043"/>
            <a:ext cx="864423" cy="864423"/>
            <a:chOff x="0" y="0"/>
            <a:chExt cx="1728846" cy="1728846"/>
          </a:xfrm>
        </p:grpSpPr>
        <p:sp>
          <p:nvSpPr>
            <p:cNvPr id="74" name="Freeform 74"/>
            <p:cNvSpPr/>
            <p:nvPr/>
          </p:nvSpPr>
          <p:spPr>
            <a:xfrm>
              <a:off x="0" y="0"/>
              <a:ext cx="1728846" cy="1728846"/>
            </a:xfrm>
            <a:custGeom>
              <a:avLst/>
              <a:gdLst/>
              <a:ahLst/>
              <a:cxnLst/>
              <a:rect l="l" t="t" r="r" b="b"/>
              <a:pathLst>
                <a:path w="1728846" h="1728846">
                  <a:moveTo>
                    <a:pt x="0" y="0"/>
                  </a:moveTo>
                  <a:lnTo>
                    <a:pt x="1728846" y="0"/>
                  </a:lnTo>
                  <a:lnTo>
                    <a:pt x="1728846" y="1728846"/>
                  </a:lnTo>
                  <a:lnTo>
                    <a:pt x="0" y="17288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sz="1200"/>
            </a:p>
          </p:txBody>
        </p:sp>
      </p:grpSp>
      <p:sp>
        <p:nvSpPr>
          <p:cNvPr id="75" name="TextBox 75"/>
          <p:cNvSpPr txBox="1"/>
          <p:nvPr/>
        </p:nvSpPr>
        <p:spPr>
          <a:xfrm>
            <a:off x="8450240" y="3847655"/>
            <a:ext cx="1142703" cy="500137"/>
          </a:xfrm>
          <a:prstGeom prst="rect">
            <a:avLst/>
          </a:prstGeom>
        </p:spPr>
        <p:txBody>
          <a:bodyPr lIns="0" tIns="0" rIns="0" bIns="0" rtlCol="0" anchor="t">
            <a:spAutoFit/>
          </a:bodyPr>
          <a:lstStyle/>
          <a:p>
            <a:pPr>
              <a:lnSpc>
                <a:spcPts val="1266"/>
              </a:lnSpc>
              <a:spcBef>
                <a:spcPct val="0"/>
              </a:spcBef>
            </a:pPr>
            <a:r>
              <a:rPr lang="en-US" sz="1266" b="1">
                <a:solidFill>
                  <a:srgbClr val="435274"/>
                </a:solidFill>
                <a:latin typeface="Serenity Semi-Bold"/>
                <a:ea typeface="Serenity Semi-Bold"/>
                <a:cs typeface="Serenity Semi-Bold"/>
                <a:sym typeface="Serenity Semi-Bold"/>
              </a:rPr>
              <a:t>Scan the QR code</a:t>
            </a:r>
          </a:p>
          <a:p>
            <a:pPr>
              <a:lnSpc>
                <a:spcPts val="1266"/>
              </a:lnSpc>
              <a:spcBef>
                <a:spcPct val="0"/>
              </a:spcBef>
            </a:pPr>
            <a:r>
              <a:rPr lang="en-US" sz="1266" b="1">
                <a:solidFill>
                  <a:srgbClr val="435274"/>
                </a:solidFill>
                <a:latin typeface="Serenity Semi-Bold"/>
                <a:ea typeface="Serenity Semi-Bold"/>
                <a:cs typeface="Serenity Semi-Bold"/>
                <a:sym typeface="Serenity Semi-Bold"/>
              </a:rPr>
              <a:t> to learn more </a:t>
            </a:r>
          </a:p>
        </p:txBody>
      </p:sp>
      <p:sp>
        <p:nvSpPr>
          <p:cNvPr id="76" name="Freeform 76"/>
          <p:cNvSpPr/>
          <p:nvPr/>
        </p:nvSpPr>
        <p:spPr>
          <a:xfrm>
            <a:off x="513773" y="836940"/>
            <a:ext cx="1173228" cy="1120433"/>
          </a:xfrm>
          <a:custGeom>
            <a:avLst/>
            <a:gdLst/>
            <a:ahLst/>
            <a:cxnLst/>
            <a:rect l="l" t="t" r="r" b="b"/>
            <a:pathLst>
              <a:path w="1759842" h="1680649">
                <a:moveTo>
                  <a:pt x="0" y="0"/>
                </a:moveTo>
                <a:lnTo>
                  <a:pt x="1759843" y="0"/>
                </a:lnTo>
                <a:lnTo>
                  <a:pt x="1759843" y="1680649"/>
                </a:lnTo>
                <a:lnTo>
                  <a:pt x="0" y="1680649"/>
                </a:lnTo>
                <a:lnTo>
                  <a:pt x="0" y="0"/>
                </a:lnTo>
                <a:close/>
              </a:path>
            </a:pathLst>
          </a:custGeom>
          <a:blipFill>
            <a:blip r:embed="rId7"/>
            <a:stretch>
              <a:fillRect/>
            </a:stretch>
          </a:blipFill>
        </p:spPr>
        <p:txBody>
          <a:bodyPr/>
          <a:lstStyle/>
          <a:p>
            <a:endParaRPr lang="en-IE" sz="1200"/>
          </a:p>
        </p:txBody>
      </p:sp>
      <p:sp>
        <p:nvSpPr>
          <p:cNvPr id="77" name="TextBox 77"/>
          <p:cNvSpPr txBox="1"/>
          <p:nvPr/>
        </p:nvSpPr>
        <p:spPr>
          <a:xfrm>
            <a:off x="1793258" y="774700"/>
            <a:ext cx="5529553" cy="1184812"/>
          </a:xfrm>
          <a:prstGeom prst="rect">
            <a:avLst/>
          </a:prstGeom>
        </p:spPr>
        <p:txBody>
          <a:bodyPr lIns="0" tIns="0" rIns="0" bIns="0" rtlCol="0" anchor="t">
            <a:spAutoFit/>
          </a:bodyPr>
          <a:lstStyle/>
          <a:p>
            <a:pPr>
              <a:lnSpc>
                <a:spcPts val="4562"/>
              </a:lnSpc>
            </a:pPr>
            <a:r>
              <a:rPr lang="en-US" sz="4562" b="1" spc="-228">
                <a:solidFill>
                  <a:srgbClr val="435274"/>
                </a:solidFill>
                <a:latin typeface="Source Sans Pro Bold"/>
                <a:ea typeface="Source Sans Pro Bold"/>
                <a:cs typeface="Source Sans Pro Bold"/>
                <a:sym typeface="Source Sans Pro Bold"/>
              </a:rPr>
              <a:t>MICRO-GENERATION</a:t>
            </a:r>
          </a:p>
          <a:p>
            <a:pPr>
              <a:lnSpc>
                <a:spcPts val="4562"/>
              </a:lnSpc>
            </a:pPr>
            <a:r>
              <a:rPr lang="en-US" sz="4562" b="1" spc="-228">
                <a:solidFill>
                  <a:srgbClr val="435274"/>
                </a:solidFill>
                <a:latin typeface="Source Sans Pro Bold"/>
                <a:ea typeface="Source Sans Pro Bold"/>
                <a:cs typeface="Source Sans Pro Bold"/>
                <a:sym typeface="Source Sans Pro Bold"/>
              </a:rPr>
              <a:t>SUPPORT SCHEME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96805C8-DCE0-D74B-3A45-799ABB8D22B7}"/>
              </a:ext>
            </a:extLst>
          </p:cNvPr>
          <p:cNvSpPr txBox="1">
            <a:spLocks/>
          </p:cNvSpPr>
          <p:nvPr/>
        </p:nvSpPr>
        <p:spPr>
          <a:xfrm>
            <a:off x="186814" y="549684"/>
            <a:ext cx="11582400" cy="53739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800"/>
              </a:spcAft>
              <a:buFont typeface="Arial" panose="020B0604020202020204" pitchFamily="34" charset="0"/>
              <a:buNone/>
            </a:pPr>
            <a:r>
              <a:rPr lang="en-IE" sz="3200" kern="100" dirty="0">
                <a:latin typeface="Aptos" panose="020B0004020202020204" pitchFamily="34" charset="0"/>
                <a:ea typeface="Aptos" panose="020B0004020202020204" pitchFamily="34" charset="0"/>
                <a:cs typeface="Times New Roman" panose="02020603050405020304" pitchFamily="18" charset="0"/>
              </a:rPr>
              <a:t>6.30    </a:t>
            </a:r>
            <a:r>
              <a:rPr lang="en-IE" sz="3200" b="1" kern="100" dirty="0">
                <a:latin typeface="Aptos" panose="020B0004020202020204" pitchFamily="34" charset="0"/>
                <a:ea typeface="Aptos" panose="020B0004020202020204" pitchFamily="34" charset="0"/>
                <a:cs typeface="Times New Roman" panose="02020603050405020304" pitchFamily="18" charset="0"/>
              </a:rPr>
              <a:t>Welcome:			</a:t>
            </a:r>
            <a:r>
              <a:rPr lang="en-IE" sz="3200" kern="100" dirty="0">
                <a:latin typeface="Aptos" panose="020B0004020202020204" pitchFamily="34" charset="0"/>
                <a:ea typeface="Aptos" panose="020B0004020202020204" pitchFamily="34" charset="0"/>
                <a:cs typeface="Times New Roman" panose="02020603050405020304" pitchFamily="18" charset="0"/>
              </a:rPr>
              <a:t>Climate Action Team </a:t>
            </a:r>
          </a:p>
          <a:p>
            <a:pPr marL="0" indent="0">
              <a:lnSpc>
                <a:spcPct val="100000"/>
              </a:lnSpc>
              <a:spcAft>
                <a:spcPts val="800"/>
              </a:spcAft>
              <a:buFont typeface="Arial" panose="020B0604020202020204" pitchFamily="34" charset="0"/>
              <a:buNone/>
            </a:pPr>
            <a:r>
              <a:rPr lang="en-IE" sz="3200" kern="100" dirty="0">
                <a:latin typeface="Aptos" panose="020B0004020202020204" pitchFamily="34" charset="0"/>
                <a:ea typeface="Aptos" panose="020B0004020202020204" pitchFamily="34" charset="0"/>
                <a:cs typeface="Times New Roman" panose="02020603050405020304" pitchFamily="18" charset="0"/>
              </a:rPr>
              <a:t>						</a:t>
            </a:r>
            <a:r>
              <a:rPr lang="en-IE" kern="100" dirty="0">
                <a:latin typeface="Aptos" panose="020B0004020202020204" pitchFamily="34" charset="0"/>
                <a:ea typeface="Aptos" panose="020B0004020202020204" pitchFamily="34" charset="0"/>
                <a:cs typeface="Times New Roman" panose="02020603050405020304" pitchFamily="18" charset="0"/>
              </a:rPr>
              <a:t>Frank Burke &amp; Clare Kelly</a:t>
            </a:r>
            <a:r>
              <a:rPr lang="en-IE" sz="3200" kern="100" dirty="0">
                <a:latin typeface="Aptos" panose="020B0004020202020204" pitchFamily="34" charset="0"/>
                <a:ea typeface="Aptos" panose="020B0004020202020204" pitchFamily="34" charset="0"/>
                <a:cs typeface="Times New Roman" panose="02020603050405020304" pitchFamily="18" charset="0"/>
              </a:rPr>
              <a:t>	</a:t>
            </a:r>
          </a:p>
          <a:p>
            <a:pPr marL="0" indent="0">
              <a:lnSpc>
                <a:spcPct val="100000"/>
              </a:lnSpc>
              <a:spcAft>
                <a:spcPts val="800"/>
              </a:spcAft>
              <a:buNone/>
            </a:pPr>
            <a:r>
              <a:rPr lang="en-IE" sz="3200" kern="100" dirty="0">
                <a:latin typeface="Aptos" panose="020B0004020202020204" pitchFamily="34" charset="0"/>
                <a:ea typeface="Aptos" panose="020B0004020202020204" pitchFamily="34" charset="0"/>
                <a:cs typeface="Times New Roman" panose="02020603050405020304" pitchFamily="18" charset="0"/>
              </a:rPr>
              <a:t>6.40    </a:t>
            </a:r>
            <a:r>
              <a:rPr lang="en-IE" sz="3200" b="1" kern="100" dirty="0">
                <a:latin typeface="Aptos" panose="020B0004020202020204" pitchFamily="34" charset="0"/>
                <a:ea typeface="Aptos" panose="020B0004020202020204" pitchFamily="34" charset="0"/>
                <a:cs typeface="Times New Roman" panose="02020603050405020304" pitchFamily="18" charset="0"/>
              </a:rPr>
              <a:t>LEO Grants: 			</a:t>
            </a:r>
            <a:r>
              <a:rPr lang="en-IE" sz="3200" kern="100" dirty="0">
                <a:latin typeface="Aptos" panose="020B0004020202020204" pitchFamily="34" charset="0"/>
                <a:cs typeface="Times New Roman" panose="02020603050405020304" pitchFamily="18" charset="0"/>
              </a:rPr>
              <a:t>Local Enterprise Office</a:t>
            </a:r>
          </a:p>
          <a:p>
            <a:pPr marL="0" indent="0">
              <a:lnSpc>
                <a:spcPct val="100000"/>
              </a:lnSpc>
              <a:spcAft>
                <a:spcPts val="800"/>
              </a:spcAft>
              <a:buNone/>
            </a:pPr>
            <a:r>
              <a:rPr lang="en-IE" sz="3200" kern="100" dirty="0">
                <a:latin typeface="Aptos" panose="020B0004020202020204" pitchFamily="34" charset="0"/>
                <a:cs typeface="Times New Roman" panose="02020603050405020304" pitchFamily="18" charset="0"/>
              </a:rPr>
              <a:t>						</a:t>
            </a:r>
            <a:r>
              <a:rPr lang="en-IE" kern="100" dirty="0">
                <a:latin typeface="Aptos" panose="020B0004020202020204" pitchFamily="34" charset="0"/>
                <a:ea typeface="Aptos" panose="020B0004020202020204" pitchFamily="34" charset="0"/>
                <a:cs typeface="Times New Roman" panose="02020603050405020304" pitchFamily="18" charset="0"/>
              </a:rPr>
              <a:t>Annette Rowsome &amp; </a:t>
            </a:r>
            <a:r>
              <a:rPr lang="en-IE" kern="100" dirty="0">
                <a:latin typeface="Aptos" panose="020B0004020202020204" pitchFamily="34" charset="0"/>
                <a:cs typeface="Times New Roman" panose="02020603050405020304" pitchFamily="18" charset="0"/>
              </a:rPr>
              <a:t>Fiona Bennett </a:t>
            </a:r>
          </a:p>
          <a:p>
            <a:pPr marL="0" indent="0">
              <a:lnSpc>
                <a:spcPct val="100000"/>
              </a:lnSpc>
              <a:spcAft>
                <a:spcPts val="800"/>
              </a:spcAft>
              <a:buFont typeface="Arial" panose="020B0604020202020204" pitchFamily="34" charset="0"/>
              <a:buNone/>
            </a:pPr>
            <a:r>
              <a:rPr lang="en-IE" sz="3200" kern="100" dirty="0">
                <a:latin typeface="Aptos" panose="020B0004020202020204" pitchFamily="34" charset="0"/>
                <a:ea typeface="Aptos" panose="020B0004020202020204" pitchFamily="34" charset="0"/>
                <a:cs typeface="Times New Roman" panose="02020603050405020304" pitchFamily="18" charset="0"/>
              </a:rPr>
              <a:t>7.00    </a:t>
            </a:r>
            <a:r>
              <a:rPr lang="en-IE" sz="3200" b="1" kern="100" dirty="0">
                <a:latin typeface="Aptos" panose="020B0004020202020204" pitchFamily="34" charset="0"/>
                <a:ea typeface="Aptos" panose="020B0004020202020204" pitchFamily="34" charset="0"/>
                <a:cs typeface="Times New Roman" panose="02020603050405020304" pitchFamily="18" charset="0"/>
              </a:rPr>
              <a:t>SEAI Business Grants:   </a:t>
            </a:r>
            <a:r>
              <a:rPr lang="en-IE" sz="3200" kern="100" dirty="0">
                <a:latin typeface="Aptos" panose="020B0004020202020204" pitchFamily="34" charset="0"/>
                <a:cs typeface="Times New Roman" panose="02020603050405020304" pitchFamily="18" charset="0"/>
              </a:rPr>
              <a:t>South East Energy Agency</a:t>
            </a:r>
          </a:p>
          <a:p>
            <a:pPr marL="0" indent="0">
              <a:lnSpc>
                <a:spcPct val="100000"/>
              </a:lnSpc>
              <a:spcAft>
                <a:spcPts val="800"/>
              </a:spcAft>
              <a:buNone/>
            </a:pPr>
            <a:r>
              <a:rPr lang="en-IE" sz="3200" kern="100" dirty="0">
                <a:latin typeface="Aptos" panose="020B0004020202020204" pitchFamily="34" charset="0"/>
                <a:cs typeface="Times New Roman" panose="02020603050405020304" pitchFamily="18" charset="0"/>
              </a:rPr>
              <a:t>						</a:t>
            </a:r>
            <a:r>
              <a:rPr lang="en-IE" sz="3200" b="1" kern="100" dirty="0">
                <a:latin typeface="Aptos" panose="020B0004020202020204" pitchFamily="34" charset="0"/>
                <a:ea typeface="Aptos" panose="020B0004020202020204" pitchFamily="34" charset="0"/>
                <a:cs typeface="Times New Roman" panose="02020603050405020304" pitchFamily="18" charset="0"/>
              </a:rPr>
              <a:t> </a:t>
            </a:r>
            <a:r>
              <a:rPr lang="en-IE" kern="100" dirty="0">
                <a:latin typeface="Aptos" panose="020B0004020202020204" pitchFamily="34" charset="0"/>
                <a:cs typeface="Times New Roman" panose="02020603050405020304" pitchFamily="18" charset="0"/>
              </a:rPr>
              <a:t>Michael Kinchella</a:t>
            </a:r>
            <a:endParaRPr lang="en-IE" sz="3200" kern="100" dirty="0">
              <a:latin typeface="Aptos" panose="020B0004020202020204" pitchFamily="34" charset="0"/>
              <a:cs typeface="Times New Roman" panose="02020603050405020304" pitchFamily="18" charset="0"/>
            </a:endParaRPr>
          </a:p>
          <a:p>
            <a:pPr marL="0" indent="0">
              <a:lnSpc>
                <a:spcPct val="100000"/>
              </a:lnSpc>
              <a:spcAft>
                <a:spcPts val="800"/>
              </a:spcAft>
              <a:buFont typeface="Arial" panose="020B0604020202020204" pitchFamily="34" charset="0"/>
              <a:buNone/>
            </a:pPr>
            <a:r>
              <a:rPr lang="en-IE" sz="3200" kern="100" dirty="0">
                <a:latin typeface="Aptos" panose="020B0004020202020204" pitchFamily="34" charset="0"/>
                <a:cs typeface="Times New Roman" panose="02020603050405020304" pitchFamily="18" charset="0"/>
              </a:rPr>
              <a:t>7.20    </a:t>
            </a:r>
            <a:r>
              <a:rPr lang="en-IE" sz="3200" b="1" kern="100" dirty="0">
                <a:latin typeface="Aptos" panose="020B0004020202020204" pitchFamily="34" charset="0"/>
                <a:cs typeface="Times New Roman" panose="02020603050405020304" pitchFamily="18" charset="0"/>
              </a:rPr>
              <a:t>Next Steps</a:t>
            </a:r>
            <a:r>
              <a:rPr lang="en-IE" sz="3200" dirty="0"/>
              <a:t>			</a:t>
            </a:r>
            <a:r>
              <a:rPr lang="en-IE" sz="2200" dirty="0"/>
              <a:t>	</a:t>
            </a:r>
          </a:p>
          <a:p>
            <a:pPr marL="0" indent="0">
              <a:spcBef>
                <a:spcPts val="600"/>
              </a:spcBef>
              <a:buFont typeface="Arial" panose="020B0604020202020204" pitchFamily="34" charset="0"/>
              <a:buNone/>
            </a:pPr>
            <a:r>
              <a:rPr lang="en-IE" sz="2200" dirty="0"/>
              <a:t>		</a:t>
            </a:r>
          </a:p>
          <a:p>
            <a:pPr marL="0" indent="0">
              <a:spcAft>
                <a:spcPts val="800"/>
              </a:spcAft>
              <a:buFont typeface="Arial" panose="020B0604020202020204" pitchFamily="34" charset="0"/>
              <a:buNone/>
            </a:pPr>
            <a:r>
              <a:rPr lang="en-IE" sz="1600" b="1" kern="100" dirty="0">
                <a:latin typeface="Aptos" panose="020B0004020202020204" pitchFamily="34" charset="0"/>
                <a:cs typeface="Times New Roman" panose="02020603050405020304" pitchFamily="18" charset="0"/>
              </a:rPr>
              <a:t>					</a:t>
            </a:r>
            <a:endParaRPr lang="en-IE" sz="3600" b="1" kern="100" dirty="0">
              <a:solidFill>
                <a:schemeClr val="tx2">
                  <a:lumMod val="75000"/>
                  <a:lumOff val="25000"/>
                </a:schemeClr>
              </a:solidFill>
              <a:latin typeface="Aptos" panose="020B0004020202020204" pitchFamily="34" charset="0"/>
              <a:cs typeface="Times New Roman" panose="02020603050405020304" pitchFamily="18" charset="0"/>
            </a:endParaRPr>
          </a:p>
        </p:txBody>
      </p:sp>
      <p:sp>
        <p:nvSpPr>
          <p:cNvPr id="3" name="Title 1">
            <a:extLst>
              <a:ext uri="{FF2B5EF4-FFF2-40B4-BE49-F238E27FC236}">
                <a16:creationId xmlns:a16="http://schemas.microsoft.com/office/drawing/2014/main" id="{8CC79CC0-A312-D479-51C7-D3B290C34C00}"/>
              </a:ext>
            </a:extLst>
          </p:cNvPr>
          <p:cNvSpPr txBox="1">
            <a:spLocks/>
          </p:cNvSpPr>
          <p:nvPr/>
        </p:nvSpPr>
        <p:spPr>
          <a:xfrm>
            <a:off x="3810258" y="78371"/>
            <a:ext cx="5120561" cy="471313"/>
          </a:xfrm>
          <a:prstGeom prst="rect">
            <a:avLst/>
          </a:prstGeom>
        </p:spPr>
        <p:txBody>
          <a:bodyP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b="1" dirty="0">
                <a:solidFill>
                  <a:schemeClr val="tx2">
                    <a:lumMod val="75000"/>
                    <a:lumOff val="25000"/>
                  </a:schemeClr>
                </a:solidFill>
              </a:rPr>
              <a:t>Agenda</a:t>
            </a:r>
            <a:r>
              <a:rPr lang="en-IE" dirty="0">
                <a:solidFill>
                  <a:schemeClr val="tx2">
                    <a:lumMod val="75000"/>
                    <a:lumOff val="25000"/>
                  </a:schemeClr>
                </a:solidFill>
              </a:rPr>
              <a:t> </a:t>
            </a:r>
          </a:p>
        </p:txBody>
      </p:sp>
      <p:pic>
        <p:nvPicPr>
          <p:cNvPr id="6" name="Picture 5" descr="A green text on a white background&#10;&#10;Description automatically generated">
            <a:extLst>
              <a:ext uri="{FF2B5EF4-FFF2-40B4-BE49-F238E27FC236}">
                <a16:creationId xmlns:a16="http://schemas.microsoft.com/office/drawing/2014/main" id="{F505980F-5ED5-1F35-40CA-43DDF41E05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65972" y="5573132"/>
            <a:ext cx="4026028" cy="1206497"/>
          </a:xfrm>
          <a:prstGeom prst="rect">
            <a:avLst/>
          </a:prstGeom>
          <a:noFill/>
          <a:ln>
            <a:noFill/>
          </a:ln>
        </p:spPr>
      </p:pic>
    </p:spTree>
    <p:extLst>
      <p:ext uri="{BB962C8B-B14F-4D97-AF65-F5344CB8AC3E}">
        <p14:creationId xmlns:p14="http://schemas.microsoft.com/office/powerpoint/2010/main" val="409537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2578" y="197028"/>
            <a:ext cx="1874188" cy="657701"/>
          </a:xfrm>
          <a:custGeom>
            <a:avLst/>
            <a:gdLst/>
            <a:ahLst/>
            <a:cxnLst/>
            <a:rect l="l" t="t" r="r" b="b"/>
            <a:pathLst>
              <a:path w="2811282" h="986552">
                <a:moveTo>
                  <a:pt x="0" y="0"/>
                </a:moveTo>
                <a:lnTo>
                  <a:pt x="2811282" y="0"/>
                </a:lnTo>
                <a:lnTo>
                  <a:pt x="2811282" y="986552"/>
                </a:lnTo>
                <a:lnTo>
                  <a:pt x="0" y="986552"/>
                </a:lnTo>
                <a:lnTo>
                  <a:pt x="0" y="0"/>
                </a:lnTo>
                <a:close/>
              </a:path>
            </a:pathLst>
          </a:custGeom>
          <a:blipFill>
            <a:blip r:embed="rId2"/>
            <a:stretch>
              <a:fillRect/>
            </a:stretch>
          </a:blipFill>
        </p:spPr>
        <p:txBody>
          <a:bodyPr/>
          <a:lstStyle/>
          <a:p>
            <a:endParaRPr lang="en-IE" sz="1200"/>
          </a:p>
        </p:txBody>
      </p:sp>
      <p:sp>
        <p:nvSpPr>
          <p:cNvPr id="3" name="Freeform 3"/>
          <p:cNvSpPr/>
          <p:nvPr/>
        </p:nvSpPr>
        <p:spPr>
          <a:xfrm>
            <a:off x="10845829" y="3560769"/>
            <a:ext cx="1346171" cy="1296198"/>
          </a:xfrm>
          <a:custGeom>
            <a:avLst/>
            <a:gdLst/>
            <a:ahLst/>
            <a:cxnLst/>
            <a:rect l="l" t="t" r="r" b="b"/>
            <a:pathLst>
              <a:path w="2019257" h="1944297">
                <a:moveTo>
                  <a:pt x="0" y="0"/>
                </a:moveTo>
                <a:lnTo>
                  <a:pt x="2019257" y="0"/>
                </a:lnTo>
                <a:lnTo>
                  <a:pt x="2019257" y="1944297"/>
                </a:lnTo>
                <a:lnTo>
                  <a:pt x="0" y="1944297"/>
                </a:lnTo>
                <a:lnTo>
                  <a:pt x="0" y="0"/>
                </a:lnTo>
                <a:close/>
              </a:path>
            </a:pathLst>
          </a:custGeom>
          <a:blipFill>
            <a:blip r:embed="rId3"/>
            <a:stretch>
              <a:fillRect/>
            </a:stretch>
          </a:blipFill>
        </p:spPr>
        <p:txBody>
          <a:bodyPr/>
          <a:lstStyle/>
          <a:p>
            <a:endParaRPr lang="en-IE" sz="1200"/>
          </a:p>
        </p:txBody>
      </p:sp>
      <p:sp>
        <p:nvSpPr>
          <p:cNvPr id="4" name="Freeform 4"/>
          <p:cNvSpPr/>
          <p:nvPr/>
        </p:nvSpPr>
        <p:spPr>
          <a:xfrm rot="-10800000">
            <a:off x="9509095"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3"/>
            <a:stretch>
              <a:fillRect/>
            </a:stretch>
          </a:blipFill>
        </p:spPr>
        <p:txBody>
          <a:bodyPr/>
          <a:lstStyle/>
          <a:p>
            <a:endParaRPr lang="en-IE" sz="1200"/>
          </a:p>
        </p:txBody>
      </p:sp>
      <p:sp>
        <p:nvSpPr>
          <p:cNvPr id="5" name="Freeform 5"/>
          <p:cNvSpPr/>
          <p:nvPr/>
        </p:nvSpPr>
        <p:spPr>
          <a:xfrm>
            <a:off x="8162924" y="6209901"/>
            <a:ext cx="1346171" cy="648099"/>
          </a:xfrm>
          <a:custGeom>
            <a:avLst/>
            <a:gdLst/>
            <a:ahLst/>
            <a:cxnLst/>
            <a:rect l="l" t="t" r="r" b="b"/>
            <a:pathLst>
              <a:path w="2019257" h="972148">
                <a:moveTo>
                  <a:pt x="0" y="0"/>
                </a:moveTo>
                <a:lnTo>
                  <a:pt x="2019257" y="0"/>
                </a:lnTo>
                <a:lnTo>
                  <a:pt x="2019257" y="972148"/>
                </a:lnTo>
                <a:lnTo>
                  <a:pt x="0" y="972148"/>
                </a:lnTo>
                <a:lnTo>
                  <a:pt x="0" y="0"/>
                </a:lnTo>
                <a:close/>
              </a:path>
            </a:pathLst>
          </a:custGeom>
          <a:blipFill>
            <a:blip r:embed="rId3"/>
            <a:stretch>
              <a:fillRect b="-99999"/>
            </a:stretch>
          </a:blipFill>
        </p:spPr>
        <p:txBody>
          <a:bodyPr/>
          <a:lstStyle/>
          <a:p>
            <a:endParaRPr lang="en-IE" sz="1200"/>
          </a:p>
        </p:txBody>
      </p:sp>
      <p:sp>
        <p:nvSpPr>
          <p:cNvPr id="6" name="Freeform 6"/>
          <p:cNvSpPr/>
          <p:nvPr/>
        </p:nvSpPr>
        <p:spPr>
          <a:xfrm rot="5400000">
            <a:off x="10845829"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3"/>
            <a:stretch>
              <a:fillRect/>
            </a:stretch>
          </a:blipFill>
        </p:spPr>
        <p:txBody>
          <a:bodyPr/>
          <a:lstStyle/>
          <a:p>
            <a:endParaRPr lang="en-IE" sz="1200"/>
          </a:p>
        </p:txBody>
      </p:sp>
      <p:sp>
        <p:nvSpPr>
          <p:cNvPr id="7" name="Freeform 7"/>
          <p:cNvSpPr/>
          <p:nvPr/>
        </p:nvSpPr>
        <p:spPr>
          <a:xfrm rot="-5400000">
            <a:off x="9845638" y="5873358"/>
            <a:ext cx="673086" cy="1296198"/>
          </a:xfrm>
          <a:custGeom>
            <a:avLst/>
            <a:gdLst/>
            <a:ahLst/>
            <a:cxnLst/>
            <a:rect l="l" t="t" r="r" b="b"/>
            <a:pathLst>
              <a:path w="1009629" h="1944297">
                <a:moveTo>
                  <a:pt x="0" y="0"/>
                </a:moveTo>
                <a:lnTo>
                  <a:pt x="1009629" y="0"/>
                </a:lnTo>
                <a:lnTo>
                  <a:pt x="1009629" y="1944297"/>
                </a:lnTo>
                <a:lnTo>
                  <a:pt x="0" y="1944297"/>
                </a:lnTo>
                <a:lnTo>
                  <a:pt x="0" y="0"/>
                </a:lnTo>
                <a:close/>
              </a:path>
            </a:pathLst>
          </a:custGeom>
          <a:blipFill>
            <a:blip r:embed="rId3"/>
            <a:stretch>
              <a:fillRect l="-100000"/>
            </a:stretch>
          </a:blipFill>
        </p:spPr>
        <p:txBody>
          <a:bodyPr/>
          <a:lstStyle/>
          <a:p>
            <a:endParaRPr lang="en-IE" sz="1200"/>
          </a:p>
        </p:txBody>
      </p:sp>
      <p:sp>
        <p:nvSpPr>
          <p:cNvPr id="8" name="Freeform 8"/>
          <p:cNvSpPr/>
          <p:nvPr/>
        </p:nvSpPr>
        <p:spPr>
          <a:xfrm rot="-10800000">
            <a:off x="10820842" y="6209901"/>
            <a:ext cx="1346171" cy="648099"/>
          </a:xfrm>
          <a:custGeom>
            <a:avLst/>
            <a:gdLst/>
            <a:ahLst/>
            <a:cxnLst/>
            <a:rect l="l" t="t" r="r" b="b"/>
            <a:pathLst>
              <a:path w="2019257" h="972148">
                <a:moveTo>
                  <a:pt x="0" y="0"/>
                </a:moveTo>
                <a:lnTo>
                  <a:pt x="2019258" y="0"/>
                </a:lnTo>
                <a:lnTo>
                  <a:pt x="2019258" y="972148"/>
                </a:lnTo>
                <a:lnTo>
                  <a:pt x="0" y="972148"/>
                </a:lnTo>
                <a:lnTo>
                  <a:pt x="0" y="0"/>
                </a:lnTo>
                <a:close/>
              </a:path>
            </a:pathLst>
          </a:custGeom>
          <a:blipFill>
            <a:blip r:embed="rId3"/>
            <a:stretch>
              <a:fillRect t="-99999"/>
            </a:stretch>
          </a:blipFill>
        </p:spPr>
        <p:txBody>
          <a:bodyPr/>
          <a:lstStyle/>
          <a:p>
            <a:endParaRPr lang="en-IE" sz="1200"/>
          </a:p>
        </p:txBody>
      </p:sp>
      <p:sp>
        <p:nvSpPr>
          <p:cNvPr id="9" name="TextBox 9"/>
          <p:cNvSpPr txBox="1"/>
          <p:nvPr/>
        </p:nvSpPr>
        <p:spPr>
          <a:xfrm>
            <a:off x="2027505" y="939819"/>
            <a:ext cx="5499136" cy="1030090"/>
          </a:xfrm>
          <a:prstGeom prst="rect">
            <a:avLst/>
          </a:prstGeom>
        </p:spPr>
        <p:txBody>
          <a:bodyPr lIns="0" tIns="0" rIns="0" bIns="0" rtlCol="0" anchor="t">
            <a:spAutoFit/>
          </a:bodyPr>
          <a:lstStyle/>
          <a:p>
            <a:pPr>
              <a:lnSpc>
                <a:spcPts val="3962"/>
              </a:lnSpc>
            </a:pPr>
            <a:r>
              <a:rPr lang="en-US" sz="3962" b="1" spc="-198">
                <a:solidFill>
                  <a:srgbClr val="435274"/>
                </a:solidFill>
                <a:latin typeface="Source Sans Pro Bold"/>
                <a:ea typeface="Source Sans Pro Bold"/>
                <a:cs typeface="Source Sans Pro Bold"/>
                <a:sym typeface="Source Sans Pro Bold"/>
              </a:rPr>
              <a:t>(SSRH ) SUPPORT SCHEME FOR RENEWABLE HEATING</a:t>
            </a:r>
          </a:p>
        </p:txBody>
      </p:sp>
      <p:grpSp>
        <p:nvGrpSpPr>
          <p:cNvPr id="10" name="Group 10"/>
          <p:cNvGrpSpPr/>
          <p:nvPr/>
        </p:nvGrpSpPr>
        <p:grpSpPr>
          <a:xfrm>
            <a:off x="7592764" y="123297"/>
            <a:ext cx="2427914" cy="242791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41961" r="-8132"/>
              </a:stretch>
            </a:blipFill>
          </p:spPr>
          <p:txBody>
            <a:bodyPr/>
            <a:lstStyle/>
            <a:p>
              <a:endParaRPr lang="en-IE" sz="1200"/>
            </a:p>
          </p:txBody>
        </p:sp>
      </p:grpSp>
      <p:grpSp>
        <p:nvGrpSpPr>
          <p:cNvPr id="12" name="Group 12"/>
          <p:cNvGrpSpPr/>
          <p:nvPr/>
        </p:nvGrpSpPr>
        <p:grpSpPr>
          <a:xfrm>
            <a:off x="9656858" y="1001086"/>
            <a:ext cx="2427914" cy="242791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046" r="-25046"/>
              </a:stretch>
            </a:blipFill>
          </p:spPr>
          <p:txBody>
            <a:bodyPr/>
            <a:lstStyle/>
            <a:p>
              <a:endParaRPr lang="en-IE" sz="1200"/>
            </a:p>
          </p:txBody>
        </p:sp>
      </p:grpSp>
      <p:sp>
        <p:nvSpPr>
          <p:cNvPr id="14" name="TextBox 14"/>
          <p:cNvSpPr txBox="1"/>
          <p:nvPr/>
        </p:nvSpPr>
        <p:spPr>
          <a:xfrm>
            <a:off x="597111" y="2132652"/>
            <a:ext cx="6995654" cy="2478435"/>
          </a:xfrm>
          <a:prstGeom prst="rect">
            <a:avLst/>
          </a:prstGeom>
        </p:spPr>
        <p:txBody>
          <a:bodyPr lIns="0" tIns="0" rIns="0" bIns="0" rtlCol="0" anchor="t">
            <a:spAutoFit/>
          </a:bodyPr>
          <a:lstStyle/>
          <a:p>
            <a:pPr marL="477935" lvl="1" indent="-238967">
              <a:lnSpc>
                <a:spcPts val="2656"/>
              </a:lnSpc>
              <a:buFont typeface="Arial"/>
              <a:buChar char="•"/>
            </a:pPr>
            <a:r>
              <a:rPr lang="en-US" sz="2213" spc="-111">
                <a:solidFill>
                  <a:srgbClr val="435274"/>
                </a:solidFill>
                <a:latin typeface="Source Sans Pro"/>
                <a:ea typeface="Source Sans Pro"/>
                <a:cs typeface="Source Sans Pro"/>
                <a:sym typeface="Source Sans Pro"/>
              </a:rPr>
              <a:t>Government funded initiative designed to increase the energy generated from </a:t>
            </a:r>
            <a:r>
              <a:rPr lang="en-US" sz="2213" b="1" spc="-111">
                <a:solidFill>
                  <a:srgbClr val="435274"/>
                </a:solidFill>
                <a:latin typeface="Source Sans Pro Bold"/>
                <a:ea typeface="Source Sans Pro Bold"/>
                <a:cs typeface="Source Sans Pro Bold"/>
                <a:sym typeface="Source Sans Pro Bold"/>
              </a:rPr>
              <a:t>renewable sources in the heat sector</a:t>
            </a:r>
            <a:r>
              <a:rPr lang="en-US" sz="2213" spc="-111">
                <a:solidFill>
                  <a:srgbClr val="435274"/>
                </a:solidFill>
                <a:latin typeface="Source Sans Pro"/>
                <a:ea typeface="Source Sans Pro"/>
                <a:cs typeface="Source Sans Pro"/>
                <a:sym typeface="Source Sans Pro"/>
              </a:rPr>
              <a:t>​</a:t>
            </a:r>
          </a:p>
          <a:p>
            <a:pPr marL="477935" lvl="1" indent="-238967">
              <a:lnSpc>
                <a:spcPts val="2656"/>
              </a:lnSpc>
              <a:buFont typeface="Arial"/>
              <a:buChar char="•"/>
            </a:pPr>
            <a:r>
              <a:rPr lang="en-US" sz="2213" b="1" spc="-111">
                <a:solidFill>
                  <a:srgbClr val="435274"/>
                </a:solidFill>
                <a:latin typeface="Source Sans Pro Bold"/>
                <a:ea typeface="Source Sans Pro Bold"/>
                <a:cs typeface="Source Sans Pro Bold"/>
                <a:sym typeface="Source Sans Pro Bold"/>
              </a:rPr>
              <a:t>REMOVE FOSSIL FUELS</a:t>
            </a:r>
            <a:r>
              <a:rPr lang="en-US" sz="2213" spc="-111">
                <a:solidFill>
                  <a:srgbClr val="435274"/>
                </a:solidFill>
                <a:latin typeface="Source Sans Pro"/>
                <a:ea typeface="Source Sans Pro"/>
                <a:cs typeface="Source Sans Pro"/>
                <a:sym typeface="Source Sans Pro"/>
              </a:rPr>
              <a:t>​</a:t>
            </a:r>
          </a:p>
          <a:p>
            <a:pPr marL="477935" lvl="1" indent="-238967">
              <a:lnSpc>
                <a:spcPts val="2656"/>
              </a:lnSpc>
              <a:buFont typeface="Arial"/>
              <a:buChar char="•"/>
            </a:pPr>
            <a:r>
              <a:rPr lang="en-US" sz="2213" spc="-111">
                <a:solidFill>
                  <a:srgbClr val="435274"/>
                </a:solidFill>
                <a:latin typeface="Source Sans Pro"/>
                <a:ea typeface="Source Sans Pro"/>
                <a:cs typeface="Source Sans Pro"/>
                <a:sym typeface="Source Sans Pro"/>
              </a:rPr>
              <a:t>Open to commercial, industrial, agricultural, public sector and other non-domestic heat users</a:t>
            </a:r>
          </a:p>
          <a:p>
            <a:pPr marL="477935" lvl="1" indent="-238967">
              <a:lnSpc>
                <a:spcPts val="2656"/>
              </a:lnSpc>
              <a:buFont typeface="Arial"/>
              <a:buChar char="•"/>
            </a:pPr>
            <a:r>
              <a:rPr lang="en-US" sz="2213" spc="-111">
                <a:solidFill>
                  <a:srgbClr val="435274"/>
                </a:solidFill>
                <a:latin typeface="Source Sans Pro"/>
                <a:ea typeface="Source Sans Pro"/>
                <a:cs typeface="Source Sans Pro"/>
                <a:sym typeface="Source Sans Pro"/>
              </a:rPr>
              <a:t>The Scheme will support</a:t>
            </a:r>
          </a:p>
          <a:p>
            <a:pPr>
              <a:lnSpc>
                <a:spcPts val="3449"/>
              </a:lnSpc>
            </a:pPr>
            <a:endParaRPr lang="en-US" sz="2213" spc="-111">
              <a:solidFill>
                <a:srgbClr val="435274"/>
              </a:solidFill>
              <a:latin typeface="Source Sans Pro"/>
              <a:ea typeface="Source Sans Pro"/>
              <a:cs typeface="Source Sans Pro"/>
              <a:sym typeface="Source Sans Pro"/>
            </a:endParaRPr>
          </a:p>
        </p:txBody>
      </p:sp>
      <p:sp>
        <p:nvSpPr>
          <p:cNvPr id="15" name="TextBox 15"/>
          <p:cNvSpPr txBox="1"/>
          <p:nvPr/>
        </p:nvSpPr>
        <p:spPr>
          <a:xfrm>
            <a:off x="1271470" y="4126318"/>
            <a:ext cx="6758182" cy="941027"/>
          </a:xfrm>
          <a:prstGeom prst="rect">
            <a:avLst/>
          </a:prstGeom>
        </p:spPr>
        <p:txBody>
          <a:bodyPr lIns="0" tIns="0" rIns="0" bIns="0" rtlCol="0" anchor="t">
            <a:spAutoFit/>
          </a:bodyPr>
          <a:lstStyle/>
          <a:p>
            <a:pPr marL="383510" lvl="1" indent="-191755">
              <a:lnSpc>
                <a:spcPts val="2487"/>
              </a:lnSpc>
              <a:buFont typeface="Arial"/>
              <a:buChar char="•"/>
            </a:pPr>
            <a:r>
              <a:rPr lang="en-US" sz="1776" spc="-89" dirty="0">
                <a:solidFill>
                  <a:srgbClr val="435274"/>
                </a:solidFill>
                <a:latin typeface="Source Sans Pro"/>
                <a:ea typeface="Source Sans Pro"/>
                <a:cs typeface="Source Sans Pro"/>
                <a:sym typeface="Source Sans Pro"/>
              </a:rPr>
              <a:t>An installation grant – 30% of capex of Heat pumps​</a:t>
            </a:r>
          </a:p>
          <a:p>
            <a:pPr marL="383510" lvl="1" indent="-191755">
              <a:lnSpc>
                <a:spcPts val="2487"/>
              </a:lnSpc>
              <a:buFont typeface="Arial"/>
              <a:buChar char="•"/>
            </a:pPr>
            <a:r>
              <a:rPr lang="en-US" sz="1776" spc="-89" dirty="0">
                <a:solidFill>
                  <a:srgbClr val="435274"/>
                </a:solidFill>
                <a:latin typeface="Source Sans Pro"/>
                <a:ea typeface="Source Sans Pro"/>
                <a:cs typeface="Source Sans Pro"/>
                <a:sym typeface="Source Sans Pro"/>
              </a:rPr>
              <a:t>On-going operational support – Tariff for heat generated by Biomass/biogas boilers for 15-years</a:t>
            </a:r>
          </a:p>
        </p:txBody>
      </p:sp>
      <p:sp>
        <p:nvSpPr>
          <p:cNvPr id="16" name="Freeform 16"/>
          <p:cNvSpPr/>
          <p:nvPr/>
        </p:nvSpPr>
        <p:spPr>
          <a:xfrm>
            <a:off x="1106728" y="5525777"/>
            <a:ext cx="4698367" cy="1332223"/>
          </a:xfrm>
          <a:custGeom>
            <a:avLst/>
            <a:gdLst/>
            <a:ahLst/>
            <a:cxnLst/>
            <a:rect l="l" t="t" r="r" b="b"/>
            <a:pathLst>
              <a:path w="7047550" h="1998335">
                <a:moveTo>
                  <a:pt x="0" y="0"/>
                </a:moveTo>
                <a:lnTo>
                  <a:pt x="7047550" y="0"/>
                </a:lnTo>
                <a:lnTo>
                  <a:pt x="7047550" y="1998335"/>
                </a:lnTo>
                <a:lnTo>
                  <a:pt x="0" y="1998335"/>
                </a:lnTo>
                <a:lnTo>
                  <a:pt x="0" y="0"/>
                </a:lnTo>
                <a:close/>
              </a:path>
            </a:pathLst>
          </a:custGeom>
          <a:blipFill>
            <a:blip r:embed="rId6"/>
            <a:stretch>
              <a:fillRect t="-33133"/>
            </a:stretch>
          </a:blipFill>
        </p:spPr>
        <p:txBody>
          <a:bodyPr/>
          <a:lstStyle/>
          <a:p>
            <a:endParaRPr lang="en-IE" sz="1200"/>
          </a:p>
        </p:txBody>
      </p:sp>
      <p:grpSp>
        <p:nvGrpSpPr>
          <p:cNvPr id="17" name="Group 17"/>
          <p:cNvGrpSpPr/>
          <p:nvPr/>
        </p:nvGrpSpPr>
        <p:grpSpPr>
          <a:xfrm>
            <a:off x="1172608" y="5215591"/>
            <a:ext cx="423631" cy="303212"/>
            <a:chOff x="0" y="0"/>
            <a:chExt cx="167361" cy="119787"/>
          </a:xfrm>
        </p:grpSpPr>
        <p:sp>
          <p:nvSpPr>
            <p:cNvPr id="18" name="Freeform 18"/>
            <p:cNvSpPr/>
            <p:nvPr/>
          </p:nvSpPr>
          <p:spPr>
            <a:xfrm>
              <a:off x="0" y="0"/>
              <a:ext cx="167361" cy="119787"/>
            </a:xfrm>
            <a:custGeom>
              <a:avLst/>
              <a:gdLst/>
              <a:ahLst/>
              <a:cxnLst/>
              <a:rect l="l" t="t" r="r" b="b"/>
              <a:pathLst>
                <a:path w="167361" h="119787">
                  <a:moveTo>
                    <a:pt x="0" y="0"/>
                  </a:moveTo>
                  <a:lnTo>
                    <a:pt x="167361" y="0"/>
                  </a:lnTo>
                  <a:lnTo>
                    <a:pt x="167361" y="119787"/>
                  </a:lnTo>
                  <a:lnTo>
                    <a:pt x="0" y="119787"/>
                  </a:lnTo>
                  <a:close/>
                </a:path>
              </a:pathLst>
            </a:custGeom>
            <a:solidFill>
              <a:srgbClr val="4A496E"/>
            </a:solidFill>
          </p:spPr>
          <p:txBody>
            <a:bodyPr/>
            <a:lstStyle/>
            <a:p>
              <a:endParaRPr lang="en-IE" sz="1200"/>
            </a:p>
          </p:txBody>
        </p:sp>
        <p:sp>
          <p:nvSpPr>
            <p:cNvPr id="19" name="TextBox 19"/>
            <p:cNvSpPr txBox="1"/>
            <p:nvPr/>
          </p:nvSpPr>
          <p:spPr>
            <a:xfrm>
              <a:off x="0" y="-47625"/>
              <a:ext cx="167361" cy="167412"/>
            </a:xfrm>
            <a:prstGeom prst="rect">
              <a:avLst/>
            </a:prstGeom>
          </p:spPr>
          <p:txBody>
            <a:bodyPr lIns="33867" tIns="33867" rIns="33867" bIns="33867" rtlCol="0" anchor="ctr"/>
            <a:lstStyle/>
            <a:p>
              <a:pPr algn="ctr">
                <a:lnSpc>
                  <a:spcPts val="1680"/>
                </a:lnSpc>
              </a:pPr>
              <a:r>
                <a:rPr lang="en-US" sz="1200" b="1">
                  <a:solidFill>
                    <a:srgbClr val="FFFFFF"/>
                  </a:solidFill>
                  <a:latin typeface="Serenity Semi-Bold"/>
                  <a:ea typeface="Serenity Semi-Bold"/>
                  <a:cs typeface="Serenity Semi-Bold"/>
                  <a:sym typeface="Serenity Semi-Bold"/>
                </a:rPr>
                <a:t>Tier</a:t>
              </a:r>
            </a:p>
          </p:txBody>
        </p:sp>
      </p:grpSp>
      <p:grpSp>
        <p:nvGrpSpPr>
          <p:cNvPr id="20" name="Group 20"/>
          <p:cNvGrpSpPr/>
          <p:nvPr/>
        </p:nvGrpSpPr>
        <p:grpSpPr>
          <a:xfrm>
            <a:off x="1647039" y="5095040"/>
            <a:ext cx="827301" cy="423763"/>
            <a:chOff x="0" y="-47625"/>
            <a:chExt cx="326835" cy="167412"/>
          </a:xfrm>
        </p:grpSpPr>
        <p:sp>
          <p:nvSpPr>
            <p:cNvPr id="21" name="Freeform 21"/>
            <p:cNvSpPr/>
            <p:nvPr/>
          </p:nvSpPr>
          <p:spPr>
            <a:xfrm>
              <a:off x="0" y="0"/>
              <a:ext cx="326835" cy="115886"/>
            </a:xfrm>
            <a:custGeom>
              <a:avLst/>
              <a:gdLst/>
              <a:ahLst/>
              <a:cxnLst/>
              <a:rect l="l" t="t" r="r" b="b"/>
              <a:pathLst>
                <a:path w="300615" h="119787">
                  <a:moveTo>
                    <a:pt x="0" y="0"/>
                  </a:moveTo>
                  <a:lnTo>
                    <a:pt x="300615" y="0"/>
                  </a:lnTo>
                  <a:lnTo>
                    <a:pt x="300615" y="119787"/>
                  </a:lnTo>
                  <a:lnTo>
                    <a:pt x="0" y="119787"/>
                  </a:lnTo>
                  <a:close/>
                </a:path>
              </a:pathLst>
            </a:custGeom>
            <a:solidFill>
              <a:srgbClr val="4A496E"/>
            </a:solidFill>
          </p:spPr>
          <p:txBody>
            <a:bodyPr/>
            <a:lstStyle/>
            <a:p>
              <a:endParaRPr lang="en-IE" sz="1200"/>
            </a:p>
          </p:txBody>
        </p:sp>
        <p:sp>
          <p:nvSpPr>
            <p:cNvPr id="22" name="TextBox 22"/>
            <p:cNvSpPr txBox="1"/>
            <p:nvPr/>
          </p:nvSpPr>
          <p:spPr>
            <a:xfrm>
              <a:off x="0" y="-47625"/>
              <a:ext cx="326835" cy="167412"/>
            </a:xfrm>
            <a:prstGeom prst="rect">
              <a:avLst/>
            </a:prstGeom>
          </p:spPr>
          <p:txBody>
            <a:bodyPr lIns="33867" tIns="33867" rIns="33867" bIns="33867" rtlCol="0" anchor="ctr"/>
            <a:lstStyle/>
            <a:p>
              <a:pPr algn="ctr"/>
              <a:r>
                <a:rPr lang="en-US" sz="1200" b="1" dirty="0">
                  <a:solidFill>
                    <a:srgbClr val="FFFFFF"/>
                  </a:solidFill>
                  <a:latin typeface="Serenity Semi-Bold"/>
                  <a:ea typeface="Serenity Semi-Bold"/>
                  <a:cs typeface="Serenity Semi-Bold"/>
                  <a:sym typeface="Serenity Semi-Bold"/>
                </a:rPr>
                <a:t>Lower Limit</a:t>
              </a:r>
            </a:p>
          </p:txBody>
        </p:sp>
      </p:grpSp>
      <p:grpSp>
        <p:nvGrpSpPr>
          <p:cNvPr id="23" name="Group 23"/>
          <p:cNvGrpSpPr/>
          <p:nvPr/>
        </p:nvGrpSpPr>
        <p:grpSpPr>
          <a:xfrm>
            <a:off x="2474340" y="5059156"/>
            <a:ext cx="1140193" cy="459647"/>
            <a:chOff x="0" y="-61801"/>
            <a:chExt cx="347584" cy="181588"/>
          </a:xfrm>
        </p:grpSpPr>
        <p:sp>
          <p:nvSpPr>
            <p:cNvPr id="24" name="Freeform 24"/>
            <p:cNvSpPr/>
            <p:nvPr/>
          </p:nvSpPr>
          <p:spPr>
            <a:xfrm>
              <a:off x="16860" y="-3900"/>
              <a:ext cx="300615" cy="119787"/>
            </a:xfrm>
            <a:custGeom>
              <a:avLst/>
              <a:gdLst/>
              <a:ahLst/>
              <a:cxnLst/>
              <a:rect l="l" t="t" r="r" b="b"/>
              <a:pathLst>
                <a:path w="300615" h="119787">
                  <a:moveTo>
                    <a:pt x="0" y="0"/>
                  </a:moveTo>
                  <a:lnTo>
                    <a:pt x="300615" y="0"/>
                  </a:lnTo>
                  <a:lnTo>
                    <a:pt x="300615" y="119787"/>
                  </a:lnTo>
                  <a:lnTo>
                    <a:pt x="0" y="119787"/>
                  </a:lnTo>
                  <a:close/>
                </a:path>
              </a:pathLst>
            </a:custGeom>
            <a:solidFill>
              <a:srgbClr val="4A496E"/>
            </a:solidFill>
          </p:spPr>
          <p:txBody>
            <a:bodyPr/>
            <a:lstStyle/>
            <a:p>
              <a:endParaRPr lang="en-IE" sz="1200"/>
            </a:p>
          </p:txBody>
        </p:sp>
        <p:sp>
          <p:nvSpPr>
            <p:cNvPr id="25" name="TextBox 25"/>
            <p:cNvSpPr txBox="1"/>
            <p:nvPr/>
          </p:nvSpPr>
          <p:spPr>
            <a:xfrm>
              <a:off x="0" y="-61801"/>
              <a:ext cx="347584" cy="181588"/>
            </a:xfrm>
            <a:prstGeom prst="rect">
              <a:avLst/>
            </a:prstGeom>
          </p:spPr>
          <p:txBody>
            <a:bodyPr lIns="33867" tIns="33867" rIns="33867" bIns="33867" rtlCol="0" anchor="ctr"/>
            <a:lstStyle/>
            <a:p>
              <a:pPr algn="ctr">
                <a:lnSpc>
                  <a:spcPts val="1680"/>
                </a:lnSpc>
              </a:pPr>
              <a:r>
                <a:rPr lang="en-US" sz="1200" b="1" dirty="0">
                  <a:solidFill>
                    <a:srgbClr val="FFFFFF"/>
                  </a:solidFill>
                  <a:latin typeface="Serenity Semi-Bold"/>
                  <a:ea typeface="Serenity Semi-Bold"/>
                  <a:cs typeface="Serenity Semi-Bold"/>
                  <a:sym typeface="Serenity Semi-Bold"/>
                </a:rPr>
                <a:t>Upper Limit</a:t>
              </a:r>
            </a:p>
          </p:txBody>
        </p:sp>
      </p:grpSp>
      <p:grpSp>
        <p:nvGrpSpPr>
          <p:cNvPr id="26" name="Group 26"/>
          <p:cNvGrpSpPr/>
          <p:nvPr/>
        </p:nvGrpSpPr>
        <p:grpSpPr>
          <a:xfrm>
            <a:off x="3571070" y="5205717"/>
            <a:ext cx="2158980" cy="303212"/>
            <a:chOff x="0" y="0"/>
            <a:chExt cx="852930" cy="119787"/>
          </a:xfrm>
        </p:grpSpPr>
        <p:sp>
          <p:nvSpPr>
            <p:cNvPr id="27" name="Freeform 27"/>
            <p:cNvSpPr/>
            <p:nvPr/>
          </p:nvSpPr>
          <p:spPr>
            <a:xfrm>
              <a:off x="0" y="0"/>
              <a:ext cx="852930" cy="119787"/>
            </a:xfrm>
            <a:custGeom>
              <a:avLst/>
              <a:gdLst/>
              <a:ahLst/>
              <a:cxnLst/>
              <a:rect l="l" t="t" r="r" b="b"/>
              <a:pathLst>
                <a:path w="852930" h="119787">
                  <a:moveTo>
                    <a:pt x="0" y="0"/>
                  </a:moveTo>
                  <a:lnTo>
                    <a:pt x="852930" y="0"/>
                  </a:lnTo>
                  <a:lnTo>
                    <a:pt x="852930" y="119787"/>
                  </a:lnTo>
                  <a:lnTo>
                    <a:pt x="0" y="119787"/>
                  </a:lnTo>
                  <a:close/>
                </a:path>
              </a:pathLst>
            </a:custGeom>
            <a:solidFill>
              <a:srgbClr val="4A496E"/>
            </a:solidFill>
          </p:spPr>
          <p:txBody>
            <a:bodyPr/>
            <a:lstStyle/>
            <a:p>
              <a:endParaRPr lang="en-IE" sz="1200"/>
            </a:p>
          </p:txBody>
        </p:sp>
        <p:sp>
          <p:nvSpPr>
            <p:cNvPr id="28" name="TextBox 28"/>
            <p:cNvSpPr txBox="1"/>
            <p:nvPr/>
          </p:nvSpPr>
          <p:spPr>
            <a:xfrm>
              <a:off x="0" y="-47625"/>
              <a:ext cx="852930" cy="167412"/>
            </a:xfrm>
            <a:prstGeom prst="rect">
              <a:avLst/>
            </a:prstGeom>
          </p:spPr>
          <p:txBody>
            <a:bodyPr lIns="33867" tIns="33867" rIns="33867" bIns="33867" rtlCol="0" anchor="ctr"/>
            <a:lstStyle/>
            <a:p>
              <a:pPr algn="ctr">
                <a:lnSpc>
                  <a:spcPts val="1680"/>
                </a:lnSpc>
              </a:pPr>
              <a:r>
                <a:rPr lang="en-US" sz="1200" b="1" dirty="0">
                  <a:solidFill>
                    <a:srgbClr val="FFFFFF"/>
                  </a:solidFill>
                  <a:latin typeface="Serenity Semi-Bold"/>
                  <a:ea typeface="Serenity Semi-Bold"/>
                  <a:cs typeface="Serenity Semi-Bold"/>
                  <a:sym typeface="Serenity Semi-Bold"/>
                </a:rPr>
                <a:t>Biomass Heating Systems Tariff</a:t>
              </a:r>
            </a:p>
          </p:txBody>
        </p:sp>
      </p:grpSp>
      <p:grpSp>
        <p:nvGrpSpPr>
          <p:cNvPr id="29" name="Group 29"/>
          <p:cNvGrpSpPr/>
          <p:nvPr/>
        </p:nvGrpSpPr>
        <p:grpSpPr>
          <a:xfrm>
            <a:off x="7504316" y="5294861"/>
            <a:ext cx="879823" cy="879823"/>
            <a:chOff x="0" y="0"/>
            <a:chExt cx="1759645" cy="1759645"/>
          </a:xfrm>
        </p:grpSpPr>
        <p:sp>
          <p:nvSpPr>
            <p:cNvPr id="30" name="Freeform 30"/>
            <p:cNvSpPr/>
            <p:nvPr/>
          </p:nvSpPr>
          <p:spPr>
            <a:xfrm>
              <a:off x="0" y="0"/>
              <a:ext cx="1759645" cy="1759645"/>
            </a:xfrm>
            <a:custGeom>
              <a:avLst/>
              <a:gdLst/>
              <a:ahLst/>
              <a:cxnLst/>
              <a:rect l="l" t="t" r="r" b="b"/>
              <a:pathLst>
                <a:path w="1759645" h="1759645">
                  <a:moveTo>
                    <a:pt x="0" y="0"/>
                  </a:moveTo>
                  <a:lnTo>
                    <a:pt x="1759645" y="0"/>
                  </a:lnTo>
                  <a:lnTo>
                    <a:pt x="1759645" y="1759645"/>
                  </a:lnTo>
                  <a:lnTo>
                    <a:pt x="0" y="17596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E" sz="1200"/>
            </a:p>
          </p:txBody>
        </p:sp>
      </p:grpSp>
      <p:sp>
        <p:nvSpPr>
          <p:cNvPr id="31" name="TextBox 31"/>
          <p:cNvSpPr txBox="1"/>
          <p:nvPr/>
        </p:nvSpPr>
        <p:spPr>
          <a:xfrm>
            <a:off x="6323514" y="5793524"/>
            <a:ext cx="1142703" cy="500137"/>
          </a:xfrm>
          <a:prstGeom prst="rect">
            <a:avLst/>
          </a:prstGeom>
        </p:spPr>
        <p:txBody>
          <a:bodyPr lIns="0" tIns="0" rIns="0" bIns="0" rtlCol="0" anchor="t">
            <a:spAutoFit/>
          </a:bodyPr>
          <a:lstStyle/>
          <a:p>
            <a:pPr>
              <a:lnSpc>
                <a:spcPts val="1266"/>
              </a:lnSpc>
              <a:spcBef>
                <a:spcPct val="0"/>
              </a:spcBef>
            </a:pPr>
            <a:r>
              <a:rPr lang="en-US" sz="1266" b="1">
                <a:solidFill>
                  <a:srgbClr val="435274"/>
                </a:solidFill>
                <a:latin typeface="Serenity Semi-Bold"/>
                <a:ea typeface="Serenity Semi-Bold"/>
                <a:cs typeface="Serenity Semi-Bold"/>
                <a:sym typeface="Serenity Semi-Bold"/>
              </a:rPr>
              <a:t>Scan the QR code</a:t>
            </a:r>
          </a:p>
          <a:p>
            <a:pPr>
              <a:lnSpc>
                <a:spcPts val="1266"/>
              </a:lnSpc>
              <a:spcBef>
                <a:spcPct val="0"/>
              </a:spcBef>
            </a:pPr>
            <a:r>
              <a:rPr lang="en-US" sz="1266" b="1">
                <a:solidFill>
                  <a:srgbClr val="435274"/>
                </a:solidFill>
                <a:latin typeface="Serenity Semi-Bold"/>
                <a:ea typeface="Serenity Semi-Bold"/>
                <a:cs typeface="Serenity Semi-Bold"/>
                <a:sym typeface="Serenity Semi-Bold"/>
              </a:rPr>
              <a:t> to learn more </a:t>
            </a:r>
          </a:p>
        </p:txBody>
      </p:sp>
      <p:sp>
        <p:nvSpPr>
          <p:cNvPr id="32" name="Freeform 32"/>
          <p:cNvSpPr/>
          <p:nvPr/>
        </p:nvSpPr>
        <p:spPr>
          <a:xfrm>
            <a:off x="790777" y="930300"/>
            <a:ext cx="1173228" cy="1120433"/>
          </a:xfrm>
          <a:custGeom>
            <a:avLst/>
            <a:gdLst/>
            <a:ahLst/>
            <a:cxnLst/>
            <a:rect l="l" t="t" r="r" b="b"/>
            <a:pathLst>
              <a:path w="1759842" h="1680649">
                <a:moveTo>
                  <a:pt x="0" y="0"/>
                </a:moveTo>
                <a:lnTo>
                  <a:pt x="1759842" y="0"/>
                </a:lnTo>
                <a:lnTo>
                  <a:pt x="1759842" y="1680649"/>
                </a:lnTo>
                <a:lnTo>
                  <a:pt x="0" y="1680649"/>
                </a:lnTo>
                <a:lnTo>
                  <a:pt x="0" y="0"/>
                </a:lnTo>
                <a:close/>
              </a:path>
            </a:pathLst>
          </a:custGeom>
          <a:blipFill>
            <a:blip r:embed="rId9"/>
            <a:stretch>
              <a:fillRect/>
            </a:stretch>
          </a:blipFill>
        </p:spPr>
        <p:txBody>
          <a:bodyPr/>
          <a:lstStyle/>
          <a:p>
            <a:endParaRPr lang="en-IE" sz="1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2578" y="197028"/>
            <a:ext cx="1874188" cy="657701"/>
          </a:xfrm>
          <a:custGeom>
            <a:avLst/>
            <a:gdLst/>
            <a:ahLst/>
            <a:cxnLst/>
            <a:rect l="l" t="t" r="r" b="b"/>
            <a:pathLst>
              <a:path w="2811282" h="986552">
                <a:moveTo>
                  <a:pt x="0" y="0"/>
                </a:moveTo>
                <a:lnTo>
                  <a:pt x="2811282" y="0"/>
                </a:lnTo>
                <a:lnTo>
                  <a:pt x="2811282" y="986552"/>
                </a:lnTo>
                <a:lnTo>
                  <a:pt x="0" y="986552"/>
                </a:lnTo>
                <a:lnTo>
                  <a:pt x="0" y="0"/>
                </a:lnTo>
                <a:close/>
              </a:path>
            </a:pathLst>
          </a:custGeom>
          <a:blipFill>
            <a:blip r:embed="rId2"/>
            <a:stretch>
              <a:fillRect/>
            </a:stretch>
          </a:blipFill>
        </p:spPr>
        <p:txBody>
          <a:bodyPr/>
          <a:lstStyle/>
          <a:p>
            <a:endParaRPr lang="en-IE" sz="1200"/>
          </a:p>
        </p:txBody>
      </p:sp>
      <p:sp>
        <p:nvSpPr>
          <p:cNvPr id="3" name="Freeform 3"/>
          <p:cNvSpPr/>
          <p:nvPr/>
        </p:nvSpPr>
        <p:spPr>
          <a:xfrm>
            <a:off x="10845829" y="3560769"/>
            <a:ext cx="1346171" cy="1296198"/>
          </a:xfrm>
          <a:custGeom>
            <a:avLst/>
            <a:gdLst/>
            <a:ahLst/>
            <a:cxnLst/>
            <a:rect l="l" t="t" r="r" b="b"/>
            <a:pathLst>
              <a:path w="2019257" h="1944297">
                <a:moveTo>
                  <a:pt x="0" y="0"/>
                </a:moveTo>
                <a:lnTo>
                  <a:pt x="2019257" y="0"/>
                </a:lnTo>
                <a:lnTo>
                  <a:pt x="2019257" y="1944297"/>
                </a:lnTo>
                <a:lnTo>
                  <a:pt x="0" y="1944297"/>
                </a:lnTo>
                <a:lnTo>
                  <a:pt x="0" y="0"/>
                </a:lnTo>
                <a:close/>
              </a:path>
            </a:pathLst>
          </a:custGeom>
          <a:blipFill>
            <a:blip r:embed="rId3"/>
            <a:stretch>
              <a:fillRect/>
            </a:stretch>
          </a:blipFill>
        </p:spPr>
        <p:txBody>
          <a:bodyPr/>
          <a:lstStyle/>
          <a:p>
            <a:endParaRPr lang="en-IE" sz="1200"/>
          </a:p>
        </p:txBody>
      </p:sp>
      <p:sp>
        <p:nvSpPr>
          <p:cNvPr id="4" name="Freeform 4"/>
          <p:cNvSpPr/>
          <p:nvPr/>
        </p:nvSpPr>
        <p:spPr>
          <a:xfrm rot="-10800000">
            <a:off x="9509095"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3"/>
            <a:stretch>
              <a:fillRect/>
            </a:stretch>
          </a:blipFill>
        </p:spPr>
        <p:txBody>
          <a:bodyPr/>
          <a:lstStyle/>
          <a:p>
            <a:endParaRPr lang="en-IE" sz="1200"/>
          </a:p>
        </p:txBody>
      </p:sp>
      <p:sp>
        <p:nvSpPr>
          <p:cNvPr id="5" name="Freeform 5"/>
          <p:cNvSpPr/>
          <p:nvPr/>
        </p:nvSpPr>
        <p:spPr>
          <a:xfrm>
            <a:off x="8162924" y="6209901"/>
            <a:ext cx="1346171" cy="648099"/>
          </a:xfrm>
          <a:custGeom>
            <a:avLst/>
            <a:gdLst/>
            <a:ahLst/>
            <a:cxnLst/>
            <a:rect l="l" t="t" r="r" b="b"/>
            <a:pathLst>
              <a:path w="2019257" h="972148">
                <a:moveTo>
                  <a:pt x="0" y="0"/>
                </a:moveTo>
                <a:lnTo>
                  <a:pt x="2019257" y="0"/>
                </a:lnTo>
                <a:lnTo>
                  <a:pt x="2019257" y="972148"/>
                </a:lnTo>
                <a:lnTo>
                  <a:pt x="0" y="972148"/>
                </a:lnTo>
                <a:lnTo>
                  <a:pt x="0" y="0"/>
                </a:lnTo>
                <a:close/>
              </a:path>
            </a:pathLst>
          </a:custGeom>
          <a:blipFill>
            <a:blip r:embed="rId3"/>
            <a:stretch>
              <a:fillRect b="-99999"/>
            </a:stretch>
          </a:blipFill>
        </p:spPr>
        <p:txBody>
          <a:bodyPr/>
          <a:lstStyle/>
          <a:p>
            <a:endParaRPr lang="en-IE" sz="1200"/>
          </a:p>
        </p:txBody>
      </p:sp>
      <p:sp>
        <p:nvSpPr>
          <p:cNvPr id="6" name="Freeform 6"/>
          <p:cNvSpPr/>
          <p:nvPr/>
        </p:nvSpPr>
        <p:spPr>
          <a:xfrm rot="5400000">
            <a:off x="10845829"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3"/>
            <a:stretch>
              <a:fillRect/>
            </a:stretch>
          </a:blipFill>
        </p:spPr>
        <p:txBody>
          <a:bodyPr/>
          <a:lstStyle/>
          <a:p>
            <a:endParaRPr lang="en-IE" sz="1200"/>
          </a:p>
        </p:txBody>
      </p:sp>
      <p:sp>
        <p:nvSpPr>
          <p:cNvPr id="7" name="Freeform 7"/>
          <p:cNvSpPr/>
          <p:nvPr/>
        </p:nvSpPr>
        <p:spPr>
          <a:xfrm rot="-5400000">
            <a:off x="9845638" y="5873358"/>
            <a:ext cx="673086" cy="1296198"/>
          </a:xfrm>
          <a:custGeom>
            <a:avLst/>
            <a:gdLst/>
            <a:ahLst/>
            <a:cxnLst/>
            <a:rect l="l" t="t" r="r" b="b"/>
            <a:pathLst>
              <a:path w="1009629" h="1944297">
                <a:moveTo>
                  <a:pt x="0" y="0"/>
                </a:moveTo>
                <a:lnTo>
                  <a:pt x="1009629" y="0"/>
                </a:lnTo>
                <a:lnTo>
                  <a:pt x="1009629" y="1944297"/>
                </a:lnTo>
                <a:lnTo>
                  <a:pt x="0" y="1944297"/>
                </a:lnTo>
                <a:lnTo>
                  <a:pt x="0" y="0"/>
                </a:lnTo>
                <a:close/>
              </a:path>
            </a:pathLst>
          </a:custGeom>
          <a:blipFill>
            <a:blip r:embed="rId3"/>
            <a:stretch>
              <a:fillRect l="-100000"/>
            </a:stretch>
          </a:blipFill>
        </p:spPr>
        <p:txBody>
          <a:bodyPr/>
          <a:lstStyle/>
          <a:p>
            <a:endParaRPr lang="en-IE" sz="1200"/>
          </a:p>
        </p:txBody>
      </p:sp>
      <p:sp>
        <p:nvSpPr>
          <p:cNvPr id="8" name="Freeform 8"/>
          <p:cNvSpPr/>
          <p:nvPr/>
        </p:nvSpPr>
        <p:spPr>
          <a:xfrm rot="-10800000">
            <a:off x="10820842" y="6209901"/>
            <a:ext cx="1346171" cy="648099"/>
          </a:xfrm>
          <a:custGeom>
            <a:avLst/>
            <a:gdLst/>
            <a:ahLst/>
            <a:cxnLst/>
            <a:rect l="l" t="t" r="r" b="b"/>
            <a:pathLst>
              <a:path w="2019257" h="972148">
                <a:moveTo>
                  <a:pt x="0" y="0"/>
                </a:moveTo>
                <a:lnTo>
                  <a:pt x="2019258" y="0"/>
                </a:lnTo>
                <a:lnTo>
                  <a:pt x="2019258" y="972148"/>
                </a:lnTo>
                <a:lnTo>
                  <a:pt x="0" y="972148"/>
                </a:lnTo>
                <a:lnTo>
                  <a:pt x="0" y="0"/>
                </a:lnTo>
                <a:close/>
              </a:path>
            </a:pathLst>
          </a:custGeom>
          <a:blipFill>
            <a:blip r:embed="rId3"/>
            <a:stretch>
              <a:fillRect t="-99999"/>
            </a:stretch>
          </a:blipFill>
        </p:spPr>
        <p:txBody>
          <a:bodyPr/>
          <a:lstStyle/>
          <a:p>
            <a:endParaRPr lang="en-IE" sz="1200"/>
          </a:p>
        </p:txBody>
      </p:sp>
      <p:sp>
        <p:nvSpPr>
          <p:cNvPr id="9" name="TextBox 9"/>
          <p:cNvSpPr txBox="1"/>
          <p:nvPr/>
        </p:nvSpPr>
        <p:spPr>
          <a:xfrm>
            <a:off x="2110549" y="974633"/>
            <a:ext cx="7028851" cy="1184812"/>
          </a:xfrm>
          <a:prstGeom prst="rect">
            <a:avLst/>
          </a:prstGeom>
        </p:spPr>
        <p:txBody>
          <a:bodyPr lIns="0" tIns="0" rIns="0" bIns="0" rtlCol="0" anchor="t">
            <a:spAutoFit/>
          </a:bodyPr>
          <a:lstStyle/>
          <a:p>
            <a:pPr>
              <a:lnSpc>
                <a:spcPts val="4562"/>
              </a:lnSpc>
            </a:pPr>
            <a:r>
              <a:rPr lang="en-US" sz="4562" b="1" spc="-228">
                <a:solidFill>
                  <a:srgbClr val="435274"/>
                </a:solidFill>
                <a:latin typeface="Source Sans Pro Bold"/>
                <a:ea typeface="Source Sans Pro Bold"/>
                <a:cs typeface="Source Sans Pro Bold"/>
                <a:sym typeface="Source Sans Pro Bold"/>
              </a:rPr>
              <a:t>COMMUNITY ENERGY</a:t>
            </a:r>
          </a:p>
          <a:p>
            <a:pPr>
              <a:lnSpc>
                <a:spcPts val="4562"/>
              </a:lnSpc>
            </a:pPr>
            <a:r>
              <a:rPr lang="en-US" sz="4562" b="1" spc="-228">
                <a:solidFill>
                  <a:srgbClr val="435274"/>
                </a:solidFill>
                <a:latin typeface="Source Sans Pro Bold"/>
                <a:ea typeface="Source Sans Pro Bold"/>
                <a:cs typeface="Source Sans Pro Bold"/>
                <a:sym typeface="Source Sans Pro Bold"/>
              </a:rPr>
              <a:t>GRANT (CEG)</a:t>
            </a:r>
          </a:p>
        </p:txBody>
      </p:sp>
      <p:grpSp>
        <p:nvGrpSpPr>
          <p:cNvPr id="10" name="Group 10"/>
          <p:cNvGrpSpPr/>
          <p:nvPr/>
        </p:nvGrpSpPr>
        <p:grpSpPr>
          <a:xfrm>
            <a:off x="685800" y="3716072"/>
            <a:ext cx="2003557" cy="200355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136" r="-25136"/>
              </a:stretch>
            </a:blipFill>
          </p:spPr>
          <p:txBody>
            <a:bodyPr/>
            <a:lstStyle/>
            <a:p>
              <a:endParaRPr lang="en-IE" sz="1200"/>
            </a:p>
          </p:txBody>
        </p:sp>
      </p:grpSp>
      <p:grpSp>
        <p:nvGrpSpPr>
          <p:cNvPr id="12" name="Group 12"/>
          <p:cNvGrpSpPr/>
          <p:nvPr/>
        </p:nvGrpSpPr>
        <p:grpSpPr>
          <a:xfrm>
            <a:off x="2835282" y="3716072"/>
            <a:ext cx="2003557" cy="200355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39285" r="-39285"/>
              </a:stretch>
            </a:blipFill>
          </p:spPr>
          <p:txBody>
            <a:bodyPr/>
            <a:lstStyle/>
            <a:p>
              <a:endParaRPr lang="en-IE" sz="1200"/>
            </a:p>
          </p:txBody>
        </p:sp>
      </p:grpSp>
      <p:sp>
        <p:nvSpPr>
          <p:cNvPr id="14" name="TextBox 14"/>
          <p:cNvSpPr txBox="1"/>
          <p:nvPr/>
        </p:nvSpPr>
        <p:spPr>
          <a:xfrm>
            <a:off x="834582" y="2143860"/>
            <a:ext cx="6758182" cy="1281376"/>
          </a:xfrm>
          <a:prstGeom prst="rect">
            <a:avLst/>
          </a:prstGeom>
        </p:spPr>
        <p:txBody>
          <a:bodyPr lIns="0" tIns="0" rIns="0" bIns="0" rtlCol="0" anchor="t">
            <a:spAutoFit/>
          </a:bodyPr>
          <a:lstStyle/>
          <a:p>
            <a:pPr>
              <a:lnSpc>
                <a:spcPts val="3449"/>
              </a:lnSpc>
            </a:pPr>
            <a:r>
              <a:rPr lang="en-US" sz="2463" spc="-123">
                <a:solidFill>
                  <a:srgbClr val="435274"/>
                </a:solidFill>
                <a:latin typeface="Source Sans Pro"/>
                <a:ea typeface="Source Sans Pro"/>
                <a:cs typeface="Source Sans Pro"/>
                <a:sym typeface="Source Sans Pro"/>
              </a:rPr>
              <a:t>Supporting the upgrade of homes, community buildings and businesses right across Ireland to become more energy efficient and reduce energy costs.</a:t>
            </a:r>
          </a:p>
        </p:txBody>
      </p:sp>
      <p:grpSp>
        <p:nvGrpSpPr>
          <p:cNvPr id="15" name="Group 15"/>
          <p:cNvGrpSpPr/>
          <p:nvPr/>
        </p:nvGrpSpPr>
        <p:grpSpPr>
          <a:xfrm>
            <a:off x="4985563" y="3716072"/>
            <a:ext cx="2003557" cy="200355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44411" r="-5861"/>
              </a:stretch>
            </a:blipFill>
          </p:spPr>
          <p:txBody>
            <a:bodyPr/>
            <a:lstStyle/>
            <a:p>
              <a:endParaRPr lang="en-IE" sz="1200"/>
            </a:p>
          </p:txBody>
        </p:sp>
      </p:grpSp>
      <p:grpSp>
        <p:nvGrpSpPr>
          <p:cNvPr id="17" name="Group 17"/>
          <p:cNvGrpSpPr/>
          <p:nvPr/>
        </p:nvGrpSpPr>
        <p:grpSpPr>
          <a:xfrm>
            <a:off x="7135844" y="3716072"/>
            <a:ext cx="2003557" cy="200355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25136" r="-25136"/>
              </a:stretch>
            </a:blipFill>
          </p:spPr>
          <p:txBody>
            <a:bodyPr/>
            <a:lstStyle/>
            <a:p>
              <a:endParaRPr lang="en-IE" sz="1200"/>
            </a:p>
          </p:txBody>
        </p:sp>
      </p:grpSp>
      <p:sp>
        <p:nvSpPr>
          <p:cNvPr id="19" name="TextBox 19"/>
          <p:cNvSpPr txBox="1"/>
          <p:nvPr/>
        </p:nvSpPr>
        <p:spPr>
          <a:xfrm>
            <a:off x="1052827" y="5821229"/>
            <a:ext cx="1385573" cy="247312"/>
          </a:xfrm>
          <a:prstGeom prst="rect">
            <a:avLst/>
          </a:prstGeom>
        </p:spPr>
        <p:txBody>
          <a:bodyPr wrap="square" lIns="0" tIns="0" rIns="0" bIns="0" rtlCol="0" anchor="t">
            <a:spAutoFit/>
          </a:bodyPr>
          <a:lstStyle/>
          <a:p>
            <a:pPr algn="ctr">
              <a:lnSpc>
                <a:spcPts val="1933"/>
              </a:lnSpc>
              <a:spcBef>
                <a:spcPct val="0"/>
              </a:spcBef>
            </a:pPr>
            <a:r>
              <a:rPr lang="en-US" sz="1933" b="1" dirty="0">
                <a:solidFill>
                  <a:srgbClr val="435274"/>
                </a:solidFill>
                <a:latin typeface="Source Sans Pro Bold"/>
                <a:ea typeface="Source Sans Pro Bold"/>
                <a:cs typeface="Source Sans Pro Bold"/>
                <a:sym typeface="Source Sans Pro Bold"/>
              </a:rPr>
              <a:t>Community</a:t>
            </a:r>
          </a:p>
        </p:txBody>
      </p:sp>
      <p:sp>
        <p:nvSpPr>
          <p:cNvPr id="20" name="TextBox 20"/>
          <p:cNvSpPr txBox="1"/>
          <p:nvPr/>
        </p:nvSpPr>
        <p:spPr>
          <a:xfrm>
            <a:off x="3392461" y="5821229"/>
            <a:ext cx="983843" cy="247312"/>
          </a:xfrm>
          <a:prstGeom prst="rect">
            <a:avLst/>
          </a:prstGeom>
        </p:spPr>
        <p:txBody>
          <a:bodyPr wrap="square" lIns="0" tIns="0" rIns="0" bIns="0" rtlCol="0" anchor="t">
            <a:spAutoFit/>
          </a:bodyPr>
          <a:lstStyle/>
          <a:p>
            <a:pPr algn="ctr">
              <a:lnSpc>
                <a:spcPts val="1933"/>
              </a:lnSpc>
              <a:spcBef>
                <a:spcPct val="0"/>
              </a:spcBef>
            </a:pPr>
            <a:r>
              <a:rPr lang="en-US" sz="1933" b="1" dirty="0">
                <a:solidFill>
                  <a:srgbClr val="435274"/>
                </a:solidFill>
                <a:latin typeface="Source Sans Pro Bold"/>
                <a:ea typeface="Source Sans Pro Bold"/>
                <a:cs typeface="Source Sans Pro Bold"/>
                <a:sym typeface="Source Sans Pro Bold"/>
              </a:rPr>
              <a:t>Housing</a:t>
            </a:r>
          </a:p>
        </p:txBody>
      </p:sp>
      <p:sp>
        <p:nvSpPr>
          <p:cNvPr id="21" name="TextBox 21"/>
          <p:cNvSpPr txBox="1"/>
          <p:nvPr/>
        </p:nvSpPr>
        <p:spPr>
          <a:xfrm>
            <a:off x="5154995" y="5821229"/>
            <a:ext cx="1664692" cy="490968"/>
          </a:xfrm>
          <a:prstGeom prst="rect">
            <a:avLst/>
          </a:prstGeom>
        </p:spPr>
        <p:txBody>
          <a:bodyPr lIns="0" tIns="0" rIns="0" bIns="0" rtlCol="0" anchor="t">
            <a:spAutoFit/>
          </a:bodyPr>
          <a:lstStyle/>
          <a:p>
            <a:pPr algn="ctr">
              <a:lnSpc>
                <a:spcPts val="1933"/>
              </a:lnSpc>
              <a:spcBef>
                <a:spcPct val="0"/>
              </a:spcBef>
            </a:pPr>
            <a:r>
              <a:rPr lang="en-US" sz="1933" b="1">
                <a:solidFill>
                  <a:srgbClr val="435274"/>
                </a:solidFill>
                <a:latin typeface="Source Sans Pro Bold"/>
                <a:ea typeface="Source Sans Pro Bold"/>
                <a:cs typeface="Source Sans Pro Bold"/>
                <a:sym typeface="Source Sans Pro Bold"/>
              </a:rPr>
              <a:t>Local Authority</a:t>
            </a:r>
          </a:p>
        </p:txBody>
      </p:sp>
      <p:sp>
        <p:nvSpPr>
          <p:cNvPr id="22" name="TextBox 22"/>
          <p:cNvSpPr txBox="1"/>
          <p:nvPr/>
        </p:nvSpPr>
        <p:spPr>
          <a:xfrm>
            <a:off x="7544840" y="5821229"/>
            <a:ext cx="1346171" cy="247312"/>
          </a:xfrm>
          <a:prstGeom prst="rect">
            <a:avLst/>
          </a:prstGeom>
        </p:spPr>
        <p:txBody>
          <a:bodyPr wrap="square" lIns="0" tIns="0" rIns="0" bIns="0" rtlCol="0" anchor="t">
            <a:spAutoFit/>
          </a:bodyPr>
          <a:lstStyle/>
          <a:p>
            <a:pPr algn="ctr">
              <a:lnSpc>
                <a:spcPts val="1933"/>
              </a:lnSpc>
              <a:spcBef>
                <a:spcPct val="0"/>
              </a:spcBef>
            </a:pPr>
            <a:r>
              <a:rPr lang="en-US" sz="1933" b="1" dirty="0">
                <a:solidFill>
                  <a:srgbClr val="435274"/>
                </a:solidFill>
                <a:latin typeface="Source Sans Pro Bold"/>
                <a:ea typeface="Source Sans Pro Bold"/>
                <a:cs typeface="Source Sans Pro Bold"/>
                <a:sym typeface="Source Sans Pro Bold"/>
              </a:rPr>
              <a:t>Businesses</a:t>
            </a:r>
          </a:p>
        </p:txBody>
      </p:sp>
      <p:sp>
        <p:nvSpPr>
          <p:cNvPr id="23" name="Freeform 23"/>
          <p:cNvSpPr/>
          <p:nvPr/>
        </p:nvSpPr>
        <p:spPr>
          <a:xfrm>
            <a:off x="834582" y="961303"/>
            <a:ext cx="1173228" cy="1120433"/>
          </a:xfrm>
          <a:custGeom>
            <a:avLst/>
            <a:gdLst/>
            <a:ahLst/>
            <a:cxnLst/>
            <a:rect l="l" t="t" r="r" b="b"/>
            <a:pathLst>
              <a:path w="1759842" h="1680649">
                <a:moveTo>
                  <a:pt x="0" y="0"/>
                </a:moveTo>
                <a:lnTo>
                  <a:pt x="1759843" y="0"/>
                </a:lnTo>
                <a:lnTo>
                  <a:pt x="1759843" y="1680650"/>
                </a:lnTo>
                <a:lnTo>
                  <a:pt x="0" y="1680650"/>
                </a:lnTo>
                <a:lnTo>
                  <a:pt x="0" y="0"/>
                </a:lnTo>
                <a:close/>
              </a:path>
            </a:pathLst>
          </a:custGeom>
          <a:blipFill>
            <a:blip r:embed="rId8"/>
            <a:stretch>
              <a:fillRect/>
            </a:stretch>
          </a:blipFill>
        </p:spPr>
        <p:txBody>
          <a:bodyPr/>
          <a:lstStyle/>
          <a:p>
            <a:endParaRPr lang="en-IE" sz="1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2578" y="197028"/>
            <a:ext cx="1874188" cy="657701"/>
          </a:xfrm>
          <a:custGeom>
            <a:avLst/>
            <a:gdLst/>
            <a:ahLst/>
            <a:cxnLst/>
            <a:rect l="l" t="t" r="r" b="b"/>
            <a:pathLst>
              <a:path w="2811282" h="986552">
                <a:moveTo>
                  <a:pt x="0" y="0"/>
                </a:moveTo>
                <a:lnTo>
                  <a:pt x="2811282" y="0"/>
                </a:lnTo>
                <a:lnTo>
                  <a:pt x="2811282" y="986552"/>
                </a:lnTo>
                <a:lnTo>
                  <a:pt x="0" y="986552"/>
                </a:lnTo>
                <a:lnTo>
                  <a:pt x="0" y="0"/>
                </a:lnTo>
                <a:close/>
              </a:path>
            </a:pathLst>
          </a:custGeom>
          <a:blipFill>
            <a:blip r:embed="rId2"/>
            <a:stretch>
              <a:fillRect/>
            </a:stretch>
          </a:blipFill>
        </p:spPr>
        <p:txBody>
          <a:bodyPr/>
          <a:lstStyle/>
          <a:p>
            <a:endParaRPr lang="en-IE" sz="1200"/>
          </a:p>
        </p:txBody>
      </p:sp>
      <p:sp>
        <p:nvSpPr>
          <p:cNvPr id="3" name="Freeform 3"/>
          <p:cNvSpPr/>
          <p:nvPr/>
        </p:nvSpPr>
        <p:spPr>
          <a:xfrm>
            <a:off x="10845829" y="3560769"/>
            <a:ext cx="1346171" cy="1296198"/>
          </a:xfrm>
          <a:custGeom>
            <a:avLst/>
            <a:gdLst/>
            <a:ahLst/>
            <a:cxnLst/>
            <a:rect l="l" t="t" r="r" b="b"/>
            <a:pathLst>
              <a:path w="2019257" h="1944297">
                <a:moveTo>
                  <a:pt x="0" y="0"/>
                </a:moveTo>
                <a:lnTo>
                  <a:pt x="2019257" y="0"/>
                </a:lnTo>
                <a:lnTo>
                  <a:pt x="2019257" y="1944297"/>
                </a:lnTo>
                <a:lnTo>
                  <a:pt x="0" y="1944297"/>
                </a:lnTo>
                <a:lnTo>
                  <a:pt x="0" y="0"/>
                </a:lnTo>
                <a:close/>
              </a:path>
            </a:pathLst>
          </a:custGeom>
          <a:blipFill>
            <a:blip r:embed="rId3"/>
            <a:stretch>
              <a:fillRect/>
            </a:stretch>
          </a:blipFill>
        </p:spPr>
        <p:txBody>
          <a:bodyPr/>
          <a:lstStyle/>
          <a:p>
            <a:endParaRPr lang="en-IE" sz="1200"/>
          </a:p>
        </p:txBody>
      </p:sp>
      <p:sp>
        <p:nvSpPr>
          <p:cNvPr id="4" name="Freeform 4"/>
          <p:cNvSpPr/>
          <p:nvPr/>
        </p:nvSpPr>
        <p:spPr>
          <a:xfrm rot="-10800000">
            <a:off x="9509095"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3"/>
            <a:stretch>
              <a:fillRect/>
            </a:stretch>
          </a:blipFill>
        </p:spPr>
        <p:txBody>
          <a:bodyPr/>
          <a:lstStyle/>
          <a:p>
            <a:endParaRPr lang="en-IE" sz="1200"/>
          </a:p>
        </p:txBody>
      </p:sp>
      <p:sp>
        <p:nvSpPr>
          <p:cNvPr id="5" name="Freeform 5"/>
          <p:cNvSpPr/>
          <p:nvPr/>
        </p:nvSpPr>
        <p:spPr>
          <a:xfrm>
            <a:off x="8162924" y="6209901"/>
            <a:ext cx="1346171" cy="648099"/>
          </a:xfrm>
          <a:custGeom>
            <a:avLst/>
            <a:gdLst/>
            <a:ahLst/>
            <a:cxnLst/>
            <a:rect l="l" t="t" r="r" b="b"/>
            <a:pathLst>
              <a:path w="2019257" h="972148">
                <a:moveTo>
                  <a:pt x="0" y="0"/>
                </a:moveTo>
                <a:lnTo>
                  <a:pt x="2019257" y="0"/>
                </a:lnTo>
                <a:lnTo>
                  <a:pt x="2019257" y="972148"/>
                </a:lnTo>
                <a:lnTo>
                  <a:pt x="0" y="972148"/>
                </a:lnTo>
                <a:lnTo>
                  <a:pt x="0" y="0"/>
                </a:lnTo>
                <a:close/>
              </a:path>
            </a:pathLst>
          </a:custGeom>
          <a:blipFill>
            <a:blip r:embed="rId3"/>
            <a:stretch>
              <a:fillRect b="-99999"/>
            </a:stretch>
          </a:blipFill>
        </p:spPr>
        <p:txBody>
          <a:bodyPr/>
          <a:lstStyle/>
          <a:p>
            <a:endParaRPr lang="en-IE" sz="1200"/>
          </a:p>
        </p:txBody>
      </p:sp>
      <p:sp>
        <p:nvSpPr>
          <p:cNvPr id="6" name="Freeform 6"/>
          <p:cNvSpPr/>
          <p:nvPr/>
        </p:nvSpPr>
        <p:spPr>
          <a:xfrm rot="5400000">
            <a:off x="10845829"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3"/>
            <a:stretch>
              <a:fillRect/>
            </a:stretch>
          </a:blipFill>
        </p:spPr>
        <p:txBody>
          <a:bodyPr/>
          <a:lstStyle/>
          <a:p>
            <a:endParaRPr lang="en-IE" sz="1200"/>
          </a:p>
        </p:txBody>
      </p:sp>
      <p:sp>
        <p:nvSpPr>
          <p:cNvPr id="7" name="Freeform 7"/>
          <p:cNvSpPr/>
          <p:nvPr/>
        </p:nvSpPr>
        <p:spPr>
          <a:xfrm rot="-5400000">
            <a:off x="9845638" y="5873358"/>
            <a:ext cx="673086" cy="1296198"/>
          </a:xfrm>
          <a:custGeom>
            <a:avLst/>
            <a:gdLst/>
            <a:ahLst/>
            <a:cxnLst/>
            <a:rect l="l" t="t" r="r" b="b"/>
            <a:pathLst>
              <a:path w="1009629" h="1944297">
                <a:moveTo>
                  <a:pt x="0" y="0"/>
                </a:moveTo>
                <a:lnTo>
                  <a:pt x="1009629" y="0"/>
                </a:lnTo>
                <a:lnTo>
                  <a:pt x="1009629" y="1944297"/>
                </a:lnTo>
                <a:lnTo>
                  <a:pt x="0" y="1944297"/>
                </a:lnTo>
                <a:lnTo>
                  <a:pt x="0" y="0"/>
                </a:lnTo>
                <a:close/>
              </a:path>
            </a:pathLst>
          </a:custGeom>
          <a:blipFill>
            <a:blip r:embed="rId3"/>
            <a:stretch>
              <a:fillRect l="-100000"/>
            </a:stretch>
          </a:blipFill>
        </p:spPr>
        <p:txBody>
          <a:bodyPr/>
          <a:lstStyle/>
          <a:p>
            <a:endParaRPr lang="en-IE" sz="1200"/>
          </a:p>
        </p:txBody>
      </p:sp>
      <p:sp>
        <p:nvSpPr>
          <p:cNvPr id="8" name="Freeform 8"/>
          <p:cNvSpPr/>
          <p:nvPr/>
        </p:nvSpPr>
        <p:spPr>
          <a:xfrm rot="-10800000">
            <a:off x="10820842" y="6209901"/>
            <a:ext cx="1346171" cy="648099"/>
          </a:xfrm>
          <a:custGeom>
            <a:avLst/>
            <a:gdLst/>
            <a:ahLst/>
            <a:cxnLst/>
            <a:rect l="l" t="t" r="r" b="b"/>
            <a:pathLst>
              <a:path w="2019257" h="972148">
                <a:moveTo>
                  <a:pt x="0" y="0"/>
                </a:moveTo>
                <a:lnTo>
                  <a:pt x="2019258" y="0"/>
                </a:lnTo>
                <a:lnTo>
                  <a:pt x="2019258" y="972148"/>
                </a:lnTo>
                <a:lnTo>
                  <a:pt x="0" y="972148"/>
                </a:lnTo>
                <a:lnTo>
                  <a:pt x="0" y="0"/>
                </a:lnTo>
                <a:close/>
              </a:path>
            </a:pathLst>
          </a:custGeom>
          <a:blipFill>
            <a:blip r:embed="rId3"/>
            <a:stretch>
              <a:fillRect t="-99999"/>
            </a:stretch>
          </a:blipFill>
        </p:spPr>
        <p:txBody>
          <a:bodyPr/>
          <a:lstStyle/>
          <a:p>
            <a:endParaRPr lang="en-IE" sz="1200"/>
          </a:p>
        </p:txBody>
      </p:sp>
      <p:sp>
        <p:nvSpPr>
          <p:cNvPr id="9" name="TextBox 9"/>
          <p:cNvSpPr txBox="1"/>
          <p:nvPr/>
        </p:nvSpPr>
        <p:spPr>
          <a:xfrm>
            <a:off x="771642" y="2397579"/>
            <a:ext cx="6995654" cy="333617"/>
          </a:xfrm>
          <a:prstGeom prst="rect">
            <a:avLst/>
          </a:prstGeom>
        </p:spPr>
        <p:txBody>
          <a:bodyPr lIns="0" tIns="0" rIns="0" bIns="0" rtlCol="0" anchor="t">
            <a:spAutoFit/>
          </a:bodyPr>
          <a:lstStyle/>
          <a:p>
            <a:pPr marL="477935" lvl="1" indent="-238967">
              <a:lnSpc>
                <a:spcPts val="2656"/>
              </a:lnSpc>
              <a:buFont typeface="Arial"/>
              <a:buChar char="•"/>
            </a:pPr>
            <a:r>
              <a:rPr lang="en-US" sz="2213" spc="-111">
                <a:solidFill>
                  <a:srgbClr val="435274"/>
                </a:solidFill>
                <a:latin typeface="Source Sans Pro"/>
                <a:ea typeface="Source Sans Pro"/>
                <a:cs typeface="Source Sans Pro"/>
                <a:sym typeface="Source Sans Pro"/>
              </a:rPr>
              <a:t>Up to </a:t>
            </a:r>
            <a:r>
              <a:rPr lang="en-US" sz="2213" b="1" spc="-111">
                <a:solidFill>
                  <a:srgbClr val="435274"/>
                </a:solidFill>
                <a:latin typeface="Source Sans Pro Bold"/>
                <a:ea typeface="Source Sans Pro Bold"/>
                <a:cs typeface="Source Sans Pro Bold"/>
                <a:sym typeface="Source Sans Pro Bold"/>
              </a:rPr>
              <a:t>30%</a:t>
            </a:r>
            <a:r>
              <a:rPr lang="en-US" sz="2213" spc="-111">
                <a:solidFill>
                  <a:srgbClr val="435274"/>
                </a:solidFill>
                <a:latin typeface="Source Sans Pro"/>
                <a:ea typeface="Source Sans Pro"/>
                <a:cs typeface="Source Sans Pro"/>
                <a:sym typeface="Source Sans Pro"/>
              </a:rPr>
              <a:t> funding</a:t>
            </a:r>
          </a:p>
        </p:txBody>
      </p:sp>
      <p:sp>
        <p:nvSpPr>
          <p:cNvPr id="10" name="TextBox 10"/>
          <p:cNvSpPr txBox="1"/>
          <p:nvPr/>
        </p:nvSpPr>
        <p:spPr>
          <a:xfrm>
            <a:off x="1446001" y="2670629"/>
            <a:ext cx="6758182" cy="620426"/>
          </a:xfrm>
          <a:prstGeom prst="rect">
            <a:avLst/>
          </a:prstGeom>
        </p:spPr>
        <p:txBody>
          <a:bodyPr lIns="0" tIns="0" rIns="0" bIns="0" rtlCol="0" anchor="t">
            <a:spAutoFit/>
          </a:bodyPr>
          <a:lstStyle/>
          <a:p>
            <a:pPr marL="383510" lvl="1" indent="-191755">
              <a:lnSpc>
                <a:spcPts val="2487"/>
              </a:lnSpc>
              <a:buFont typeface="Arial"/>
              <a:buChar char="•"/>
            </a:pPr>
            <a:r>
              <a:rPr lang="en-US" sz="1776" spc="-89">
                <a:solidFill>
                  <a:srgbClr val="435274"/>
                </a:solidFill>
                <a:latin typeface="Source Sans Pro"/>
                <a:ea typeface="Source Sans Pro"/>
                <a:cs typeface="Source Sans Pro"/>
                <a:sym typeface="Source Sans Pro"/>
              </a:rPr>
              <a:t>Public Sector</a:t>
            </a:r>
          </a:p>
          <a:p>
            <a:pPr marL="383510" lvl="1" indent="-191755">
              <a:lnSpc>
                <a:spcPts val="2487"/>
              </a:lnSpc>
              <a:buFont typeface="Arial"/>
              <a:buChar char="•"/>
            </a:pPr>
            <a:r>
              <a:rPr lang="en-US" sz="1776" spc="-89">
                <a:solidFill>
                  <a:srgbClr val="435274"/>
                </a:solidFill>
                <a:latin typeface="Source Sans Pro"/>
                <a:ea typeface="Source Sans Pro"/>
                <a:cs typeface="Source Sans Pro"/>
                <a:sym typeface="Source Sans Pro"/>
              </a:rPr>
              <a:t>SME’s /Commercial Sector</a:t>
            </a:r>
          </a:p>
        </p:txBody>
      </p:sp>
      <p:sp>
        <p:nvSpPr>
          <p:cNvPr id="11" name="TextBox 11"/>
          <p:cNvSpPr txBox="1"/>
          <p:nvPr/>
        </p:nvSpPr>
        <p:spPr>
          <a:xfrm>
            <a:off x="807268" y="3383629"/>
            <a:ext cx="6995654" cy="333617"/>
          </a:xfrm>
          <a:prstGeom prst="rect">
            <a:avLst/>
          </a:prstGeom>
        </p:spPr>
        <p:txBody>
          <a:bodyPr lIns="0" tIns="0" rIns="0" bIns="0" rtlCol="0" anchor="t">
            <a:spAutoFit/>
          </a:bodyPr>
          <a:lstStyle/>
          <a:p>
            <a:pPr marL="477935" lvl="1" indent="-238967">
              <a:lnSpc>
                <a:spcPts val="2656"/>
              </a:lnSpc>
              <a:buFont typeface="Arial"/>
              <a:buChar char="•"/>
            </a:pPr>
            <a:r>
              <a:rPr lang="en-US" sz="2213" spc="-111">
                <a:solidFill>
                  <a:srgbClr val="435274"/>
                </a:solidFill>
                <a:latin typeface="Source Sans Pro"/>
                <a:ea typeface="Source Sans Pro"/>
                <a:cs typeface="Source Sans Pro"/>
                <a:sym typeface="Source Sans Pro"/>
              </a:rPr>
              <a:t>Up to </a:t>
            </a:r>
            <a:r>
              <a:rPr lang="en-US" sz="2213" b="1" spc="-111">
                <a:solidFill>
                  <a:srgbClr val="435274"/>
                </a:solidFill>
                <a:latin typeface="Source Sans Pro Bold"/>
                <a:ea typeface="Source Sans Pro Bold"/>
                <a:cs typeface="Source Sans Pro Bold"/>
                <a:sym typeface="Source Sans Pro Bold"/>
              </a:rPr>
              <a:t>50%</a:t>
            </a:r>
            <a:r>
              <a:rPr lang="en-US" sz="2213" spc="-111">
                <a:solidFill>
                  <a:srgbClr val="435274"/>
                </a:solidFill>
                <a:latin typeface="Source Sans Pro"/>
                <a:ea typeface="Source Sans Pro"/>
                <a:cs typeface="Source Sans Pro"/>
                <a:sym typeface="Source Sans Pro"/>
              </a:rPr>
              <a:t> funding</a:t>
            </a:r>
          </a:p>
        </p:txBody>
      </p:sp>
      <p:sp>
        <p:nvSpPr>
          <p:cNvPr id="12" name="TextBox 12"/>
          <p:cNvSpPr txBox="1"/>
          <p:nvPr/>
        </p:nvSpPr>
        <p:spPr>
          <a:xfrm>
            <a:off x="1481628" y="3656679"/>
            <a:ext cx="6758182" cy="941027"/>
          </a:xfrm>
          <a:prstGeom prst="rect">
            <a:avLst/>
          </a:prstGeom>
        </p:spPr>
        <p:txBody>
          <a:bodyPr lIns="0" tIns="0" rIns="0" bIns="0" rtlCol="0" anchor="t">
            <a:spAutoFit/>
          </a:bodyPr>
          <a:lstStyle/>
          <a:p>
            <a:pPr marL="383510" lvl="1" indent="-191755">
              <a:lnSpc>
                <a:spcPts val="2487"/>
              </a:lnSpc>
              <a:buFont typeface="Arial"/>
              <a:buChar char="•"/>
            </a:pPr>
            <a:r>
              <a:rPr lang="en-US" sz="1776" spc="-89">
                <a:solidFill>
                  <a:srgbClr val="435274"/>
                </a:solidFill>
                <a:latin typeface="Source Sans Pro"/>
                <a:ea typeface="Source Sans Pro"/>
                <a:cs typeface="Source Sans Pro"/>
                <a:sym typeface="Source Sans Pro"/>
              </a:rPr>
              <a:t>Community Groups</a:t>
            </a:r>
          </a:p>
          <a:p>
            <a:pPr marL="383510" lvl="1" indent="-191755">
              <a:lnSpc>
                <a:spcPts val="2487"/>
              </a:lnSpc>
              <a:buFont typeface="Arial"/>
              <a:buChar char="•"/>
            </a:pPr>
            <a:r>
              <a:rPr lang="en-US" sz="1776" spc="-89">
                <a:solidFill>
                  <a:srgbClr val="435274"/>
                </a:solidFill>
                <a:latin typeface="Source Sans Pro"/>
                <a:ea typeface="Source Sans Pro"/>
                <a:cs typeface="Source Sans Pro"/>
                <a:sym typeface="Source Sans Pro"/>
              </a:rPr>
              <a:t>Not for profits / Charities</a:t>
            </a:r>
          </a:p>
          <a:p>
            <a:pPr marL="383510" lvl="1" indent="-191755">
              <a:lnSpc>
                <a:spcPts val="2487"/>
              </a:lnSpc>
              <a:buFont typeface="Arial"/>
              <a:buChar char="•"/>
            </a:pPr>
            <a:r>
              <a:rPr lang="en-US" sz="1776" spc="-89">
                <a:solidFill>
                  <a:srgbClr val="435274"/>
                </a:solidFill>
                <a:latin typeface="Source Sans Pro"/>
                <a:ea typeface="Source Sans Pro"/>
                <a:cs typeface="Source Sans Pro"/>
                <a:sym typeface="Source Sans Pro"/>
              </a:rPr>
              <a:t>Housing Associations </a:t>
            </a:r>
          </a:p>
        </p:txBody>
      </p:sp>
      <p:grpSp>
        <p:nvGrpSpPr>
          <p:cNvPr id="13" name="Group 13"/>
          <p:cNvGrpSpPr/>
          <p:nvPr/>
        </p:nvGrpSpPr>
        <p:grpSpPr>
          <a:xfrm>
            <a:off x="7238605" y="155860"/>
            <a:ext cx="2427914" cy="242791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txBody>
            <a:bodyPr/>
            <a:lstStyle/>
            <a:p>
              <a:endParaRPr lang="en-IE" sz="1200"/>
            </a:p>
          </p:txBody>
        </p:sp>
      </p:grpSp>
      <p:grpSp>
        <p:nvGrpSpPr>
          <p:cNvPr id="15" name="Group 15"/>
          <p:cNvGrpSpPr/>
          <p:nvPr/>
        </p:nvGrpSpPr>
        <p:grpSpPr>
          <a:xfrm>
            <a:off x="8612282" y="1839525"/>
            <a:ext cx="2427914" cy="242791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37212" r="-23681"/>
              </a:stretch>
            </a:blipFill>
          </p:spPr>
          <p:txBody>
            <a:bodyPr/>
            <a:lstStyle/>
            <a:p>
              <a:endParaRPr lang="en-IE" sz="1200"/>
            </a:p>
          </p:txBody>
        </p:sp>
      </p:grpSp>
      <p:sp>
        <p:nvSpPr>
          <p:cNvPr id="17" name="TextBox 17"/>
          <p:cNvSpPr txBox="1"/>
          <p:nvPr/>
        </p:nvSpPr>
        <p:spPr>
          <a:xfrm>
            <a:off x="771642" y="4684767"/>
            <a:ext cx="6995654" cy="333617"/>
          </a:xfrm>
          <a:prstGeom prst="rect">
            <a:avLst/>
          </a:prstGeom>
        </p:spPr>
        <p:txBody>
          <a:bodyPr lIns="0" tIns="0" rIns="0" bIns="0" rtlCol="0" anchor="t">
            <a:spAutoFit/>
          </a:bodyPr>
          <a:lstStyle/>
          <a:p>
            <a:pPr marL="477935" lvl="1" indent="-238967">
              <a:lnSpc>
                <a:spcPts val="2656"/>
              </a:lnSpc>
              <a:buFont typeface="Arial"/>
              <a:buChar char="•"/>
            </a:pPr>
            <a:r>
              <a:rPr lang="en-US" sz="2213" spc="-111">
                <a:solidFill>
                  <a:srgbClr val="435274"/>
                </a:solidFill>
                <a:latin typeface="Source Sans Pro"/>
                <a:ea typeface="Source Sans Pro"/>
                <a:cs typeface="Source Sans Pro"/>
                <a:sym typeface="Source Sans Pro"/>
              </a:rPr>
              <a:t>Upgrade measures that SEAI support</a:t>
            </a:r>
          </a:p>
        </p:txBody>
      </p:sp>
      <p:sp>
        <p:nvSpPr>
          <p:cNvPr id="18" name="TextBox 18"/>
          <p:cNvSpPr txBox="1"/>
          <p:nvPr/>
        </p:nvSpPr>
        <p:spPr>
          <a:xfrm>
            <a:off x="1446001" y="4957816"/>
            <a:ext cx="6758182" cy="1582228"/>
          </a:xfrm>
          <a:prstGeom prst="rect">
            <a:avLst/>
          </a:prstGeom>
        </p:spPr>
        <p:txBody>
          <a:bodyPr lIns="0" tIns="0" rIns="0" bIns="0" rtlCol="0" anchor="t">
            <a:spAutoFit/>
          </a:bodyPr>
          <a:lstStyle/>
          <a:p>
            <a:pPr marL="383510" lvl="1" indent="-191755">
              <a:lnSpc>
                <a:spcPts val="2487"/>
              </a:lnSpc>
              <a:buFont typeface="Arial"/>
              <a:buChar char="•"/>
            </a:pPr>
            <a:r>
              <a:rPr lang="en-US" sz="1776" spc="-89">
                <a:solidFill>
                  <a:srgbClr val="435274"/>
                </a:solidFill>
                <a:latin typeface="Source Sans Pro"/>
                <a:ea typeface="Source Sans Pro"/>
                <a:cs typeface="Source Sans Pro"/>
                <a:sym typeface="Source Sans Pro"/>
              </a:rPr>
              <a:t>Fabric upgrades</a:t>
            </a:r>
          </a:p>
          <a:p>
            <a:pPr marL="383510" lvl="1" indent="-191755">
              <a:lnSpc>
                <a:spcPts val="2487"/>
              </a:lnSpc>
              <a:buFont typeface="Arial"/>
              <a:buChar char="•"/>
            </a:pPr>
            <a:r>
              <a:rPr lang="en-US" sz="1776" spc="-89">
                <a:solidFill>
                  <a:srgbClr val="435274"/>
                </a:solidFill>
                <a:latin typeface="Source Sans Pro"/>
                <a:ea typeface="Source Sans Pro"/>
                <a:cs typeface="Source Sans Pro"/>
                <a:sym typeface="Source Sans Pro"/>
              </a:rPr>
              <a:t>Heating</a:t>
            </a:r>
          </a:p>
          <a:p>
            <a:pPr marL="383510" lvl="1" indent="-191755">
              <a:lnSpc>
                <a:spcPts val="2487"/>
              </a:lnSpc>
              <a:buFont typeface="Arial"/>
              <a:buChar char="•"/>
            </a:pPr>
            <a:r>
              <a:rPr lang="en-US" sz="1776" spc="-89">
                <a:solidFill>
                  <a:srgbClr val="435274"/>
                </a:solidFill>
                <a:latin typeface="Source Sans Pro"/>
                <a:ea typeface="Source Sans Pro"/>
                <a:cs typeface="Source Sans Pro"/>
                <a:sym typeface="Source Sans Pro"/>
              </a:rPr>
              <a:t>Windows/doors</a:t>
            </a:r>
          </a:p>
          <a:p>
            <a:pPr marL="383510" lvl="1" indent="-191755">
              <a:lnSpc>
                <a:spcPts val="2487"/>
              </a:lnSpc>
              <a:buFont typeface="Arial"/>
              <a:buChar char="•"/>
            </a:pPr>
            <a:r>
              <a:rPr lang="en-US" sz="1776" spc="-89">
                <a:solidFill>
                  <a:srgbClr val="435274"/>
                </a:solidFill>
                <a:latin typeface="Source Sans Pro"/>
                <a:ea typeface="Source Sans Pro"/>
                <a:cs typeface="Source Sans Pro"/>
                <a:sym typeface="Source Sans Pro"/>
              </a:rPr>
              <a:t>Floodlighting </a:t>
            </a:r>
          </a:p>
          <a:p>
            <a:pPr marL="383510" lvl="1" indent="-191755">
              <a:lnSpc>
                <a:spcPts val="2487"/>
              </a:lnSpc>
              <a:buFont typeface="Arial"/>
              <a:buChar char="•"/>
            </a:pPr>
            <a:r>
              <a:rPr lang="en-US" sz="1776" spc="-89">
                <a:solidFill>
                  <a:srgbClr val="435274"/>
                </a:solidFill>
                <a:latin typeface="Source Sans Pro"/>
                <a:ea typeface="Source Sans Pro"/>
                <a:cs typeface="Source Sans Pro"/>
                <a:sym typeface="Source Sans Pro"/>
              </a:rPr>
              <a:t>Technology &amp; system upgrades</a:t>
            </a:r>
          </a:p>
        </p:txBody>
      </p:sp>
      <p:sp>
        <p:nvSpPr>
          <p:cNvPr id="19" name="TextBox 19"/>
          <p:cNvSpPr txBox="1"/>
          <p:nvPr/>
        </p:nvSpPr>
        <p:spPr>
          <a:xfrm>
            <a:off x="2110549" y="974633"/>
            <a:ext cx="7028851" cy="1184812"/>
          </a:xfrm>
          <a:prstGeom prst="rect">
            <a:avLst/>
          </a:prstGeom>
        </p:spPr>
        <p:txBody>
          <a:bodyPr lIns="0" tIns="0" rIns="0" bIns="0" rtlCol="0" anchor="t">
            <a:spAutoFit/>
          </a:bodyPr>
          <a:lstStyle/>
          <a:p>
            <a:pPr>
              <a:lnSpc>
                <a:spcPts val="4562"/>
              </a:lnSpc>
            </a:pPr>
            <a:r>
              <a:rPr lang="en-US" sz="4562" b="1" spc="-228">
                <a:solidFill>
                  <a:srgbClr val="435274"/>
                </a:solidFill>
                <a:latin typeface="Source Sans Pro Bold"/>
                <a:ea typeface="Source Sans Pro Bold"/>
                <a:cs typeface="Source Sans Pro Bold"/>
                <a:sym typeface="Source Sans Pro Bold"/>
              </a:rPr>
              <a:t>COMMUNITY ENERGY</a:t>
            </a:r>
          </a:p>
          <a:p>
            <a:pPr>
              <a:lnSpc>
                <a:spcPts val="4562"/>
              </a:lnSpc>
            </a:pPr>
            <a:r>
              <a:rPr lang="en-US" sz="4562" b="1" spc="-228">
                <a:solidFill>
                  <a:srgbClr val="435274"/>
                </a:solidFill>
                <a:latin typeface="Source Sans Pro Bold"/>
                <a:ea typeface="Source Sans Pro Bold"/>
                <a:cs typeface="Source Sans Pro Bold"/>
                <a:sym typeface="Source Sans Pro Bold"/>
              </a:rPr>
              <a:t>GRANT (CEG)</a:t>
            </a:r>
          </a:p>
        </p:txBody>
      </p:sp>
      <p:sp>
        <p:nvSpPr>
          <p:cNvPr id="20" name="Freeform 20"/>
          <p:cNvSpPr/>
          <p:nvPr/>
        </p:nvSpPr>
        <p:spPr>
          <a:xfrm>
            <a:off x="834582" y="961303"/>
            <a:ext cx="1173228" cy="1120433"/>
          </a:xfrm>
          <a:custGeom>
            <a:avLst/>
            <a:gdLst/>
            <a:ahLst/>
            <a:cxnLst/>
            <a:rect l="l" t="t" r="r" b="b"/>
            <a:pathLst>
              <a:path w="1759842" h="1680649">
                <a:moveTo>
                  <a:pt x="0" y="0"/>
                </a:moveTo>
                <a:lnTo>
                  <a:pt x="1759843" y="0"/>
                </a:lnTo>
                <a:lnTo>
                  <a:pt x="1759843" y="1680650"/>
                </a:lnTo>
                <a:lnTo>
                  <a:pt x="0" y="1680650"/>
                </a:lnTo>
                <a:lnTo>
                  <a:pt x="0" y="0"/>
                </a:lnTo>
                <a:close/>
              </a:path>
            </a:pathLst>
          </a:custGeom>
          <a:blipFill>
            <a:blip r:embed="rId6"/>
            <a:stretch>
              <a:fillRect/>
            </a:stretch>
          </a:blipFill>
        </p:spPr>
        <p:txBody>
          <a:bodyPr/>
          <a:lstStyle/>
          <a:p>
            <a:endParaRPr lang="en-IE" sz="1200"/>
          </a:p>
        </p:txBody>
      </p:sp>
      <p:grpSp>
        <p:nvGrpSpPr>
          <p:cNvPr id="21" name="Group 21"/>
          <p:cNvGrpSpPr/>
          <p:nvPr/>
        </p:nvGrpSpPr>
        <p:grpSpPr>
          <a:xfrm>
            <a:off x="8111836" y="4882022"/>
            <a:ext cx="1200474" cy="1200474"/>
            <a:chOff x="0" y="0"/>
            <a:chExt cx="2400948" cy="2400948"/>
          </a:xfrm>
        </p:grpSpPr>
        <p:sp>
          <p:nvSpPr>
            <p:cNvPr id="22" name="Freeform 22"/>
            <p:cNvSpPr/>
            <p:nvPr/>
          </p:nvSpPr>
          <p:spPr>
            <a:xfrm>
              <a:off x="0" y="0"/>
              <a:ext cx="2400948" cy="2400948"/>
            </a:xfrm>
            <a:custGeom>
              <a:avLst/>
              <a:gdLst/>
              <a:ahLst/>
              <a:cxnLst/>
              <a:rect l="l" t="t" r="r" b="b"/>
              <a:pathLst>
                <a:path w="2400948" h="2400948">
                  <a:moveTo>
                    <a:pt x="0" y="0"/>
                  </a:moveTo>
                  <a:lnTo>
                    <a:pt x="2400948" y="0"/>
                  </a:lnTo>
                  <a:lnTo>
                    <a:pt x="2400948" y="2400948"/>
                  </a:lnTo>
                  <a:lnTo>
                    <a:pt x="0" y="24009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E" sz="1200"/>
            </a:p>
          </p:txBody>
        </p:sp>
      </p:grpSp>
      <p:sp>
        <p:nvSpPr>
          <p:cNvPr id="23" name="TextBox 23"/>
          <p:cNvSpPr txBox="1"/>
          <p:nvPr/>
        </p:nvSpPr>
        <p:spPr>
          <a:xfrm>
            <a:off x="6954292" y="4388089"/>
            <a:ext cx="2069188" cy="1000274"/>
          </a:xfrm>
          <a:prstGeom prst="rect">
            <a:avLst/>
          </a:prstGeom>
        </p:spPr>
        <p:txBody>
          <a:bodyPr lIns="0" tIns="0" rIns="0" bIns="0" rtlCol="0" anchor="t">
            <a:spAutoFit/>
          </a:bodyPr>
          <a:lstStyle/>
          <a:p>
            <a:pPr>
              <a:lnSpc>
                <a:spcPts val="1857"/>
              </a:lnSpc>
            </a:pPr>
            <a:r>
              <a:rPr lang="en-US" sz="1857" b="1">
                <a:solidFill>
                  <a:srgbClr val="435274"/>
                </a:solidFill>
                <a:latin typeface="Source Sans Pro Bold"/>
                <a:ea typeface="Source Sans Pro Bold"/>
                <a:cs typeface="Source Sans Pro Bold"/>
                <a:sym typeface="Source Sans Pro Bold"/>
              </a:rPr>
              <a:t>Scan the QR code</a:t>
            </a:r>
            <a:r>
              <a:rPr lang="en-US" sz="1857">
                <a:solidFill>
                  <a:srgbClr val="435274"/>
                </a:solidFill>
                <a:latin typeface="Source Sans Pro"/>
                <a:ea typeface="Source Sans Pro"/>
                <a:cs typeface="Source Sans Pro"/>
                <a:sym typeface="Source Sans Pro"/>
              </a:rPr>
              <a:t> to register your interest in the CEG </a:t>
            </a:r>
          </a:p>
          <a:p>
            <a:pPr>
              <a:lnSpc>
                <a:spcPts val="2123"/>
              </a:lnSpc>
              <a:spcBef>
                <a:spcPct val="0"/>
              </a:spcBef>
            </a:pPr>
            <a:endParaRPr lang="en-US" sz="1857">
              <a:solidFill>
                <a:srgbClr val="435274"/>
              </a:solidFill>
              <a:latin typeface="Source Sans Pro"/>
              <a:ea typeface="Source Sans Pro"/>
              <a:cs typeface="Source Sans Pro"/>
              <a:sym typeface="Source Sans Pr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2578" y="197028"/>
            <a:ext cx="1874188" cy="657701"/>
          </a:xfrm>
          <a:custGeom>
            <a:avLst/>
            <a:gdLst/>
            <a:ahLst/>
            <a:cxnLst/>
            <a:rect l="l" t="t" r="r" b="b"/>
            <a:pathLst>
              <a:path w="2811282" h="986552">
                <a:moveTo>
                  <a:pt x="0" y="0"/>
                </a:moveTo>
                <a:lnTo>
                  <a:pt x="2811282" y="0"/>
                </a:lnTo>
                <a:lnTo>
                  <a:pt x="2811282" y="986552"/>
                </a:lnTo>
                <a:lnTo>
                  <a:pt x="0" y="986552"/>
                </a:lnTo>
                <a:lnTo>
                  <a:pt x="0" y="0"/>
                </a:lnTo>
                <a:close/>
              </a:path>
            </a:pathLst>
          </a:custGeom>
          <a:blipFill>
            <a:blip r:embed="rId2"/>
            <a:stretch>
              <a:fillRect/>
            </a:stretch>
          </a:blipFill>
        </p:spPr>
        <p:txBody>
          <a:bodyPr/>
          <a:lstStyle/>
          <a:p>
            <a:endParaRPr lang="en-IE" sz="1200"/>
          </a:p>
        </p:txBody>
      </p:sp>
      <p:sp>
        <p:nvSpPr>
          <p:cNvPr id="3" name="Freeform 3"/>
          <p:cNvSpPr/>
          <p:nvPr/>
        </p:nvSpPr>
        <p:spPr>
          <a:xfrm>
            <a:off x="10845829" y="3560769"/>
            <a:ext cx="1346171" cy="1296198"/>
          </a:xfrm>
          <a:custGeom>
            <a:avLst/>
            <a:gdLst/>
            <a:ahLst/>
            <a:cxnLst/>
            <a:rect l="l" t="t" r="r" b="b"/>
            <a:pathLst>
              <a:path w="2019257" h="1944297">
                <a:moveTo>
                  <a:pt x="0" y="0"/>
                </a:moveTo>
                <a:lnTo>
                  <a:pt x="2019257" y="0"/>
                </a:lnTo>
                <a:lnTo>
                  <a:pt x="2019257" y="1944297"/>
                </a:lnTo>
                <a:lnTo>
                  <a:pt x="0" y="1944297"/>
                </a:lnTo>
                <a:lnTo>
                  <a:pt x="0" y="0"/>
                </a:lnTo>
                <a:close/>
              </a:path>
            </a:pathLst>
          </a:custGeom>
          <a:blipFill>
            <a:blip r:embed="rId3"/>
            <a:stretch>
              <a:fillRect/>
            </a:stretch>
          </a:blipFill>
        </p:spPr>
        <p:txBody>
          <a:bodyPr/>
          <a:lstStyle/>
          <a:p>
            <a:endParaRPr lang="en-IE" sz="1200"/>
          </a:p>
        </p:txBody>
      </p:sp>
      <p:sp>
        <p:nvSpPr>
          <p:cNvPr id="4" name="Freeform 4"/>
          <p:cNvSpPr/>
          <p:nvPr/>
        </p:nvSpPr>
        <p:spPr>
          <a:xfrm rot="-10800000">
            <a:off x="9509095"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3"/>
            <a:stretch>
              <a:fillRect/>
            </a:stretch>
          </a:blipFill>
        </p:spPr>
        <p:txBody>
          <a:bodyPr/>
          <a:lstStyle/>
          <a:p>
            <a:endParaRPr lang="en-IE" sz="1200"/>
          </a:p>
        </p:txBody>
      </p:sp>
      <p:sp>
        <p:nvSpPr>
          <p:cNvPr id="5" name="Freeform 5"/>
          <p:cNvSpPr/>
          <p:nvPr/>
        </p:nvSpPr>
        <p:spPr>
          <a:xfrm>
            <a:off x="8162924" y="6209901"/>
            <a:ext cx="1346171" cy="648099"/>
          </a:xfrm>
          <a:custGeom>
            <a:avLst/>
            <a:gdLst/>
            <a:ahLst/>
            <a:cxnLst/>
            <a:rect l="l" t="t" r="r" b="b"/>
            <a:pathLst>
              <a:path w="2019257" h="972148">
                <a:moveTo>
                  <a:pt x="0" y="0"/>
                </a:moveTo>
                <a:lnTo>
                  <a:pt x="2019257" y="0"/>
                </a:lnTo>
                <a:lnTo>
                  <a:pt x="2019257" y="972148"/>
                </a:lnTo>
                <a:lnTo>
                  <a:pt x="0" y="972148"/>
                </a:lnTo>
                <a:lnTo>
                  <a:pt x="0" y="0"/>
                </a:lnTo>
                <a:close/>
              </a:path>
            </a:pathLst>
          </a:custGeom>
          <a:blipFill>
            <a:blip r:embed="rId3"/>
            <a:stretch>
              <a:fillRect b="-99999"/>
            </a:stretch>
          </a:blipFill>
        </p:spPr>
        <p:txBody>
          <a:bodyPr/>
          <a:lstStyle/>
          <a:p>
            <a:endParaRPr lang="en-IE" sz="1200"/>
          </a:p>
        </p:txBody>
      </p:sp>
      <p:sp>
        <p:nvSpPr>
          <p:cNvPr id="6" name="Freeform 6"/>
          <p:cNvSpPr/>
          <p:nvPr/>
        </p:nvSpPr>
        <p:spPr>
          <a:xfrm rot="5400000">
            <a:off x="10845829"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3"/>
            <a:stretch>
              <a:fillRect/>
            </a:stretch>
          </a:blipFill>
        </p:spPr>
        <p:txBody>
          <a:bodyPr/>
          <a:lstStyle/>
          <a:p>
            <a:endParaRPr lang="en-IE" sz="1200"/>
          </a:p>
        </p:txBody>
      </p:sp>
      <p:sp>
        <p:nvSpPr>
          <p:cNvPr id="7" name="Freeform 7"/>
          <p:cNvSpPr/>
          <p:nvPr/>
        </p:nvSpPr>
        <p:spPr>
          <a:xfrm rot="-5400000">
            <a:off x="9845638" y="5873358"/>
            <a:ext cx="673086" cy="1296198"/>
          </a:xfrm>
          <a:custGeom>
            <a:avLst/>
            <a:gdLst/>
            <a:ahLst/>
            <a:cxnLst/>
            <a:rect l="l" t="t" r="r" b="b"/>
            <a:pathLst>
              <a:path w="1009629" h="1944297">
                <a:moveTo>
                  <a:pt x="0" y="0"/>
                </a:moveTo>
                <a:lnTo>
                  <a:pt x="1009629" y="0"/>
                </a:lnTo>
                <a:lnTo>
                  <a:pt x="1009629" y="1944297"/>
                </a:lnTo>
                <a:lnTo>
                  <a:pt x="0" y="1944297"/>
                </a:lnTo>
                <a:lnTo>
                  <a:pt x="0" y="0"/>
                </a:lnTo>
                <a:close/>
              </a:path>
            </a:pathLst>
          </a:custGeom>
          <a:blipFill>
            <a:blip r:embed="rId3"/>
            <a:stretch>
              <a:fillRect l="-100000"/>
            </a:stretch>
          </a:blipFill>
        </p:spPr>
        <p:txBody>
          <a:bodyPr/>
          <a:lstStyle/>
          <a:p>
            <a:endParaRPr lang="en-IE" sz="1200"/>
          </a:p>
        </p:txBody>
      </p:sp>
      <p:sp>
        <p:nvSpPr>
          <p:cNvPr id="8" name="Freeform 8"/>
          <p:cNvSpPr/>
          <p:nvPr/>
        </p:nvSpPr>
        <p:spPr>
          <a:xfrm rot="-10800000">
            <a:off x="10820842" y="6209901"/>
            <a:ext cx="1346171" cy="648099"/>
          </a:xfrm>
          <a:custGeom>
            <a:avLst/>
            <a:gdLst/>
            <a:ahLst/>
            <a:cxnLst/>
            <a:rect l="l" t="t" r="r" b="b"/>
            <a:pathLst>
              <a:path w="2019257" h="972148">
                <a:moveTo>
                  <a:pt x="0" y="0"/>
                </a:moveTo>
                <a:lnTo>
                  <a:pt x="2019258" y="0"/>
                </a:lnTo>
                <a:lnTo>
                  <a:pt x="2019258" y="972148"/>
                </a:lnTo>
                <a:lnTo>
                  <a:pt x="0" y="972148"/>
                </a:lnTo>
                <a:lnTo>
                  <a:pt x="0" y="0"/>
                </a:lnTo>
                <a:close/>
              </a:path>
            </a:pathLst>
          </a:custGeom>
          <a:blipFill>
            <a:blip r:embed="rId3"/>
            <a:stretch>
              <a:fillRect t="-99999"/>
            </a:stretch>
          </a:blipFill>
        </p:spPr>
        <p:txBody>
          <a:bodyPr/>
          <a:lstStyle/>
          <a:p>
            <a:endParaRPr lang="en-IE" sz="1200"/>
          </a:p>
        </p:txBody>
      </p:sp>
      <p:grpSp>
        <p:nvGrpSpPr>
          <p:cNvPr id="9" name="Group 9"/>
          <p:cNvGrpSpPr/>
          <p:nvPr/>
        </p:nvGrpSpPr>
        <p:grpSpPr>
          <a:xfrm>
            <a:off x="834583" y="3639531"/>
            <a:ext cx="1370219" cy="137021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66675" cap="sq">
              <a:solidFill>
                <a:srgbClr val="4A496E"/>
              </a:solidFill>
              <a:prstDash val="solid"/>
              <a:miter/>
            </a:ln>
          </p:spPr>
          <p:txBody>
            <a:bodyPr/>
            <a:lstStyle/>
            <a:p>
              <a:endParaRPr lang="en-IE" sz="1200"/>
            </a:p>
          </p:txBody>
        </p:sp>
        <p:sp>
          <p:nvSpPr>
            <p:cNvPr id="11" name="TextBox 11"/>
            <p:cNvSpPr txBox="1"/>
            <p:nvPr/>
          </p:nvSpPr>
          <p:spPr>
            <a:xfrm>
              <a:off x="76200" y="114300"/>
              <a:ext cx="660400" cy="622300"/>
            </a:xfrm>
            <a:prstGeom prst="rect">
              <a:avLst/>
            </a:prstGeom>
          </p:spPr>
          <p:txBody>
            <a:bodyPr lIns="33867" tIns="33867" rIns="33867" bIns="33867" rtlCol="0" anchor="ctr"/>
            <a:lstStyle/>
            <a:p>
              <a:pPr algn="ctr">
                <a:lnSpc>
                  <a:spcPts val="1266"/>
                </a:lnSpc>
              </a:pPr>
              <a:endParaRPr sz="1200"/>
            </a:p>
          </p:txBody>
        </p:sp>
      </p:grpSp>
      <p:sp>
        <p:nvSpPr>
          <p:cNvPr id="12" name="Freeform 12"/>
          <p:cNvSpPr/>
          <p:nvPr/>
        </p:nvSpPr>
        <p:spPr>
          <a:xfrm>
            <a:off x="1280009" y="3797282"/>
            <a:ext cx="504991" cy="496785"/>
          </a:xfrm>
          <a:custGeom>
            <a:avLst/>
            <a:gdLst/>
            <a:ahLst/>
            <a:cxnLst/>
            <a:rect l="l" t="t" r="r" b="b"/>
            <a:pathLst>
              <a:path w="757487" h="745177">
                <a:moveTo>
                  <a:pt x="0" y="0"/>
                </a:moveTo>
                <a:lnTo>
                  <a:pt x="757487" y="0"/>
                </a:lnTo>
                <a:lnTo>
                  <a:pt x="757487" y="745177"/>
                </a:lnTo>
                <a:lnTo>
                  <a:pt x="0" y="7451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13" name="Freeform 13"/>
          <p:cNvSpPr/>
          <p:nvPr/>
        </p:nvSpPr>
        <p:spPr>
          <a:xfrm>
            <a:off x="1027749" y="4369669"/>
            <a:ext cx="484459" cy="345783"/>
          </a:xfrm>
          <a:custGeom>
            <a:avLst/>
            <a:gdLst/>
            <a:ahLst/>
            <a:cxnLst/>
            <a:rect l="l" t="t" r="r" b="b"/>
            <a:pathLst>
              <a:path w="726688" h="518674">
                <a:moveTo>
                  <a:pt x="0" y="0"/>
                </a:moveTo>
                <a:lnTo>
                  <a:pt x="726689" y="0"/>
                </a:lnTo>
                <a:lnTo>
                  <a:pt x="726689" y="518674"/>
                </a:lnTo>
                <a:lnTo>
                  <a:pt x="0" y="5186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sz="1200"/>
          </a:p>
        </p:txBody>
      </p:sp>
      <p:sp>
        <p:nvSpPr>
          <p:cNvPr id="14" name="Freeform 14"/>
          <p:cNvSpPr/>
          <p:nvPr/>
        </p:nvSpPr>
        <p:spPr>
          <a:xfrm>
            <a:off x="1551020" y="4344217"/>
            <a:ext cx="467961" cy="387265"/>
          </a:xfrm>
          <a:custGeom>
            <a:avLst/>
            <a:gdLst/>
            <a:ahLst/>
            <a:cxnLst/>
            <a:rect l="l" t="t" r="r" b="b"/>
            <a:pathLst>
              <a:path w="701942" h="580898">
                <a:moveTo>
                  <a:pt x="0" y="0"/>
                </a:moveTo>
                <a:lnTo>
                  <a:pt x="701942" y="0"/>
                </a:lnTo>
                <a:lnTo>
                  <a:pt x="701942" y="580898"/>
                </a:lnTo>
                <a:lnTo>
                  <a:pt x="0" y="5808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sz="1200"/>
          </a:p>
        </p:txBody>
      </p:sp>
      <p:grpSp>
        <p:nvGrpSpPr>
          <p:cNvPr id="15" name="Group 15"/>
          <p:cNvGrpSpPr/>
          <p:nvPr/>
        </p:nvGrpSpPr>
        <p:grpSpPr>
          <a:xfrm>
            <a:off x="3115997" y="3656408"/>
            <a:ext cx="1370219" cy="137021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66675" cap="sq">
              <a:solidFill>
                <a:srgbClr val="4A496E"/>
              </a:solidFill>
              <a:prstDash val="solid"/>
              <a:miter/>
            </a:ln>
          </p:spPr>
          <p:txBody>
            <a:bodyPr/>
            <a:lstStyle/>
            <a:p>
              <a:endParaRPr lang="en-IE" sz="1200"/>
            </a:p>
          </p:txBody>
        </p:sp>
        <p:sp>
          <p:nvSpPr>
            <p:cNvPr id="17" name="TextBox 17"/>
            <p:cNvSpPr txBox="1"/>
            <p:nvPr/>
          </p:nvSpPr>
          <p:spPr>
            <a:xfrm>
              <a:off x="76200" y="114300"/>
              <a:ext cx="660400" cy="622300"/>
            </a:xfrm>
            <a:prstGeom prst="rect">
              <a:avLst/>
            </a:prstGeom>
          </p:spPr>
          <p:txBody>
            <a:bodyPr lIns="33867" tIns="33867" rIns="33867" bIns="33867" rtlCol="0" anchor="ctr"/>
            <a:lstStyle/>
            <a:p>
              <a:pPr algn="ctr">
                <a:lnSpc>
                  <a:spcPts val="1266"/>
                </a:lnSpc>
              </a:pPr>
              <a:endParaRPr sz="1200"/>
            </a:p>
          </p:txBody>
        </p:sp>
      </p:grpSp>
      <p:sp>
        <p:nvSpPr>
          <p:cNvPr id="18" name="Freeform 18"/>
          <p:cNvSpPr/>
          <p:nvPr/>
        </p:nvSpPr>
        <p:spPr>
          <a:xfrm>
            <a:off x="3329764" y="3915204"/>
            <a:ext cx="942686" cy="942686"/>
          </a:xfrm>
          <a:custGeom>
            <a:avLst/>
            <a:gdLst/>
            <a:ahLst/>
            <a:cxnLst/>
            <a:rect l="l" t="t" r="r" b="b"/>
            <a:pathLst>
              <a:path w="1414029" h="1414029">
                <a:moveTo>
                  <a:pt x="0" y="0"/>
                </a:moveTo>
                <a:lnTo>
                  <a:pt x="1414029" y="0"/>
                </a:lnTo>
                <a:lnTo>
                  <a:pt x="1414029" y="1414029"/>
                </a:lnTo>
                <a:lnTo>
                  <a:pt x="0" y="14140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E" sz="1200"/>
          </a:p>
        </p:txBody>
      </p:sp>
      <p:grpSp>
        <p:nvGrpSpPr>
          <p:cNvPr id="19" name="Group 19"/>
          <p:cNvGrpSpPr/>
          <p:nvPr/>
        </p:nvGrpSpPr>
        <p:grpSpPr>
          <a:xfrm>
            <a:off x="5352213" y="3663384"/>
            <a:ext cx="1370219" cy="137021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66675" cap="sq">
              <a:solidFill>
                <a:srgbClr val="4A496E"/>
              </a:solidFill>
              <a:prstDash val="solid"/>
              <a:miter/>
            </a:ln>
          </p:spPr>
          <p:txBody>
            <a:bodyPr/>
            <a:lstStyle/>
            <a:p>
              <a:endParaRPr lang="en-IE" sz="1200"/>
            </a:p>
          </p:txBody>
        </p:sp>
        <p:sp>
          <p:nvSpPr>
            <p:cNvPr id="21" name="TextBox 21"/>
            <p:cNvSpPr txBox="1"/>
            <p:nvPr/>
          </p:nvSpPr>
          <p:spPr>
            <a:xfrm>
              <a:off x="76200" y="114300"/>
              <a:ext cx="660400" cy="622300"/>
            </a:xfrm>
            <a:prstGeom prst="rect">
              <a:avLst/>
            </a:prstGeom>
          </p:spPr>
          <p:txBody>
            <a:bodyPr lIns="33867" tIns="33867" rIns="33867" bIns="33867" rtlCol="0" anchor="ctr"/>
            <a:lstStyle/>
            <a:p>
              <a:pPr algn="ctr">
                <a:lnSpc>
                  <a:spcPts val="1266"/>
                </a:lnSpc>
              </a:pPr>
              <a:endParaRPr sz="1200"/>
            </a:p>
          </p:txBody>
        </p:sp>
      </p:grpSp>
      <p:sp>
        <p:nvSpPr>
          <p:cNvPr id="22" name="Freeform 22"/>
          <p:cNvSpPr/>
          <p:nvPr/>
        </p:nvSpPr>
        <p:spPr>
          <a:xfrm>
            <a:off x="5645993" y="3868468"/>
            <a:ext cx="894268" cy="960050"/>
          </a:xfrm>
          <a:custGeom>
            <a:avLst/>
            <a:gdLst/>
            <a:ahLst/>
            <a:cxnLst/>
            <a:rect l="l" t="t" r="r" b="b"/>
            <a:pathLst>
              <a:path w="1341402" h="1440075">
                <a:moveTo>
                  <a:pt x="0" y="0"/>
                </a:moveTo>
                <a:lnTo>
                  <a:pt x="1341402" y="0"/>
                </a:lnTo>
                <a:lnTo>
                  <a:pt x="1341402" y="1440076"/>
                </a:lnTo>
                <a:lnTo>
                  <a:pt x="0" y="14400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E" sz="1200"/>
          </a:p>
        </p:txBody>
      </p:sp>
      <p:grpSp>
        <p:nvGrpSpPr>
          <p:cNvPr id="23" name="Group 23"/>
          <p:cNvGrpSpPr/>
          <p:nvPr/>
        </p:nvGrpSpPr>
        <p:grpSpPr>
          <a:xfrm>
            <a:off x="8042960" y="3639531"/>
            <a:ext cx="1370219" cy="137021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66675" cap="sq">
              <a:solidFill>
                <a:srgbClr val="4A496E"/>
              </a:solidFill>
              <a:prstDash val="solid"/>
              <a:miter/>
            </a:ln>
          </p:spPr>
          <p:txBody>
            <a:bodyPr/>
            <a:lstStyle/>
            <a:p>
              <a:endParaRPr lang="en-IE" sz="1200"/>
            </a:p>
          </p:txBody>
        </p:sp>
        <p:sp>
          <p:nvSpPr>
            <p:cNvPr id="25" name="TextBox 25"/>
            <p:cNvSpPr txBox="1"/>
            <p:nvPr/>
          </p:nvSpPr>
          <p:spPr>
            <a:xfrm>
              <a:off x="76200" y="114300"/>
              <a:ext cx="660400" cy="622300"/>
            </a:xfrm>
            <a:prstGeom prst="rect">
              <a:avLst/>
            </a:prstGeom>
          </p:spPr>
          <p:txBody>
            <a:bodyPr lIns="33867" tIns="33867" rIns="33867" bIns="33867" rtlCol="0" anchor="ctr"/>
            <a:lstStyle/>
            <a:p>
              <a:pPr algn="ctr">
                <a:lnSpc>
                  <a:spcPts val="1266"/>
                </a:lnSpc>
              </a:pPr>
              <a:endParaRPr sz="1200"/>
            </a:p>
          </p:txBody>
        </p:sp>
      </p:grpSp>
      <p:sp>
        <p:nvSpPr>
          <p:cNvPr id="26" name="Freeform 26"/>
          <p:cNvSpPr/>
          <p:nvPr/>
        </p:nvSpPr>
        <p:spPr>
          <a:xfrm>
            <a:off x="8289932" y="3819582"/>
            <a:ext cx="876274" cy="1010114"/>
          </a:xfrm>
          <a:custGeom>
            <a:avLst/>
            <a:gdLst/>
            <a:ahLst/>
            <a:cxnLst/>
            <a:rect l="l" t="t" r="r" b="b"/>
            <a:pathLst>
              <a:path w="1314411" h="1515171">
                <a:moveTo>
                  <a:pt x="0" y="0"/>
                </a:moveTo>
                <a:lnTo>
                  <a:pt x="1314411" y="0"/>
                </a:lnTo>
                <a:lnTo>
                  <a:pt x="1314411" y="1515172"/>
                </a:lnTo>
                <a:lnTo>
                  <a:pt x="0" y="15151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sz="1200"/>
          </a:p>
        </p:txBody>
      </p:sp>
      <p:grpSp>
        <p:nvGrpSpPr>
          <p:cNvPr id="27" name="Group 27"/>
          <p:cNvGrpSpPr/>
          <p:nvPr/>
        </p:nvGrpSpPr>
        <p:grpSpPr>
          <a:xfrm>
            <a:off x="8620511" y="3875814"/>
            <a:ext cx="219803" cy="210657"/>
            <a:chOff x="0" y="0"/>
            <a:chExt cx="100411" cy="96232"/>
          </a:xfrm>
        </p:grpSpPr>
        <p:sp>
          <p:nvSpPr>
            <p:cNvPr id="28" name="Freeform 28"/>
            <p:cNvSpPr/>
            <p:nvPr/>
          </p:nvSpPr>
          <p:spPr>
            <a:xfrm>
              <a:off x="0" y="0"/>
              <a:ext cx="100411" cy="96232"/>
            </a:xfrm>
            <a:custGeom>
              <a:avLst/>
              <a:gdLst/>
              <a:ahLst/>
              <a:cxnLst/>
              <a:rect l="l" t="t" r="r" b="b"/>
              <a:pathLst>
                <a:path w="100411" h="96232">
                  <a:moveTo>
                    <a:pt x="0" y="0"/>
                  </a:moveTo>
                  <a:lnTo>
                    <a:pt x="100411" y="0"/>
                  </a:lnTo>
                  <a:lnTo>
                    <a:pt x="100411" y="96232"/>
                  </a:lnTo>
                  <a:lnTo>
                    <a:pt x="0" y="96232"/>
                  </a:lnTo>
                  <a:close/>
                </a:path>
              </a:pathLst>
            </a:custGeom>
            <a:solidFill>
              <a:srgbClr val="FFFFFF"/>
            </a:solidFill>
          </p:spPr>
          <p:txBody>
            <a:bodyPr/>
            <a:lstStyle/>
            <a:p>
              <a:endParaRPr lang="en-IE" sz="1200"/>
            </a:p>
          </p:txBody>
        </p:sp>
        <p:sp>
          <p:nvSpPr>
            <p:cNvPr id="29" name="TextBox 29"/>
            <p:cNvSpPr txBox="1"/>
            <p:nvPr/>
          </p:nvSpPr>
          <p:spPr>
            <a:xfrm>
              <a:off x="0" y="38100"/>
              <a:ext cx="100411" cy="58132"/>
            </a:xfrm>
            <a:prstGeom prst="rect">
              <a:avLst/>
            </a:prstGeom>
          </p:spPr>
          <p:txBody>
            <a:bodyPr lIns="33867" tIns="33867" rIns="33867" bIns="33867" rtlCol="0" anchor="ctr"/>
            <a:lstStyle/>
            <a:p>
              <a:pPr algn="ctr">
                <a:lnSpc>
                  <a:spcPts val="1266"/>
                </a:lnSpc>
              </a:pPr>
              <a:endParaRPr sz="1200"/>
            </a:p>
          </p:txBody>
        </p:sp>
      </p:grpSp>
      <p:sp>
        <p:nvSpPr>
          <p:cNvPr id="30" name="Freeform 30"/>
          <p:cNvSpPr/>
          <p:nvPr/>
        </p:nvSpPr>
        <p:spPr>
          <a:xfrm>
            <a:off x="8656158" y="3886522"/>
            <a:ext cx="143823" cy="189241"/>
          </a:xfrm>
          <a:custGeom>
            <a:avLst/>
            <a:gdLst/>
            <a:ahLst/>
            <a:cxnLst/>
            <a:rect l="l" t="t" r="r" b="b"/>
            <a:pathLst>
              <a:path w="215735" h="283862">
                <a:moveTo>
                  <a:pt x="0" y="0"/>
                </a:moveTo>
                <a:lnTo>
                  <a:pt x="215735" y="0"/>
                </a:lnTo>
                <a:lnTo>
                  <a:pt x="215735" y="283862"/>
                </a:lnTo>
                <a:lnTo>
                  <a:pt x="0" y="2838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IE" sz="1200"/>
          </a:p>
        </p:txBody>
      </p:sp>
      <p:grpSp>
        <p:nvGrpSpPr>
          <p:cNvPr id="31" name="Group 31"/>
          <p:cNvGrpSpPr/>
          <p:nvPr/>
        </p:nvGrpSpPr>
        <p:grpSpPr>
          <a:xfrm>
            <a:off x="8401973" y="4527848"/>
            <a:ext cx="114621" cy="242669"/>
            <a:chOff x="0" y="0"/>
            <a:chExt cx="52361" cy="110856"/>
          </a:xfrm>
        </p:grpSpPr>
        <p:sp>
          <p:nvSpPr>
            <p:cNvPr id="32" name="Freeform 32"/>
            <p:cNvSpPr/>
            <p:nvPr/>
          </p:nvSpPr>
          <p:spPr>
            <a:xfrm>
              <a:off x="0" y="0"/>
              <a:ext cx="52361" cy="110856"/>
            </a:xfrm>
            <a:custGeom>
              <a:avLst/>
              <a:gdLst/>
              <a:ahLst/>
              <a:cxnLst/>
              <a:rect l="l" t="t" r="r" b="b"/>
              <a:pathLst>
                <a:path w="52361" h="110856">
                  <a:moveTo>
                    <a:pt x="0" y="0"/>
                  </a:moveTo>
                  <a:lnTo>
                    <a:pt x="52361" y="0"/>
                  </a:lnTo>
                  <a:lnTo>
                    <a:pt x="52361" y="110856"/>
                  </a:lnTo>
                  <a:lnTo>
                    <a:pt x="0" y="110856"/>
                  </a:lnTo>
                  <a:close/>
                </a:path>
              </a:pathLst>
            </a:custGeom>
            <a:solidFill>
              <a:srgbClr val="FFFFFF"/>
            </a:solidFill>
          </p:spPr>
          <p:txBody>
            <a:bodyPr/>
            <a:lstStyle/>
            <a:p>
              <a:endParaRPr lang="en-IE" sz="1200"/>
            </a:p>
          </p:txBody>
        </p:sp>
        <p:sp>
          <p:nvSpPr>
            <p:cNvPr id="33" name="TextBox 33"/>
            <p:cNvSpPr txBox="1"/>
            <p:nvPr/>
          </p:nvSpPr>
          <p:spPr>
            <a:xfrm>
              <a:off x="0" y="38100"/>
              <a:ext cx="52361" cy="72756"/>
            </a:xfrm>
            <a:prstGeom prst="rect">
              <a:avLst/>
            </a:prstGeom>
          </p:spPr>
          <p:txBody>
            <a:bodyPr lIns="33867" tIns="33867" rIns="33867" bIns="33867" rtlCol="0" anchor="ctr"/>
            <a:lstStyle/>
            <a:p>
              <a:pPr algn="ctr">
                <a:lnSpc>
                  <a:spcPts val="1266"/>
                </a:lnSpc>
              </a:pPr>
              <a:endParaRPr sz="1200"/>
            </a:p>
          </p:txBody>
        </p:sp>
      </p:grpSp>
      <p:sp>
        <p:nvSpPr>
          <p:cNvPr id="34" name="Freeform 34"/>
          <p:cNvSpPr/>
          <p:nvPr/>
        </p:nvSpPr>
        <p:spPr>
          <a:xfrm>
            <a:off x="8376389" y="4549456"/>
            <a:ext cx="143823" cy="189241"/>
          </a:xfrm>
          <a:custGeom>
            <a:avLst/>
            <a:gdLst/>
            <a:ahLst/>
            <a:cxnLst/>
            <a:rect l="l" t="t" r="r" b="b"/>
            <a:pathLst>
              <a:path w="215735" h="283862">
                <a:moveTo>
                  <a:pt x="0" y="0"/>
                </a:moveTo>
                <a:lnTo>
                  <a:pt x="215736" y="0"/>
                </a:lnTo>
                <a:lnTo>
                  <a:pt x="215736" y="283863"/>
                </a:lnTo>
                <a:lnTo>
                  <a:pt x="0" y="2838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IE" sz="1200"/>
          </a:p>
        </p:txBody>
      </p:sp>
      <p:sp>
        <p:nvSpPr>
          <p:cNvPr id="35" name="AutoShape 35"/>
          <p:cNvSpPr/>
          <p:nvPr/>
        </p:nvSpPr>
        <p:spPr>
          <a:xfrm>
            <a:off x="2193270" y="4324639"/>
            <a:ext cx="922727" cy="0"/>
          </a:xfrm>
          <a:prstGeom prst="line">
            <a:avLst/>
          </a:prstGeom>
          <a:ln w="76200" cap="flat">
            <a:solidFill>
              <a:srgbClr val="4A496E"/>
            </a:solidFill>
            <a:prstDash val="solid"/>
            <a:headEnd type="none" w="sm" len="sm"/>
            <a:tailEnd type="none" w="sm" len="sm"/>
          </a:ln>
        </p:spPr>
        <p:txBody>
          <a:bodyPr/>
          <a:lstStyle/>
          <a:p>
            <a:endParaRPr lang="en-IE" sz="1200"/>
          </a:p>
        </p:txBody>
      </p:sp>
      <p:sp>
        <p:nvSpPr>
          <p:cNvPr id="36" name="AutoShape 36"/>
          <p:cNvSpPr/>
          <p:nvPr/>
        </p:nvSpPr>
        <p:spPr>
          <a:xfrm>
            <a:off x="4436461" y="4300225"/>
            <a:ext cx="922727" cy="0"/>
          </a:xfrm>
          <a:prstGeom prst="line">
            <a:avLst/>
          </a:prstGeom>
          <a:ln w="76200" cap="flat">
            <a:solidFill>
              <a:srgbClr val="4A496E"/>
            </a:solidFill>
            <a:prstDash val="solid"/>
            <a:headEnd type="none" w="sm" len="sm"/>
            <a:tailEnd type="none" w="sm" len="sm"/>
          </a:ln>
        </p:spPr>
        <p:txBody>
          <a:bodyPr/>
          <a:lstStyle/>
          <a:p>
            <a:endParaRPr lang="en-IE" sz="1200"/>
          </a:p>
        </p:txBody>
      </p:sp>
      <p:sp>
        <p:nvSpPr>
          <p:cNvPr id="37" name="AutoShape 37"/>
          <p:cNvSpPr/>
          <p:nvPr/>
        </p:nvSpPr>
        <p:spPr>
          <a:xfrm>
            <a:off x="6707678" y="4324639"/>
            <a:ext cx="1335282" cy="0"/>
          </a:xfrm>
          <a:prstGeom prst="line">
            <a:avLst/>
          </a:prstGeom>
          <a:ln w="76200" cap="flat">
            <a:solidFill>
              <a:srgbClr val="4A496E"/>
            </a:solidFill>
            <a:prstDash val="solid"/>
            <a:headEnd type="none" w="sm" len="sm"/>
            <a:tailEnd type="none" w="sm" len="sm"/>
          </a:ln>
        </p:spPr>
        <p:txBody>
          <a:bodyPr/>
          <a:lstStyle/>
          <a:p>
            <a:endParaRPr lang="en-IE" sz="1200"/>
          </a:p>
        </p:txBody>
      </p:sp>
      <p:grpSp>
        <p:nvGrpSpPr>
          <p:cNvPr id="38" name="Group 38"/>
          <p:cNvGrpSpPr/>
          <p:nvPr/>
        </p:nvGrpSpPr>
        <p:grpSpPr>
          <a:xfrm>
            <a:off x="2544524" y="4092890"/>
            <a:ext cx="231750" cy="463499"/>
            <a:chOff x="0" y="0"/>
            <a:chExt cx="406400" cy="812800"/>
          </a:xfrm>
        </p:grpSpPr>
        <p:sp>
          <p:nvSpPr>
            <p:cNvPr id="39" name="Freeform 39"/>
            <p:cNvSpPr/>
            <p:nvPr/>
          </p:nvSpPr>
          <p:spPr>
            <a:xfrm>
              <a:off x="0" y="0"/>
              <a:ext cx="406400" cy="812800"/>
            </a:xfrm>
            <a:custGeom>
              <a:avLst/>
              <a:gdLst/>
              <a:ahLst/>
              <a:cxnLst/>
              <a:rect l="l" t="t" r="r" b="b"/>
              <a:pathLst>
                <a:path w="406400" h="812800">
                  <a:moveTo>
                    <a:pt x="406400" y="406400"/>
                  </a:moveTo>
                  <a:lnTo>
                    <a:pt x="0" y="0"/>
                  </a:lnTo>
                  <a:lnTo>
                    <a:pt x="0" y="203200"/>
                  </a:lnTo>
                  <a:lnTo>
                    <a:pt x="0" y="203200"/>
                  </a:lnTo>
                  <a:lnTo>
                    <a:pt x="0" y="609600"/>
                  </a:lnTo>
                  <a:lnTo>
                    <a:pt x="0" y="609600"/>
                  </a:lnTo>
                  <a:lnTo>
                    <a:pt x="0" y="812800"/>
                  </a:lnTo>
                  <a:lnTo>
                    <a:pt x="406400" y="406400"/>
                  </a:lnTo>
                  <a:close/>
                </a:path>
              </a:pathLst>
            </a:custGeom>
            <a:solidFill>
              <a:srgbClr val="28B67A"/>
            </a:solidFill>
          </p:spPr>
          <p:txBody>
            <a:bodyPr/>
            <a:lstStyle/>
            <a:p>
              <a:endParaRPr lang="en-IE" sz="1200"/>
            </a:p>
          </p:txBody>
        </p:sp>
        <p:sp>
          <p:nvSpPr>
            <p:cNvPr id="40" name="TextBox 40"/>
            <p:cNvSpPr txBox="1"/>
            <p:nvPr/>
          </p:nvSpPr>
          <p:spPr>
            <a:xfrm>
              <a:off x="0" y="241300"/>
              <a:ext cx="304800" cy="368300"/>
            </a:xfrm>
            <a:prstGeom prst="rect">
              <a:avLst/>
            </a:prstGeom>
          </p:spPr>
          <p:txBody>
            <a:bodyPr lIns="33867" tIns="33867" rIns="33867" bIns="33867" rtlCol="0" anchor="ctr"/>
            <a:lstStyle/>
            <a:p>
              <a:pPr algn="ctr">
                <a:lnSpc>
                  <a:spcPts val="1266"/>
                </a:lnSpc>
              </a:pPr>
              <a:endParaRPr sz="1200"/>
            </a:p>
          </p:txBody>
        </p:sp>
      </p:grpSp>
      <p:sp>
        <p:nvSpPr>
          <p:cNvPr id="41" name="TextBox 41"/>
          <p:cNvSpPr txBox="1"/>
          <p:nvPr/>
        </p:nvSpPr>
        <p:spPr>
          <a:xfrm>
            <a:off x="885061" y="3078342"/>
            <a:ext cx="1359275" cy="542200"/>
          </a:xfrm>
          <a:prstGeom prst="rect">
            <a:avLst/>
          </a:prstGeom>
        </p:spPr>
        <p:txBody>
          <a:bodyPr lIns="0" tIns="0" rIns="0" bIns="0" rtlCol="0" anchor="t">
            <a:spAutoFit/>
          </a:bodyPr>
          <a:lstStyle/>
          <a:p>
            <a:pPr algn="ctr">
              <a:lnSpc>
                <a:spcPts val="2123"/>
              </a:lnSpc>
            </a:pPr>
            <a:r>
              <a:rPr lang="en-US" sz="2123" b="1">
                <a:solidFill>
                  <a:srgbClr val="435274"/>
                </a:solidFill>
                <a:latin typeface="Source Sans Pro Bold"/>
                <a:ea typeface="Source Sans Pro Bold"/>
                <a:cs typeface="Source Sans Pro Bold"/>
                <a:sym typeface="Source Sans Pro Bold"/>
              </a:rPr>
              <a:t>Expression </a:t>
            </a:r>
          </a:p>
          <a:p>
            <a:pPr algn="ctr">
              <a:lnSpc>
                <a:spcPts val="2123"/>
              </a:lnSpc>
              <a:spcBef>
                <a:spcPct val="0"/>
              </a:spcBef>
            </a:pPr>
            <a:r>
              <a:rPr lang="en-US" sz="2123" b="1">
                <a:solidFill>
                  <a:srgbClr val="435274"/>
                </a:solidFill>
                <a:latin typeface="Source Sans Pro Bold"/>
                <a:ea typeface="Source Sans Pro Bold"/>
                <a:cs typeface="Source Sans Pro Bold"/>
                <a:sym typeface="Source Sans Pro Bold"/>
              </a:rPr>
              <a:t>of Interest </a:t>
            </a:r>
          </a:p>
        </p:txBody>
      </p:sp>
      <p:sp>
        <p:nvSpPr>
          <p:cNvPr id="42" name="TextBox 42"/>
          <p:cNvSpPr txBox="1"/>
          <p:nvPr/>
        </p:nvSpPr>
        <p:spPr>
          <a:xfrm>
            <a:off x="3384310" y="3078343"/>
            <a:ext cx="973448" cy="542200"/>
          </a:xfrm>
          <a:prstGeom prst="rect">
            <a:avLst/>
          </a:prstGeom>
        </p:spPr>
        <p:txBody>
          <a:bodyPr wrap="square" lIns="0" tIns="0" rIns="0" bIns="0" rtlCol="0" anchor="t">
            <a:spAutoFit/>
          </a:bodyPr>
          <a:lstStyle/>
          <a:p>
            <a:pPr algn="ctr">
              <a:lnSpc>
                <a:spcPts val="2123"/>
              </a:lnSpc>
            </a:pPr>
            <a:r>
              <a:rPr lang="en-US" sz="2123" b="1" dirty="0">
                <a:solidFill>
                  <a:srgbClr val="435274"/>
                </a:solidFill>
                <a:latin typeface="Source Sans Pro Bold"/>
                <a:ea typeface="Source Sans Pro Bold"/>
                <a:cs typeface="Source Sans Pro Bold"/>
                <a:sym typeface="Source Sans Pro Bold"/>
              </a:rPr>
              <a:t>Energy</a:t>
            </a:r>
          </a:p>
          <a:p>
            <a:pPr algn="ctr">
              <a:lnSpc>
                <a:spcPts val="2123"/>
              </a:lnSpc>
              <a:spcBef>
                <a:spcPct val="0"/>
              </a:spcBef>
            </a:pPr>
            <a:r>
              <a:rPr lang="en-US" sz="2123" b="1" dirty="0">
                <a:solidFill>
                  <a:srgbClr val="435274"/>
                </a:solidFill>
                <a:latin typeface="Source Sans Pro Bold"/>
                <a:ea typeface="Source Sans Pro Bold"/>
                <a:cs typeface="Source Sans Pro Bold"/>
                <a:sym typeface="Source Sans Pro Bold"/>
              </a:rPr>
              <a:t> Audit</a:t>
            </a:r>
          </a:p>
        </p:txBody>
      </p:sp>
      <p:sp>
        <p:nvSpPr>
          <p:cNvPr id="43" name="TextBox 43"/>
          <p:cNvSpPr txBox="1"/>
          <p:nvPr/>
        </p:nvSpPr>
        <p:spPr>
          <a:xfrm>
            <a:off x="5246565" y="3102195"/>
            <a:ext cx="1581515" cy="542200"/>
          </a:xfrm>
          <a:prstGeom prst="rect">
            <a:avLst/>
          </a:prstGeom>
        </p:spPr>
        <p:txBody>
          <a:bodyPr lIns="0" tIns="0" rIns="0" bIns="0" rtlCol="0" anchor="t">
            <a:spAutoFit/>
          </a:bodyPr>
          <a:lstStyle/>
          <a:p>
            <a:pPr algn="ctr">
              <a:lnSpc>
                <a:spcPts val="2123"/>
              </a:lnSpc>
            </a:pPr>
            <a:r>
              <a:rPr lang="en-US" sz="2123" b="1">
                <a:solidFill>
                  <a:srgbClr val="435274"/>
                </a:solidFill>
                <a:latin typeface="Source Sans Pro Bold"/>
                <a:ea typeface="Source Sans Pro Bold"/>
                <a:cs typeface="Source Sans Pro Bold"/>
                <a:sym typeface="Source Sans Pro Bold"/>
              </a:rPr>
              <a:t>Energy Audit </a:t>
            </a:r>
          </a:p>
          <a:p>
            <a:pPr algn="ctr">
              <a:lnSpc>
                <a:spcPts val="2123"/>
              </a:lnSpc>
              <a:spcBef>
                <a:spcPct val="0"/>
              </a:spcBef>
            </a:pPr>
            <a:r>
              <a:rPr lang="en-US" sz="2123" b="1">
                <a:solidFill>
                  <a:srgbClr val="435274"/>
                </a:solidFill>
                <a:latin typeface="Source Sans Pro Bold"/>
                <a:ea typeface="Source Sans Pro Bold"/>
                <a:cs typeface="Source Sans Pro Bold"/>
                <a:sym typeface="Source Sans Pro Bold"/>
              </a:rPr>
              <a:t>Report</a:t>
            </a:r>
          </a:p>
        </p:txBody>
      </p:sp>
      <p:sp>
        <p:nvSpPr>
          <p:cNvPr id="44" name="TextBox 44"/>
          <p:cNvSpPr txBox="1"/>
          <p:nvPr/>
        </p:nvSpPr>
        <p:spPr>
          <a:xfrm>
            <a:off x="7382866" y="3078342"/>
            <a:ext cx="2799315" cy="542200"/>
          </a:xfrm>
          <a:prstGeom prst="rect">
            <a:avLst/>
          </a:prstGeom>
        </p:spPr>
        <p:txBody>
          <a:bodyPr lIns="0" tIns="0" rIns="0" bIns="0" rtlCol="0" anchor="t">
            <a:spAutoFit/>
          </a:bodyPr>
          <a:lstStyle/>
          <a:p>
            <a:pPr algn="ctr">
              <a:lnSpc>
                <a:spcPts val="2123"/>
              </a:lnSpc>
            </a:pPr>
            <a:r>
              <a:rPr lang="en-US" sz="2123" b="1">
                <a:solidFill>
                  <a:srgbClr val="435274"/>
                </a:solidFill>
                <a:latin typeface="Source Sans Pro Bold"/>
                <a:ea typeface="Source Sans Pro Bold"/>
                <a:cs typeface="Source Sans Pro Bold"/>
                <a:sym typeface="Source Sans Pro Bold"/>
              </a:rPr>
              <a:t>SEAI Grant </a:t>
            </a:r>
          </a:p>
          <a:p>
            <a:pPr algn="ctr">
              <a:lnSpc>
                <a:spcPts val="2123"/>
              </a:lnSpc>
              <a:spcBef>
                <a:spcPct val="0"/>
              </a:spcBef>
            </a:pPr>
            <a:r>
              <a:rPr lang="en-US" sz="2123" b="1">
                <a:solidFill>
                  <a:srgbClr val="435274"/>
                </a:solidFill>
                <a:latin typeface="Source Sans Pro Bold"/>
                <a:ea typeface="Source Sans Pro Bold"/>
                <a:cs typeface="Source Sans Pro Bold"/>
                <a:sym typeface="Source Sans Pro Bold"/>
              </a:rPr>
              <a:t>Application Submission</a:t>
            </a:r>
          </a:p>
        </p:txBody>
      </p:sp>
      <p:grpSp>
        <p:nvGrpSpPr>
          <p:cNvPr id="45" name="Group 45"/>
          <p:cNvGrpSpPr/>
          <p:nvPr/>
        </p:nvGrpSpPr>
        <p:grpSpPr>
          <a:xfrm>
            <a:off x="4803340" y="4062317"/>
            <a:ext cx="231750" cy="463499"/>
            <a:chOff x="0" y="0"/>
            <a:chExt cx="406400" cy="812800"/>
          </a:xfrm>
        </p:grpSpPr>
        <p:sp>
          <p:nvSpPr>
            <p:cNvPr id="46" name="Freeform 46"/>
            <p:cNvSpPr/>
            <p:nvPr/>
          </p:nvSpPr>
          <p:spPr>
            <a:xfrm>
              <a:off x="0" y="0"/>
              <a:ext cx="406400" cy="812800"/>
            </a:xfrm>
            <a:custGeom>
              <a:avLst/>
              <a:gdLst/>
              <a:ahLst/>
              <a:cxnLst/>
              <a:rect l="l" t="t" r="r" b="b"/>
              <a:pathLst>
                <a:path w="406400" h="812800">
                  <a:moveTo>
                    <a:pt x="406400" y="406400"/>
                  </a:moveTo>
                  <a:lnTo>
                    <a:pt x="0" y="0"/>
                  </a:lnTo>
                  <a:lnTo>
                    <a:pt x="0" y="203200"/>
                  </a:lnTo>
                  <a:lnTo>
                    <a:pt x="0" y="203200"/>
                  </a:lnTo>
                  <a:lnTo>
                    <a:pt x="0" y="609600"/>
                  </a:lnTo>
                  <a:lnTo>
                    <a:pt x="0" y="609600"/>
                  </a:lnTo>
                  <a:lnTo>
                    <a:pt x="0" y="812800"/>
                  </a:lnTo>
                  <a:lnTo>
                    <a:pt x="406400" y="406400"/>
                  </a:lnTo>
                  <a:close/>
                </a:path>
              </a:pathLst>
            </a:custGeom>
            <a:solidFill>
              <a:srgbClr val="28B67A"/>
            </a:solidFill>
          </p:spPr>
          <p:txBody>
            <a:bodyPr/>
            <a:lstStyle/>
            <a:p>
              <a:endParaRPr lang="en-IE" sz="1200"/>
            </a:p>
          </p:txBody>
        </p:sp>
        <p:sp>
          <p:nvSpPr>
            <p:cNvPr id="47" name="TextBox 47"/>
            <p:cNvSpPr txBox="1"/>
            <p:nvPr/>
          </p:nvSpPr>
          <p:spPr>
            <a:xfrm>
              <a:off x="0" y="241300"/>
              <a:ext cx="304800" cy="368300"/>
            </a:xfrm>
            <a:prstGeom prst="rect">
              <a:avLst/>
            </a:prstGeom>
          </p:spPr>
          <p:txBody>
            <a:bodyPr lIns="33867" tIns="33867" rIns="33867" bIns="33867" rtlCol="0" anchor="ctr"/>
            <a:lstStyle/>
            <a:p>
              <a:pPr algn="ctr">
                <a:lnSpc>
                  <a:spcPts val="1266"/>
                </a:lnSpc>
              </a:pPr>
              <a:endParaRPr sz="1200"/>
            </a:p>
          </p:txBody>
        </p:sp>
      </p:grpSp>
      <p:grpSp>
        <p:nvGrpSpPr>
          <p:cNvPr id="48" name="Group 48"/>
          <p:cNvGrpSpPr/>
          <p:nvPr/>
        </p:nvGrpSpPr>
        <p:grpSpPr>
          <a:xfrm>
            <a:off x="7252583" y="4092890"/>
            <a:ext cx="231750" cy="463499"/>
            <a:chOff x="0" y="0"/>
            <a:chExt cx="406400" cy="812800"/>
          </a:xfrm>
        </p:grpSpPr>
        <p:sp>
          <p:nvSpPr>
            <p:cNvPr id="49" name="Freeform 49"/>
            <p:cNvSpPr/>
            <p:nvPr/>
          </p:nvSpPr>
          <p:spPr>
            <a:xfrm>
              <a:off x="0" y="0"/>
              <a:ext cx="406400" cy="812800"/>
            </a:xfrm>
            <a:custGeom>
              <a:avLst/>
              <a:gdLst/>
              <a:ahLst/>
              <a:cxnLst/>
              <a:rect l="l" t="t" r="r" b="b"/>
              <a:pathLst>
                <a:path w="406400" h="812800">
                  <a:moveTo>
                    <a:pt x="406400" y="406400"/>
                  </a:moveTo>
                  <a:lnTo>
                    <a:pt x="0" y="0"/>
                  </a:lnTo>
                  <a:lnTo>
                    <a:pt x="0" y="203200"/>
                  </a:lnTo>
                  <a:lnTo>
                    <a:pt x="0" y="203200"/>
                  </a:lnTo>
                  <a:lnTo>
                    <a:pt x="0" y="609600"/>
                  </a:lnTo>
                  <a:lnTo>
                    <a:pt x="0" y="609600"/>
                  </a:lnTo>
                  <a:lnTo>
                    <a:pt x="0" y="812800"/>
                  </a:lnTo>
                  <a:lnTo>
                    <a:pt x="406400" y="406400"/>
                  </a:lnTo>
                  <a:close/>
                </a:path>
              </a:pathLst>
            </a:custGeom>
            <a:solidFill>
              <a:srgbClr val="28B67A"/>
            </a:solidFill>
          </p:spPr>
          <p:txBody>
            <a:bodyPr/>
            <a:lstStyle/>
            <a:p>
              <a:endParaRPr lang="en-IE" sz="1200"/>
            </a:p>
          </p:txBody>
        </p:sp>
        <p:sp>
          <p:nvSpPr>
            <p:cNvPr id="50" name="TextBox 50"/>
            <p:cNvSpPr txBox="1"/>
            <p:nvPr/>
          </p:nvSpPr>
          <p:spPr>
            <a:xfrm>
              <a:off x="0" y="241300"/>
              <a:ext cx="304800" cy="368300"/>
            </a:xfrm>
            <a:prstGeom prst="rect">
              <a:avLst/>
            </a:prstGeom>
          </p:spPr>
          <p:txBody>
            <a:bodyPr lIns="33867" tIns="33867" rIns="33867" bIns="33867" rtlCol="0" anchor="ctr"/>
            <a:lstStyle/>
            <a:p>
              <a:pPr algn="ctr">
                <a:lnSpc>
                  <a:spcPts val="1266"/>
                </a:lnSpc>
              </a:pPr>
              <a:endParaRPr sz="1200"/>
            </a:p>
          </p:txBody>
        </p:sp>
      </p:grpSp>
      <p:sp>
        <p:nvSpPr>
          <p:cNvPr id="51" name="TextBox 51"/>
          <p:cNvSpPr txBox="1"/>
          <p:nvPr/>
        </p:nvSpPr>
        <p:spPr>
          <a:xfrm>
            <a:off x="2131568" y="524530"/>
            <a:ext cx="7028851" cy="1774717"/>
          </a:xfrm>
          <a:prstGeom prst="rect">
            <a:avLst/>
          </a:prstGeom>
        </p:spPr>
        <p:txBody>
          <a:bodyPr lIns="0" tIns="0" rIns="0" bIns="0" rtlCol="0" anchor="t">
            <a:spAutoFit/>
          </a:bodyPr>
          <a:lstStyle/>
          <a:p>
            <a:pPr>
              <a:lnSpc>
                <a:spcPts val="4562"/>
              </a:lnSpc>
            </a:pPr>
            <a:endParaRPr sz="1200"/>
          </a:p>
          <a:p>
            <a:pPr>
              <a:lnSpc>
                <a:spcPts val="4562"/>
              </a:lnSpc>
            </a:pPr>
            <a:r>
              <a:rPr lang="en-US" sz="4562" b="1" spc="-228">
                <a:solidFill>
                  <a:srgbClr val="435274"/>
                </a:solidFill>
                <a:latin typeface="Source Sans Pro Bold"/>
                <a:ea typeface="Source Sans Pro Bold"/>
                <a:cs typeface="Source Sans Pro Bold"/>
                <a:sym typeface="Source Sans Pro Bold"/>
              </a:rPr>
              <a:t>GRANT PROCESS</a:t>
            </a:r>
          </a:p>
          <a:p>
            <a:pPr>
              <a:lnSpc>
                <a:spcPts val="4562"/>
              </a:lnSpc>
            </a:pPr>
            <a:r>
              <a:rPr lang="en-US" sz="4562" spc="-228">
                <a:solidFill>
                  <a:srgbClr val="435274"/>
                </a:solidFill>
                <a:latin typeface="Source Sans Pro"/>
                <a:ea typeface="Source Sans Pro"/>
                <a:cs typeface="Source Sans Pro"/>
                <a:sym typeface="Source Sans Pro"/>
              </a:rPr>
              <a:t>CEG, SSRH, BEUS &amp; MICROGEN</a:t>
            </a:r>
          </a:p>
        </p:txBody>
      </p:sp>
      <p:sp>
        <p:nvSpPr>
          <p:cNvPr id="52" name="Freeform 52"/>
          <p:cNvSpPr/>
          <p:nvPr/>
        </p:nvSpPr>
        <p:spPr>
          <a:xfrm>
            <a:off x="834582" y="961303"/>
            <a:ext cx="1173228" cy="1120433"/>
          </a:xfrm>
          <a:custGeom>
            <a:avLst/>
            <a:gdLst/>
            <a:ahLst/>
            <a:cxnLst/>
            <a:rect l="l" t="t" r="r" b="b"/>
            <a:pathLst>
              <a:path w="1759842" h="1680649">
                <a:moveTo>
                  <a:pt x="0" y="0"/>
                </a:moveTo>
                <a:lnTo>
                  <a:pt x="1759843" y="0"/>
                </a:lnTo>
                <a:lnTo>
                  <a:pt x="1759843" y="1680650"/>
                </a:lnTo>
                <a:lnTo>
                  <a:pt x="0" y="1680650"/>
                </a:lnTo>
                <a:lnTo>
                  <a:pt x="0" y="0"/>
                </a:lnTo>
                <a:close/>
              </a:path>
            </a:pathLst>
          </a:custGeom>
          <a:blipFill>
            <a:blip r:embed="rId18"/>
            <a:stretch>
              <a:fillRect/>
            </a:stretch>
          </a:blipFill>
        </p:spPr>
        <p:txBody>
          <a:bodyPr/>
          <a:lstStyle/>
          <a:p>
            <a:endParaRPr lang="en-IE" sz="1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2578" y="197028"/>
            <a:ext cx="1874188" cy="657701"/>
          </a:xfrm>
          <a:custGeom>
            <a:avLst/>
            <a:gdLst/>
            <a:ahLst/>
            <a:cxnLst/>
            <a:rect l="l" t="t" r="r" b="b"/>
            <a:pathLst>
              <a:path w="2811282" h="986552">
                <a:moveTo>
                  <a:pt x="0" y="0"/>
                </a:moveTo>
                <a:lnTo>
                  <a:pt x="2811282" y="0"/>
                </a:lnTo>
                <a:lnTo>
                  <a:pt x="2811282" y="986552"/>
                </a:lnTo>
                <a:lnTo>
                  <a:pt x="0" y="986552"/>
                </a:lnTo>
                <a:lnTo>
                  <a:pt x="0" y="0"/>
                </a:lnTo>
                <a:close/>
              </a:path>
            </a:pathLst>
          </a:custGeom>
          <a:blipFill>
            <a:blip r:embed="rId2"/>
            <a:stretch>
              <a:fillRect/>
            </a:stretch>
          </a:blipFill>
        </p:spPr>
        <p:txBody>
          <a:bodyPr/>
          <a:lstStyle/>
          <a:p>
            <a:endParaRPr lang="en-IE" sz="1200"/>
          </a:p>
        </p:txBody>
      </p:sp>
      <p:sp>
        <p:nvSpPr>
          <p:cNvPr id="3" name="Freeform 3"/>
          <p:cNvSpPr/>
          <p:nvPr/>
        </p:nvSpPr>
        <p:spPr>
          <a:xfrm>
            <a:off x="10845829" y="3560769"/>
            <a:ext cx="1346171" cy="1296198"/>
          </a:xfrm>
          <a:custGeom>
            <a:avLst/>
            <a:gdLst/>
            <a:ahLst/>
            <a:cxnLst/>
            <a:rect l="l" t="t" r="r" b="b"/>
            <a:pathLst>
              <a:path w="2019257" h="1944297">
                <a:moveTo>
                  <a:pt x="0" y="0"/>
                </a:moveTo>
                <a:lnTo>
                  <a:pt x="2019257" y="0"/>
                </a:lnTo>
                <a:lnTo>
                  <a:pt x="2019257" y="1944297"/>
                </a:lnTo>
                <a:lnTo>
                  <a:pt x="0" y="1944297"/>
                </a:lnTo>
                <a:lnTo>
                  <a:pt x="0" y="0"/>
                </a:lnTo>
                <a:close/>
              </a:path>
            </a:pathLst>
          </a:custGeom>
          <a:blipFill>
            <a:blip r:embed="rId3"/>
            <a:stretch>
              <a:fillRect/>
            </a:stretch>
          </a:blipFill>
        </p:spPr>
        <p:txBody>
          <a:bodyPr/>
          <a:lstStyle/>
          <a:p>
            <a:endParaRPr lang="en-IE" sz="1200"/>
          </a:p>
        </p:txBody>
      </p:sp>
      <p:sp>
        <p:nvSpPr>
          <p:cNvPr id="4" name="Freeform 4"/>
          <p:cNvSpPr/>
          <p:nvPr/>
        </p:nvSpPr>
        <p:spPr>
          <a:xfrm rot="-10800000">
            <a:off x="9509095"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3"/>
            <a:stretch>
              <a:fillRect/>
            </a:stretch>
          </a:blipFill>
        </p:spPr>
        <p:txBody>
          <a:bodyPr/>
          <a:lstStyle/>
          <a:p>
            <a:endParaRPr lang="en-IE" sz="1200"/>
          </a:p>
        </p:txBody>
      </p:sp>
      <p:sp>
        <p:nvSpPr>
          <p:cNvPr id="5" name="Freeform 5"/>
          <p:cNvSpPr/>
          <p:nvPr/>
        </p:nvSpPr>
        <p:spPr>
          <a:xfrm>
            <a:off x="8162924" y="6209901"/>
            <a:ext cx="1346171" cy="648099"/>
          </a:xfrm>
          <a:custGeom>
            <a:avLst/>
            <a:gdLst/>
            <a:ahLst/>
            <a:cxnLst/>
            <a:rect l="l" t="t" r="r" b="b"/>
            <a:pathLst>
              <a:path w="2019257" h="972148">
                <a:moveTo>
                  <a:pt x="0" y="0"/>
                </a:moveTo>
                <a:lnTo>
                  <a:pt x="2019257" y="0"/>
                </a:lnTo>
                <a:lnTo>
                  <a:pt x="2019257" y="972148"/>
                </a:lnTo>
                <a:lnTo>
                  <a:pt x="0" y="972148"/>
                </a:lnTo>
                <a:lnTo>
                  <a:pt x="0" y="0"/>
                </a:lnTo>
                <a:close/>
              </a:path>
            </a:pathLst>
          </a:custGeom>
          <a:blipFill>
            <a:blip r:embed="rId3"/>
            <a:stretch>
              <a:fillRect b="-99999"/>
            </a:stretch>
          </a:blipFill>
        </p:spPr>
        <p:txBody>
          <a:bodyPr/>
          <a:lstStyle/>
          <a:p>
            <a:endParaRPr lang="en-IE" sz="1200"/>
          </a:p>
        </p:txBody>
      </p:sp>
      <p:sp>
        <p:nvSpPr>
          <p:cNvPr id="6" name="Freeform 6"/>
          <p:cNvSpPr/>
          <p:nvPr/>
        </p:nvSpPr>
        <p:spPr>
          <a:xfrm rot="5400000">
            <a:off x="10845829"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3"/>
            <a:stretch>
              <a:fillRect/>
            </a:stretch>
          </a:blipFill>
        </p:spPr>
        <p:txBody>
          <a:bodyPr/>
          <a:lstStyle/>
          <a:p>
            <a:endParaRPr lang="en-IE" sz="1200"/>
          </a:p>
        </p:txBody>
      </p:sp>
      <p:sp>
        <p:nvSpPr>
          <p:cNvPr id="7" name="Freeform 7"/>
          <p:cNvSpPr/>
          <p:nvPr/>
        </p:nvSpPr>
        <p:spPr>
          <a:xfrm rot="-5400000">
            <a:off x="9845638" y="5873358"/>
            <a:ext cx="673086" cy="1296198"/>
          </a:xfrm>
          <a:custGeom>
            <a:avLst/>
            <a:gdLst/>
            <a:ahLst/>
            <a:cxnLst/>
            <a:rect l="l" t="t" r="r" b="b"/>
            <a:pathLst>
              <a:path w="1009629" h="1944297">
                <a:moveTo>
                  <a:pt x="0" y="0"/>
                </a:moveTo>
                <a:lnTo>
                  <a:pt x="1009629" y="0"/>
                </a:lnTo>
                <a:lnTo>
                  <a:pt x="1009629" y="1944297"/>
                </a:lnTo>
                <a:lnTo>
                  <a:pt x="0" y="1944297"/>
                </a:lnTo>
                <a:lnTo>
                  <a:pt x="0" y="0"/>
                </a:lnTo>
                <a:close/>
              </a:path>
            </a:pathLst>
          </a:custGeom>
          <a:blipFill>
            <a:blip r:embed="rId3"/>
            <a:stretch>
              <a:fillRect l="-100000"/>
            </a:stretch>
          </a:blipFill>
        </p:spPr>
        <p:txBody>
          <a:bodyPr/>
          <a:lstStyle/>
          <a:p>
            <a:endParaRPr lang="en-IE" sz="1200"/>
          </a:p>
        </p:txBody>
      </p:sp>
      <p:sp>
        <p:nvSpPr>
          <p:cNvPr id="8" name="Freeform 8"/>
          <p:cNvSpPr/>
          <p:nvPr/>
        </p:nvSpPr>
        <p:spPr>
          <a:xfrm rot="-10800000">
            <a:off x="10820842" y="6209901"/>
            <a:ext cx="1346171" cy="648099"/>
          </a:xfrm>
          <a:custGeom>
            <a:avLst/>
            <a:gdLst/>
            <a:ahLst/>
            <a:cxnLst/>
            <a:rect l="l" t="t" r="r" b="b"/>
            <a:pathLst>
              <a:path w="2019257" h="972148">
                <a:moveTo>
                  <a:pt x="0" y="0"/>
                </a:moveTo>
                <a:lnTo>
                  <a:pt x="2019258" y="0"/>
                </a:lnTo>
                <a:lnTo>
                  <a:pt x="2019258" y="972148"/>
                </a:lnTo>
                <a:lnTo>
                  <a:pt x="0" y="972148"/>
                </a:lnTo>
                <a:lnTo>
                  <a:pt x="0" y="0"/>
                </a:lnTo>
                <a:close/>
              </a:path>
            </a:pathLst>
          </a:custGeom>
          <a:blipFill>
            <a:blip r:embed="rId3"/>
            <a:stretch>
              <a:fillRect t="-99999"/>
            </a:stretch>
          </a:blipFill>
        </p:spPr>
        <p:txBody>
          <a:bodyPr/>
          <a:lstStyle/>
          <a:p>
            <a:endParaRPr lang="en-IE" sz="1200"/>
          </a:p>
        </p:txBody>
      </p:sp>
      <p:sp>
        <p:nvSpPr>
          <p:cNvPr id="9" name="TextBox 9"/>
          <p:cNvSpPr txBox="1"/>
          <p:nvPr/>
        </p:nvSpPr>
        <p:spPr>
          <a:xfrm>
            <a:off x="834582" y="2322413"/>
            <a:ext cx="6995654" cy="2757358"/>
          </a:xfrm>
          <a:prstGeom prst="rect">
            <a:avLst/>
          </a:prstGeom>
        </p:spPr>
        <p:txBody>
          <a:bodyPr lIns="0" tIns="0" rIns="0" bIns="0" rtlCol="0" anchor="t">
            <a:spAutoFit/>
          </a:bodyPr>
          <a:lstStyle/>
          <a:p>
            <a:pPr>
              <a:lnSpc>
                <a:spcPts val="2656"/>
              </a:lnSpc>
            </a:pPr>
            <a:r>
              <a:rPr lang="en-US" sz="2213" b="1" spc="-111" dirty="0">
                <a:solidFill>
                  <a:srgbClr val="435274"/>
                </a:solidFill>
                <a:latin typeface="Source Sans Pro Bold"/>
                <a:ea typeface="Source Sans Pro Bold"/>
                <a:cs typeface="Source Sans Pro Bold"/>
                <a:sym typeface="Source Sans Pro Bold"/>
              </a:rPr>
              <a:t>Eligible Measures</a:t>
            </a:r>
          </a:p>
          <a:p>
            <a:pPr marL="477935" lvl="1" indent="-238967">
              <a:lnSpc>
                <a:spcPts val="2656"/>
              </a:lnSpc>
              <a:buFont typeface="Arial"/>
              <a:buChar char="•"/>
            </a:pPr>
            <a:r>
              <a:rPr lang="en-US" sz="2213" spc="-111" dirty="0">
                <a:solidFill>
                  <a:srgbClr val="435274"/>
                </a:solidFill>
                <a:latin typeface="Source Sans Pro"/>
                <a:ea typeface="Source Sans Pro"/>
                <a:cs typeface="Source Sans Pro"/>
                <a:sym typeface="Source Sans Pro"/>
              </a:rPr>
              <a:t>Solar Thermal </a:t>
            </a:r>
          </a:p>
          <a:p>
            <a:pPr marL="477935" lvl="1" indent="-238967">
              <a:lnSpc>
                <a:spcPts val="2656"/>
              </a:lnSpc>
              <a:buFont typeface="Arial"/>
              <a:buChar char="•"/>
            </a:pPr>
            <a:r>
              <a:rPr lang="en-US" sz="2213" spc="-111" dirty="0">
                <a:solidFill>
                  <a:srgbClr val="435274"/>
                </a:solidFill>
                <a:latin typeface="Source Sans Pro"/>
                <a:ea typeface="Source Sans Pro"/>
                <a:cs typeface="Source Sans Pro"/>
                <a:sym typeface="Source Sans Pro"/>
              </a:rPr>
              <a:t>Solar PV</a:t>
            </a:r>
          </a:p>
          <a:p>
            <a:pPr marL="477935" lvl="1" indent="-238967">
              <a:lnSpc>
                <a:spcPts val="2656"/>
              </a:lnSpc>
              <a:buFont typeface="Arial"/>
              <a:buChar char="•"/>
            </a:pPr>
            <a:r>
              <a:rPr lang="en-US" sz="2213" spc="-111" dirty="0">
                <a:solidFill>
                  <a:srgbClr val="435274"/>
                </a:solidFill>
                <a:latin typeface="Source Sans Pro"/>
                <a:ea typeface="Source Sans Pro"/>
                <a:cs typeface="Source Sans Pro"/>
                <a:sym typeface="Source Sans Pro"/>
              </a:rPr>
              <a:t>Wall and roof Fabric</a:t>
            </a:r>
          </a:p>
          <a:p>
            <a:pPr marL="477935" lvl="1" indent="-238967">
              <a:lnSpc>
                <a:spcPts val="2656"/>
              </a:lnSpc>
              <a:buFont typeface="Arial"/>
              <a:buChar char="•"/>
            </a:pPr>
            <a:r>
              <a:rPr lang="en-US" sz="2213" spc="-111" dirty="0">
                <a:solidFill>
                  <a:srgbClr val="435274"/>
                </a:solidFill>
                <a:latin typeface="Source Sans Pro"/>
                <a:ea typeface="Source Sans Pro"/>
                <a:cs typeface="Source Sans Pro"/>
                <a:sym typeface="Source Sans Pro"/>
              </a:rPr>
              <a:t>Heating and Cooling upgrades , Pumps , Air handling units, BMS </a:t>
            </a:r>
            <a:r>
              <a:rPr lang="en-US" sz="2213" spc="-111" dirty="0" err="1">
                <a:solidFill>
                  <a:srgbClr val="435274"/>
                </a:solidFill>
                <a:latin typeface="Source Sans Pro"/>
                <a:ea typeface="Source Sans Pro"/>
                <a:cs typeface="Source Sans Pro"/>
                <a:sym typeface="Source Sans Pro"/>
              </a:rPr>
              <a:t>Optimisation</a:t>
            </a:r>
            <a:r>
              <a:rPr lang="en-US" sz="2213" spc="-111" dirty="0">
                <a:solidFill>
                  <a:srgbClr val="435274"/>
                </a:solidFill>
                <a:latin typeface="Source Sans Pro"/>
                <a:ea typeface="Source Sans Pro"/>
                <a:cs typeface="Source Sans Pro"/>
                <a:sym typeface="Source Sans Pro"/>
              </a:rPr>
              <a:t> , BMS system controls.</a:t>
            </a:r>
          </a:p>
          <a:p>
            <a:pPr marL="477935" lvl="1" indent="-238967">
              <a:lnSpc>
                <a:spcPts val="2656"/>
              </a:lnSpc>
              <a:buFont typeface="Arial"/>
              <a:buChar char="•"/>
            </a:pPr>
            <a:r>
              <a:rPr lang="en-US" sz="2213" spc="-111" dirty="0">
                <a:solidFill>
                  <a:srgbClr val="435274"/>
                </a:solidFill>
                <a:latin typeface="Source Sans Pro"/>
                <a:ea typeface="Source Sans Pro"/>
                <a:cs typeface="Source Sans Pro"/>
                <a:sym typeface="Source Sans Pro"/>
              </a:rPr>
              <a:t>Design Assistance </a:t>
            </a:r>
          </a:p>
          <a:p>
            <a:pPr marL="477935" lvl="1" indent="-238967">
              <a:lnSpc>
                <a:spcPts val="2656"/>
              </a:lnSpc>
              <a:buFont typeface="Arial"/>
              <a:buChar char="•"/>
            </a:pPr>
            <a:r>
              <a:rPr lang="en-US" sz="2213" spc="-111" dirty="0">
                <a:solidFill>
                  <a:srgbClr val="435274"/>
                </a:solidFill>
                <a:latin typeface="Source Sans Pro"/>
                <a:ea typeface="Source Sans Pro"/>
                <a:cs typeface="Source Sans Pro"/>
                <a:sym typeface="Source Sans Pro"/>
              </a:rPr>
              <a:t>24 hour grant approval, 8 months to complete works</a:t>
            </a:r>
          </a:p>
        </p:txBody>
      </p:sp>
      <p:sp>
        <p:nvSpPr>
          <p:cNvPr id="10" name="TextBox 10"/>
          <p:cNvSpPr txBox="1"/>
          <p:nvPr/>
        </p:nvSpPr>
        <p:spPr>
          <a:xfrm>
            <a:off x="2110549" y="974633"/>
            <a:ext cx="7028851" cy="1184812"/>
          </a:xfrm>
          <a:prstGeom prst="rect">
            <a:avLst/>
          </a:prstGeom>
        </p:spPr>
        <p:txBody>
          <a:bodyPr lIns="0" tIns="0" rIns="0" bIns="0" rtlCol="0" anchor="t">
            <a:spAutoFit/>
          </a:bodyPr>
          <a:lstStyle/>
          <a:p>
            <a:pPr>
              <a:lnSpc>
                <a:spcPts val="4562"/>
              </a:lnSpc>
            </a:pPr>
            <a:r>
              <a:rPr lang="en-US" sz="4562" b="1" spc="-228">
                <a:solidFill>
                  <a:srgbClr val="435274"/>
                </a:solidFill>
                <a:latin typeface="Source Sans Pro Bold"/>
                <a:ea typeface="Source Sans Pro Bold"/>
                <a:cs typeface="Source Sans Pro Bold"/>
                <a:sym typeface="Source Sans Pro Bold"/>
              </a:rPr>
              <a:t>BUSINESS ENERGY </a:t>
            </a:r>
          </a:p>
          <a:p>
            <a:pPr>
              <a:lnSpc>
                <a:spcPts val="4562"/>
              </a:lnSpc>
            </a:pPr>
            <a:r>
              <a:rPr lang="en-US" sz="4562" b="1" spc="-228">
                <a:solidFill>
                  <a:srgbClr val="435274"/>
                </a:solidFill>
                <a:latin typeface="Source Sans Pro Bold"/>
                <a:ea typeface="Source Sans Pro Bold"/>
                <a:cs typeface="Source Sans Pro Bold"/>
                <a:sym typeface="Source Sans Pro Bold"/>
              </a:rPr>
              <a:t>UPGRADE SCHEME </a:t>
            </a:r>
          </a:p>
        </p:txBody>
      </p:sp>
      <p:sp>
        <p:nvSpPr>
          <p:cNvPr id="11" name="Freeform 11"/>
          <p:cNvSpPr/>
          <p:nvPr/>
        </p:nvSpPr>
        <p:spPr>
          <a:xfrm>
            <a:off x="834582" y="961303"/>
            <a:ext cx="1173228" cy="1120433"/>
          </a:xfrm>
          <a:custGeom>
            <a:avLst/>
            <a:gdLst/>
            <a:ahLst/>
            <a:cxnLst/>
            <a:rect l="l" t="t" r="r" b="b"/>
            <a:pathLst>
              <a:path w="1759842" h="1680649">
                <a:moveTo>
                  <a:pt x="0" y="0"/>
                </a:moveTo>
                <a:lnTo>
                  <a:pt x="1759843" y="0"/>
                </a:lnTo>
                <a:lnTo>
                  <a:pt x="1759843" y="1680650"/>
                </a:lnTo>
                <a:lnTo>
                  <a:pt x="0" y="1680650"/>
                </a:lnTo>
                <a:lnTo>
                  <a:pt x="0" y="0"/>
                </a:lnTo>
                <a:close/>
              </a:path>
            </a:pathLst>
          </a:custGeom>
          <a:blipFill>
            <a:blip r:embed="rId4"/>
            <a:stretch>
              <a:fillRect/>
            </a:stretch>
          </a:blipFill>
        </p:spPr>
        <p:txBody>
          <a:bodyPr/>
          <a:lstStyle/>
          <a:p>
            <a:endParaRPr lang="en-IE" sz="1200"/>
          </a:p>
        </p:txBody>
      </p:sp>
      <p:grpSp>
        <p:nvGrpSpPr>
          <p:cNvPr id="12" name="Group 12"/>
          <p:cNvGrpSpPr/>
          <p:nvPr/>
        </p:nvGrpSpPr>
        <p:grpSpPr>
          <a:xfrm>
            <a:off x="2212407" y="5242740"/>
            <a:ext cx="951689" cy="951689"/>
            <a:chOff x="0" y="0"/>
            <a:chExt cx="1903377" cy="1903377"/>
          </a:xfrm>
        </p:grpSpPr>
        <p:sp>
          <p:nvSpPr>
            <p:cNvPr id="13" name="Freeform 13"/>
            <p:cNvSpPr/>
            <p:nvPr/>
          </p:nvSpPr>
          <p:spPr>
            <a:xfrm>
              <a:off x="0" y="0"/>
              <a:ext cx="1903377" cy="1903377"/>
            </a:xfrm>
            <a:custGeom>
              <a:avLst/>
              <a:gdLst/>
              <a:ahLst/>
              <a:cxnLst/>
              <a:rect l="l" t="t" r="r" b="b"/>
              <a:pathLst>
                <a:path w="1903377" h="1903377">
                  <a:moveTo>
                    <a:pt x="0" y="0"/>
                  </a:moveTo>
                  <a:lnTo>
                    <a:pt x="1903377" y="0"/>
                  </a:lnTo>
                  <a:lnTo>
                    <a:pt x="1903377" y="1903377"/>
                  </a:lnTo>
                  <a:lnTo>
                    <a:pt x="0" y="19033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sz="1200"/>
            </a:p>
          </p:txBody>
        </p:sp>
      </p:grpSp>
      <p:sp>
        <p:nvSpPr>
          <p:cNvPr id="14" name="TextBox 14"/>
          <p:cNvSpPr txBox="1"/>
          <p:nvPr/>
        </p:nvSpPr>
        <p:spPr>
          <a:xfrm>
            <a:off x="1057004" y="5569147"/>
            <a:ext cx="1142703" cy="500137"/>
          </a:xfrm>
          <a:prstGeom prst="rect">
            <a:avLst/>
          </a:prstGeom>
        </p:spPr>
        <p:txBody>
          <a:bodyPr lIns="0" tIns="0" rIns="0" bIns="0" rtlCol="0" anchor="t">
            <a:spAutoFit/>
          </a:bodyPr>
          <a:lstStyle/>
          <a:p>
            <a:pPr>
              <a:lnSpc>
                <a:spcPts val="1266"/>
              </a:lnSpc>
              <a:spcBef>
                <a:spcPct val="0"/>
              </a:spcBef>
            </a:pPr>
            <a:r>
              <a:rPr lang="en-US" sz="1266" b="1">
                <a:solidFill>
                  <a:srgbClr val="435274"/>
                </a:solidFill>
                <a:latin typeface="Serenity Semi-Bold"/>
                <a:ea typeface="Serenity Semi-Bold"/>
                <a:cs typeface="Serenity Semi-Bold"/>
                <a:sym typeface="Serenity Semi-Bold"/>
              </a:rPr>
              <a:t>Scan the QR code</a:t>
            </a:r>
          </a:p>
          <a:p>
            <a:pPr>
              <a:lnSpc>
                <a:spcPts val="1266"/>
              </a:lnSpc>
              <a:spcBef>
                <a:spcPct val="0"/>
              </a:spcBef>
            </a:pPr>
            <a:r>
              <a:rPr lang="en-US" sz="1266" b="1">
                <a:solidFill>
                  <a:srgbClr val="435274"/>
                </a:solidFill>
                <a:latin typeface="Serenity Semi-Bold"/>
                <a:ea typeface="Serenity Semi-Bold"/>
                <a:cs typeface="Serenity Semi-Bold"/>
                <a:sym typeface="Serenity Semi-Bold"/>
              </a:rPr>
              <a:t> to learn more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880" y="787936"/>
            <a:ext cx="3636669" cy="5912625"/>
            <a:chOff x="0" y="0"/>
            <a:chExt cx="1008153" cy="1639091"/>
          </a:xfrm>
        </p:grpSpPr>
        <p:sp>
          <p:nvSpPr>
            <p:cNvPr id="3" name="Freeform 3"/>
            <p:cNvSpPr/>
            <p:nvPr/>
          </p:nvSpPr>
          <p:spPr>
            <a:xfrm>
              <a:off x="0" y="0"/>
              <a:ext cx="1008153" cy="1639091"/>
            </a:xfrm>
            <a:custGeom>
              <a:avLst/>
              <a:gdLst/>
              <a:ahLst/>
              <a:cxnLst/>
              <a:rect l="l" t="t" r="r" b="b"/>
              <a:pathLst>
                <a:path w="1008153" h="1639091">
                  <a:moveTo>
                    <a:pt x="0" y="0"/>
                  </a:moveTo>
                  <a:lnTo>
                    <a:pt x="1008153" y="0"/>
                  </a:lnTo>
                  <a:lnTo>
                    <a:pt x="1008153" y="1639091"/>
                  </a:lnTo>
                  <a:lnTo>
                    <a:pt x="0" y="1639091"/>
                  </a:lnTo>
                  <a:close/>
                </a:path>
              </a:pathLst>
            </a:custGeom>
            <a:solidFill>
              <a:srgbClr val="4A4A6D"/>
            </a:solidFill>
          </p:spPr>
          <p:txBody>
            <a:bodyPr/>
            <a:lstStyle/>
            <a:p>
              <a:endParaRPr lang="en-IE" sz="1200"/>
            </a:p>
          </p:txBody>
        </p:sp>
        <p:sp>
          <p:nvSpPr>
            <p:cNvPr id="4" name="TextBox 4"/>
            <p:cNvSpPr txBox="1"/>
            <p:nvPr/>
          </p:nvSpPr>
          <p:spPr>
            <a:xfrm>
              <a:off x="0" y="-38100"/>
              <a:ext cx="1008153" cy="1677191"/>
            </a:xfrm>
            <a:prstGeom prst="rect">
              <a:avLst/>
            </a:prstGeom>
          </p:spPr>
          <p:txBody>
            <a:bodyPr lIns="33867" tIns="33867" rIns="33867" bIns="33867" rtlCol="0" anchor="ctr"/>
            <a:lstStyle/>
            <a:p>
              <a:pPr algn="ctr">
                <a:lnSpc>
                  <a:spcPts val="1773"/>
                </a:lnSpc>
              </a:pPr>
              <a:endParaRPr sz="1200"/>
            </a:p>
          </p:txBody>
        </p:sp>
      </p:grpSp>
      <p:sp>
        <p:nvSpPr>
          <p:cNvPr id="5" name="TextBox 5"/>
          <p:cNvSpPr txBox="1"/>
          <p:nvPr/>
        </p:nvSpPr>
        <p:spPr>
          <a:xfrm>
            <a:off x="553379" y="776984"/>
            <a:ext cx="3464052" cy="5978624"/>
          </a:xfrm>
          <a:prstGeom prst="rect">
            <a:avLst/>
          </a:prstGeom>
        </p:spPr>
        <p:txBody>
          <a:bodyPr lIns="0" tIns="0" rIns="0" bIns="0" rtlCol="0" anchor="t">
            <a:spAutoFit/>
          </a:bodyPr>
          <a:lstStyle/>
          <a:p>
            <a:pPr>
              <a:lnSpc>
                <a:spcPts val="2581"/>
              </a:lnSpc>
            </a:pPr>
            <a:r>
              <a:rPr lang="en-US" sz="1805" b="1">
                <a:solidFill>
                  <a:srgbClr val="FFFFFF"/>
                </a:solidFill>
                <a:latin typeface="Source Sans Pro Bold"/>
                <a:ea typeface="Source Sans Pro Bold"/>
                <a:cs typeface="Source Sans Pro Bold"/>
                <a:sym typeface="Source Sans Pro Bold"/>
              </a:rPr>
              <a:t>WALL INSULATION</a:t>
            </a:r>
          </a:p>
          <a:p>
            <a:pPr>
              <a:lnSpc>
                <a:spcPts val="2581"/>
              </a:lnSpc>
            </a:pPr>
            <a:r>
              <a:rPr lang="en-US" sz="1805" b="1">
                <a:solidFill>
                  <a:srgbClr val="FFFFFF"/>
                </a:solidFill>
                <a:latin typeface="Source Sans Pro Bold"/>
                <a:ea typeface="Source Sans Pro Bold"/>
                <a:cs typeface="Source Sans Pro Bold"/>
                <a:sym typeface="Source Sans Pro Bold"/>
              </a:rPr>
              <a:t>ROOF INSULATION</a:t>
            </a:r>
          </a:p>
          <a:p>
            <a:pPr>
              <a:lnSpc>
                <a:spcPts val="2581"/>
              </a:lnSpc>
            </a:pPr>
            <a:r>
              <a:rPr lang="en-US" sz="1805" b="1">
                <a:solidFill>
                  <a:srgbClr val="FFFFFF"/>
                </a:solidFill>
                <a:latin typeface="Source Sans Pro Bold"/>
                <a:ea typeface="Source Sans Pro Bold"/>
                <a:cs typeface="Source Sans Pro Bold"/>
                <a:sym typeface="Source Sans Pro Bold"/>
              </a:rPr>
              <a:t>FLOOR INSULATION</a:t>
            </a:r>
          </a:p>
          <a:p>
            <a:pPr>
              <a:lnSpc>
                <a:spcPts val="2581"/>
              </a:lnSpc>
            </a:pPr>
            <a:r>
              <a:rPr lang="en-US" sz="1805" b="1">
                <a:solidFill>
                  <a:srgbClr val="FFFFFF"/>
                </a:solidFill>
                <a:latin typeface="Source Sans Pro Bold"/>
                <a:ea typeface="Source Sans Pro Bold"/>
                <a:cs typeface="Source Sans Pro Bold"/>
                <a:sym typeface="Source Sans Pro Bold"/>
              </a:rPr>
              <a:t>AHU</a:t>
            </a:r>
          </a:p>
          <a:p>
            <a:pPr>
              <a:lnSpc>
                <a:spcPts val="2581"/>
              </a:lnSpc>
            </a:pPr>
            <a:r>
              <a:rPr lang="en-US" sz="1805" b="1">
                <a:solidFill>
                  <a:srgbClr val="FFFFFF"/>
                </a:solidFill>
                <a:latin typeface="Source Sans Pro Bold"/>
                <a:ea typeface="Source Sans Pro Bold"/>
                <a:cs typeface="Source Sans Pro Bold"/>
                <a:sym typeface="Source Sans Pro Bold"/>
              </a:rPr>
              <a:t>BMS</a:t>
            </a:r>
          </a:p>
          <a:p>
            <a:pPr>
              <a:lnSpc>
                <a:spcPts val="2581"/>
              </a:lnSpc>
            </a:pPr>
            <a:r>
              <a:rPr lang="en-US" sz="1805" b="1">
                <a:solidFill>
                  <a:srgbClr val="FFFFFF"/>
                </a:solidFill>
                <a:latin typeface="Source Sans Pro Bold"/>
                <a:ea typeface="Source Sans Pro Bold"/>
                <a:cs typeface="Source Sans Pro Bold"/>
                <a:sym typeface="Source Sans Pro Bold"/>
              </a:rPr>
              <a:t>WINDOWS/DOORS</a:t>
            </a:r>
          </a:p>
          <a:p>
            <a:pPr>
              <a:lnSpc>
                <a:spcPts val="2581"/>
              </a:lnSpc>
            </a:pPr>
            <a:r>
              <a:rPr lang="en-US" sz="1805" b="1">
                <a:solidFill>
                  <a:srgbClr val="FFFFFF"/>
                </a:solidFill>
                <a:latin typeface="Source Sans Pro Bold"/>
                <a:ea typeface="Source Sans Pro Bold"/>
                <a:cs typeface="Source Sans Pro Bold"/>
                <a:sym typeface="Source Sans Pro Bold"/>
              </a:rPr>
              <a:t>SOLAR PV</a:t>
            </a:r>
          </a:p>
          <a:p>
            <a:pPr>
              <a:lnSpc>
                <a:spcPts val="2581"/>
              </a:lnSpc>
            </a:pPr>
            <a:r>
              <a:rPr lang="en-US" sz="1805" b="1">
                <a:solidFill>
                  <a:srgbClr val="FFFFFF"/>
                </a:solidFill>
                <a:latin typeface="Source Sans Pro Bold"/>
                <a:ea typeface="Source Sans Pro Bold"/>
                <a:cs typeface="Source Sans Pro Bold"/>
                <a:sym typeface="Source Sans Pro Bold"/>
              </a:rPr>
              <a:t>BMS OPTIMISATION</a:t>
            </a:r>
          </a:p>
          <a:p>
            <a:pPr>
              <a:lnSpc>
                <a:spcPts val="2581"/>
              </a:lnSpc>
            </a:pPr>
            <a:r>
              <a:rPr lang="en-US" sz="1805" b="1">
                <a:solidFill>
                  <a:srgbClr val="FFFFFF"/>
                </a:solidFill>
                <a:latin typeface="Source Sans Pro Bold"/>
                <a:ea typeface="Source Sans Pro Bold"/>
                <a:cs typeface="Source Sans Pro Bold"/>
                <a:sym typeface="Source Sans Pro Bold"/>
              </a:rPr>
              <a:t>DESIGN ASSISTANCE </a:t>
            </a:r>
          </a:p>
          <a:p>
            <a:pPr>
              <a:lnSpc>
                <a:spcPts val="2581"/>
              </a:lnSpc>
            </a:pPr>
            <a:r>
              <a:rPr lang="en-US" sz="1805" b="1">
                <a:solidFill>
                  <a:srgbClr val="FFFFFF"/>
                </a:solidFill>
                <a:latin typeface="Source Sans Pro Bold"/>
                <a:ea typeface="Source Sans Pro Bold"/>
                <a:cs typeface="Source Sans Pro Bold"/>
                <a:sym typeface="Source Sans Pro Bold"/>
              </a:rPr>
              <a:t>SOLAR THERMAL</a:t>
            </a:r>
          </a:p>
          <a:p>
            <a:pPr>
              <a:lnSpc>
                <a:spcPts val="2581"/>
              </a:lnSpc>
            </a:pPr>
            <a:r>
              <a:rPr lang="en-US" sz="1805" b="1">
                <a:solidFill>
                  <a:srgbClr val="FFFFFF"/>
                </a:solidFill>
                <a:latin typeface="Source Sans Pro Bold"/>
                <a:ea typeface="Source Sans Pro Bold"/>
                <a:cs typeface="Source Sans Pro Bold"/>
                <a:sym typeface="Source Sans Pro Bold"/>
              </a:rPr>
              <a:t>REFRIGERATION</a:t>
            </a:r>
          </a:p>
          <a:p>
            <a:pPr>
              <a:lnSpc>
                <a:spcPts val="2581"/>
              </a:lnSpc>
            </a:pPr>
            <a:r>
              <a:rPr lang="en-US" sz="1805" b="1">
                <a:solidFill>
                  <a:srgbClr val="FFFFFF"/>
                </a:solidFill>
                <a:latin typeface="Source Sans Pro Bold"/>
                <a:ea typeface="Source Sans Pro Bold"/>
                <a:cs typeface="Source Sans Pro Bold"/>
                <a:sym typeface="Source Sans Pro Bold"/>
              </a:rPr>
              <a:t>TECHNOLOGY &amp; SYSTEM UPGRADE</a:t>
            </a:r>
          </a:p>
          <a:p>
            <a:pPr>
              <a:lnSpc>
                <a:spcPts val="2581"/>
              </a:lnSpc>
            </a:pPr>
            <a:r>
              <a:rPr lang="en-US" sz="1805" b="1">
                <a:solidFill>
                  <a:srgbClr val="FFFFFF"/>
                </a:solidFill>
                <a:latin typeface="Source Sans Pro Bold"/>
                <a:ea typeface="Source Sans Pro Bold"/>
                <a:cs typeface="Source Sans Pro Bold"/>
                <a:sym typeface="Source Sans Pro Bold"/>
              </a:rPr>
              <a:t>PITCH LIGHTING</a:t>
            </a:r>
          </a:p>
          <a:p>
            <a:pPr>
              <a:lnSpc>
                <a:spcPts val="2581"/>
              </a:lnSpc>
            </a:pPr>
            <a:r>
              <a:rPr lang="en-US" sz="1805" b="1">
                <a:solidFill>
                  <a:srgbClr val="FFFFFF"/>
                </a:solidFill>
                <a:latin typeface="Source Sans Pro Bold"/>
                <a:ea typeface="Source Sans Pro Bold"/>
                <a:cs typeface="Source Sans Pro Bold"/>
                <a:sym typeface="Source Sans Pro Bold"/>
              </a:rPr>
              <a:t>EV CHARGER</a:t>
            </a:r>
          </a:p>
          <a:p>
            <a:pPr>
              <a:lnSpc>
                <a:spcPts val="2581"/>
              </a:lnSpc>
            </a:pPr>
            <a:r>
              <a:rPr lang="en-US" sz="1805" b="1">
                <a:solidFill>
                  <a:srgbClr val="FFFFFF"/>
                </a:solidFill>
                <a:latin typeface="Source Sans Pro Bold"/>
                <a:ea typeface="Source Sans Pro Bold"/>
                <a:cs typeface="Source Sans Pro Bold"/>
                <a:sym typeface="Source Sans Pro Bold"/>
              </a:rPr>
              <a:t>BIOMASS</a:t>
            </a:r>
          </a:p>
          <a:p>
            <a:pPr>
              <a:lnSpc>
                <a:spcPts val="2581"/>
              </a:lnSpc>
            </a:pPr>
            <a:r>
              <a:rPr lang="en-US" sz="1805" b="1">
                <a:solidFill>
                  <a:srgbClr val="FFFFFF"/>
                </a:solidFill>
                <a:latin typeface="Source Sans Pro Bold"/>
                <a:ea typeface="Source Sans Pro Bold"/>
                <a:cs typeface="Source Sans Pro Bold"/>
                <a:sym typeface="Source Sans Pro Bold"/>
              </a:rPr>
              <a:t>BIOMETHANE</a:t>
            </a:r>
          </a:p>
          <a:p>
            <a:pPr>
              <a:lnSpc>
                <a:spcPts val="2581"/>
              </a:lnSpc>
            </a:pPr>
            <a:r>
              <a:rPr lang="en-US" sz="1805" b="1">
                <a:solidFill>
                  <a:srgbClr val="FFFFFF"/>
                </a:solidFill>
                <a:latin typeface="Source Sans Pro Bold"/>
                <a:ea typeface="Source Sans Pro Bold"/>
                <a:cs typeface="Source Sans Pro Bold"/>
                <a:sym typeface="Source Sans Pro Bold"/>
              </a:rPr>
              <a:t>HEAT PUMP</a:t>
            </a:r>
          </a:p>
          <a:p>
            <a:pPr>
              <a:lnSpc>
                <a:spcPts val="2581"/>
              </a:lnSpc>
            </a:pPr>
            <a:r>
              <a:rPr lang="en-US" sz="1805" b="1">
                <a:solidFill>
                  <a:srgbClr val="FFFFFF"/>
                </a:solidFill>
                <a:latin typeface="Source Sans Pro Bold"/>
                <a:ea typeface="Source Sans Pro Bold"/>
                <a:cs typeface="Source Sans Pro Bold"/>
                <a:sym typeface="Source Sans Pro Bold"/>
              </a:rPr>
              <a:t>PUMP</a:t>
            </a:r>
          </a:p>
        </p:txBody>
      </p:sp>
      <p:grpSp>
        <p:nvGrpSpPr>
          <p:cNvPr id="6" name="Group 6"/>
          <p:cNvGrpSpPr/>
          <p:nvPr/>
        </p:nvGrpSpPr>
        <p:grpSpPr>
          <a:xfrm>
            <a:off x="4126550" y="397094"/>
            <a:ext cx="5778709" cy="390841"/>
            <a:chOff x="0" y="0"/>
            <a:chExt cx="1601967" cy="108349"/>
          </a:xfrm>
        </p:grpSpPr>
        <p:sp>
          <p:nvSpPr>
            <p:cNvPr id="7" name="Freeform 7"/>
            <p:cNvSpPr/>
            <p:nvPr/>
          </p:nvSpPr>
          <p:spPr>
            <a:xfrm>
              <a:off x="0" y="0"/>
              <a:ext cx="1601967" cy="108349"/>
            </a:xfrm>
            <a:custGeom>
              <a:avLst/>
              <a:gdLst/>
              <a:ahLst/>
              <a:cxnLst/>
              <a:rect l="l" t="t" r="r" b="b"/>
              <a:pathLst>
                <a:path w="1601967" h="108349">
                  <a:moveTo>
                    <a:pt x="0" y="0"/>
                  </a:moveTo>
                  <a:lnTo>
                    <a:pt x="1601967" y="0"/>
                  </a:lnTo>
                  <a:lnTo>
                    <a:pt x="1601967" y="108349"/>
                  </a:lnTo>
                  <a:lnTo>
                    <a:pt x="0" y="108349"/>
                  </a:lnTo>
                  <a:close/>
                </a:path>
              </a:pathLst>
            </a:custGeom>
            <a:solidFill>
              <a:srgbClr val="4A4A6D"/>
            </a:solidFill>
          </p:spPr>
          <p:txBody>
            <a:bodyPr/>
            <a:lstStyle/>
            <a:p>
              <a:endParaRPr lang="en-IE" sz="1200"/>
            </a:p>
          </p:txBody>
        </p:sp>
        <p:sp>
          <p:nvSpPr>
            <p:cNvPr id="8" name="TextBox 8"/>
            <p:cNvSpPr txBox="1"/>
            <p:nvPr/>
          </p:nvSpPr>
          <p:spPr>
            <a:xfrm>
              <a:off x="0" y="-38100"/>
              <a:ext cx="1601967" cy="146449"/>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a:off x="4126550" y="787936"/>
            <a:ext cx="5778709" cy="5912625"/>
            <a:chOff x="0" y="0"/>
            <a:chExt cx="1601967" cy="1639091"/>
          </a:xfrm>
        </p:grpSpPr>
        <p:sp>
          <p:nvSpPr>
            <p:cNvPr id="10" name="Freeform 10"/>
            <p:cNvSpPr/>
            <p:nvPr/>
          </p:nvSpPr>
          <p:spPr>
            <a:xfrm>
              <a:off x="0" y="0"/>
              <a:ext cx="1601967" cy="1639091"/>
            </a:xfrm>
            <a:custGeom>
              <a:avLst/>
              <a:gdLst/>
              <a:ahLst/>
              <a:cxnLst/>
              <a:rect l="l" t="t" r="r" b="b"/>
              <a:pathLst>
                <a:path w="1601967" h="1639091">
                  <a:moveTo>
                    <a:pt x="0" y="0"/>
                  </a:moveTo>
                  <a:lnTo>
                    <a:pt x="1601967" y="0"/>
                  </a:lnTo>
                  <a:lnTo>
                    <a:pt x="1601967" y="1639091"/>
                  </a:lnTo>
                  <a:lnTo>
                    <a:pt x="0" y="1639091"/>
                  </a:lnTo>
                  <a:close/>
                </a:path>
              </a:pathLst>
            </a:custGeom>
            <a:solidFill>
              <a:srgbClr val="CDCDD8"/>
            </a:solidFill>
          </p:spPr>
          <p:txBody>
            <a:bodyPr/>
            <a:lstStyle/>
            <a:p>
              <a:endParaRPr lang="en-IE" sz="1200"/>
            </a:p>
          </p:txBody>
        </p:sp>
        <p:sp>
          <p:nvSpPr>
            <p:cNvPr id="11" name="TextBox 11"/>
            <p:cNvSpPr txBox="1"/>
            <p:nvPr/>
          </p:nvSpPr>
          <p:spPr>
            <a:xfrm>
              <a:off x="0" y="-38100"/>
              <a:ext cx="1601967" cy="1677191"/>
            </a:xfrm>
            <a:prstGeom prst="rect">
              <a:avLst/>
            </a:prstGeom>
          </p:spPr>
          <p:txBody>
            <a:bodyPr lIns="33867" tIns="33867" rIns="33867" bIns="33867" rtlCol="0" anchor="ctr"/>
            <a:lstStyle/>
            <a:p>
              <a:pPr algn="ctr">
                <a:lnSpc>
                  <a:spcPts val="1773"/>
                </a:lnSpc>
              </a:pPr>
              <a:endParaRPr sz="1200"/>
            </a:p>
          </p:txBody>
        </p:sp>
      </p:grpSp>
      <p:sp>
        <p:nvSpPr>
          <p:cNvPr id="12" name="AutoShape 12"/>
          <p:cNvSpPr/>
          <p:nvPr/>
        </p:nvSpPr>
        <p:spPr>
          <a:xfrm>
            <a:off x="489880" y="1115097"/>
            <a:ext cx="9415378" cy="0"/>
          </a:xfrm>
          <a:prstGeom prst="line">
            <a:avLst/>
          </a:prstGeom>
          <a:ln w="28575" cap="flat">
            <a:solidFill>
              <a:srgbClr val="FFFFFF"/>
            </a:solidFill>
            <a:prstDash val="solid"/>
            <a:headEnd type="none" w="sm" len="sm"/>
            <a:tailEnd type="none" w="sm" len="sm"/>
          </a:ln>
        </p:spPr>
        <p:txBody>
          <a:bodyPr/>
          <a:lstStyle/>
          <a:p>
            <a:endParaRPr lang="en-IE" sz="1200"/>
          </a:p>
        </p:txBody>
      </p:sp>
      <p:sp>
        <p:nvSpPr>
          <p:cNvPr id="13" name="AutoShape 13"/>
          <p:cNvSpPr/>
          <p:nvPr/>
        </p:nvSpPr>
        <p:spPr>
          <a:xfrm>
            <a:off x="489880" y="1449921"/>
            <a:ext cx="9415378" cy="0"/>
          </a:xfrm>
          <a:prstGeom prst="line">
            <a:avLst/>
          </a:prstGeom>
          <a:ln w="28575" cap="flat">
            <a:solidFill>
              <a:srgbClr val="FFFFFF"/>
            </a:solidFill>
            <a:prstDash val="solid"/>
            <a:headEnd type="none" w="sm" len="sm"/>
            <a:tailEnd type="none" w="sm" len="sm"/>
          </a:ln>
        </p:spPr>
        <p:txBody>
          <a:bodyPr/>
          <a:lstStyle/>
          <a:p>
            <a:endParaRPr lang="en-IE" sz="1200"/>
          </a:p>
        </p:txBody>
      </p:sp>
      <p:sp>
        <p:nvSpPr>
          <p:cNvPr id="14" name="AutoShape 14"/>
          <p:cNvSpPr/>
          <p:nvPr/>
        </p:nvSpPr>
        <p:spPr>
          <a:xfrm>
            <a:off x="489880" y="1784746"/>
            <a:ext cx="9415378" cy="0"/>
          </a:xfrm>
          <a:prstGeom prst="line">
            <a:avLst/>
          </a:prstGeom>
          <a:ln w="28575" cap="flat">
            <a:solidFill>
              <a:srgbClr val="FFFFFF"/>
            </a:solidFill>
            <a:prstDash val="solid"/>
            <a:headEnd type="none" w="sm" len="sm"/>
            <a:tailEnd type="none" w="sm" len="sm"/>
          </a:ln>
        </p:spPr>
        <p:txBody>
          <a:bodyPr/>
          <a:lstStyle/>
          <a:p>
            <a:endParaRPr lang="en-IE" sz="1200"/>
          </a:p>
        </p:txBody>
      </p:sp>
      <p:sp>
        <p:nvSpPr>
          <p:cNvPr id="15" name="AutoShape 15"/>
          <p:cNvSpPr/>
          <p:nvPr/>
        </p:nvSpPr>
        <p:spPr>
          <a:xfrm>
            <a:off x="489880" y="2119571"/>
            <a:ext cx="9415378" cy="0"/>
          </a:xfrm>
          <a:prstGeom prst="line">
            <a:avLst/>
          </a:prstGeom>
          <a:ln w="28575" cap="flat">
            <a:solidFill>
              <a:srgbClr val="FFFFFF"/>
            </a:solidFill>
            <a:prstDash val="solid"/>
            <a:headEnd type="none" w="sm" len="sm"/>
            <a:tailEnd type="none" w="sm" len="sm"/>
          </a:ln>
        </p:spPr>
        <p:txBody>
          <a:bodyPr/>
          <a:lstStyle/>
          <a:p>
            <a:endParaRPr lang="en-IE" sz="1200"/>
          </a:p>
        </p:txBody>
      </p:sp>
      <p:sp>
        <p:nvSpPr>
          <p:cNvPr id="16" name="AutoShape 16"/>
          <p:cNvSpPr/>
          <p:nvPr/>
        </p:nvSpPr>
        <p:spPr>
          <a:xfrm>
            <a:off x="480831" y="2427248"/>
            <a:ext cx="9415378" cy="0"/>
          </a:xfrm>
          <a:prstGeom prst="line">
            <a:avLst/>
          </a:prstGeom>
          <a:ln w="28575" cap="flat">
            <a:solidFill>
              <a:srgbClr val="FFFFFF"/>
            </a:solidFill>
            <a:prstDash val="solid"/>
            <a:headEnd type="none" w="sm" len="sm"/>
            <a:tailEnd type="none" w="sm" len="sm"/>
          </a:ln>
        </p:spPr>
        <p:txBody>
          <a:bodyPr/>
          <a:lstStyle/>
          <a:p>
            <a:endParaRPr lang="en-IE" sz="1200"/>
          </a:p>
        </p:txBody>
      </p:sp>
      <p:sp>
        <p:nvSpPr>
          <p:cNvPr id="17" name="AutoShape 17"/>
          <p:cNvSpPr/>
          <p:nvPr/>
        </p:nvSpPr>
        <p:spPr>
          <a:xfrm>
            <a:off x="480831" y="2762073"/>
            <a:ext cx="9415378" cy="0"/>
          </a:xfrm>
          <a:prstGeom prst="line">
            <a:avLst/>
          </a:prstGeom>
          <a:ln w="28575" cap="flat">
            <a:solidFill>
              <a:srgbClr val="FFFFFF"/>
            </a:solidFill>
            <a:prstDash val="solid"/>
            <a:headEnd type="none" w="sm" len="sm"/>
            <a:tailEnd type="none" w="sm" len="sm"/>
          </a:ln>
        </p:spPr>
        <p:txBody>
          <a:bodyPr/>
          <a:lstStyle/>
          <a:p>
            <a:endParaRPr lang="en-IE" sz="1200"/>
          </a:p>
        </p:txBody>
      </p:sp>
      <p:sp>
        <p:nvSpPr>
          <p:cNvPr id="18" name="AutoShape 18"/>
          <p:cNvSpPr/>
          <p:nvPr/>
        </p:nvSpPr>
        <p:spPr>
          <a:xfrm>
            <a:off x="489880" y="3096898"/>
            <a:ext cx="9415378" cy="0"/>
          </a:xfrm>
          <a:prstGeom prst="line">
            <a:avLst/>
          </a:prstGeom>
          <a:ln w="28575" cap="flat">
            <a:solidFill>
              <a:srgbClr val="FFFFFF"/>
            </a:solidFill>
            <a:prstDash val="solid"/>
            <a:headEnd type="none" w="sm" len="sm"/>
            <a:tailEnd type="none" w="sm" len="sm"/>
          </a:ln>
        </p:spPr>
        <p:txBody>
          <a:bodyPr/>
          <a:lstStyle/>
          <a:p>
            <a:endParaRPr lang="en-IE" sz="1200"/>
          </a:p>
        </p:txBody>
      </p:sp>
      <p:sp>
        <p:nvSpPr>
          <p:cNvPr id="19" name="AutoShape 19"/>
          <p:cNvSpPr/>
          <p:nvPr/>
        </p:nvSpPr>
        <p:spPr>
          <a:xfrm>
            <a:off x="489880" y="3404575"/>
            <a:ext cx="9415378" cy="0"/>
          </a:xfrm>
          <a:prstGeom prst="line">
            <a:avLst/>
          </a:prstGeom>
          <a:ln w="28575" cap="flat">
            <a:solidFill>
              <a:srgbClr val="FFFFFF"/>
            </a:solidFill>
            <a:prstDash val="solid"/>
            <a:headEnd type="none" w="sm" len="sm"/>
            <a:tailEnd type="none" w="sm" len="sm"/>
          </a:ln>
        </p:spPr>
        <p:txBody>
          <a:bodyPr/>
          <a:lstStyle/>
          <a:p>
            <a:endParaRPr lang="en-IE" sz="1200"/>
          </a:p>
        </p:txBody>
      </p:sp>
      <p:sp>
        <p:nvSpPr>
          <p:cNvPr id="20" name="AutoShape 20"/>
          <p:cNvSpPr/>
          <p:nvPr/>
        </p:nvSpPr>
        <p:spPr>
          <a:xfrm>
            <a:off x="489880" y="3735199"/>
            <a:ext cx="9415378" cy="0"/>
          </a:xfrm>
          <a:prstGeom prst="line">
            <a:avLst/>
          </a:prstGeom>
          <a:ln w="28575" cap="flat">
            <a:solidFill>
              <a:srgbClr val="FFFFFF"/>
            </a:solidFill>
            <a:prstDash val="solid"/>
            <a:headEnd type="none" w="sm" len="sm"/>
            <a:tailEnd type="none" w="sm" len="sm"/>
          </a:ln>
        </p:spPr>
        <p:txBody>
          <a:bodyPr/>
          <a:lstStyle/>
          <a:p>
            <a:endParaRPr lang="en-IE" sz="1200"/>
          </a:p>
        </p:txBody>
      </p:sp>
      <p:sp>
        <p:nvSpPr>
          <p:cNvPr id="21" name="AutoShape 21"/>
          <p:cNvSpPr/>
          <p:nvPr/>
        </p:nvSpPr>
        <p:spPr>
          <a:xfrm>
            <a:off x="489880" y="4070023"/>
            <a:ext cx="9415378" cy="0"/>
          </a:xfrm>
          <a:prstGeom prst="line">
            <a:avLst/>
          </a:prstGeom>
          <a:ln w="28575" cap="flat">
            <a:solidFill>
              <a:srgbClr val="FFFFFF"/>
            </a:solidFill>
            <a:prstDash val="solid"/>
            <a:headEnd type="none" w="sm" len="sm"/>
            <a:tailEnd type="none" w="sm" len="sm"/>
          </a:ln>
        </p:spPr>
        <p:txBody>
          <a:bodyPr/>
          <a:lstStyle/>
          <a:p>
            <a:endParaRPr lang="en-IE" sz="1200"/>
          </a:p>
        </p:txBody>
      </p:sp>
      <p:sp>
        <p:nvSpPr>
          <p:cNvPr id="22" name="AutoShape 22"/>
          <p:cNvSpPr/>
          <p:nvPr/>
        </p:nvSpPr>
        <p:spPr>
          <a:xfrm>
            <a:off x="480831" y="4377701"/>
            <a:ext cx="9415378" cy="0"/>
          </a:xfrm>
          <a:prstGeom prst="line">
            <a:avLst/>
          </a:prstGeom>
          <a:ln w="28575" cap="flat">
            <a:solidFill>
              <a:srgbClr val="FFFFFF"/>
            </a:solidFill>
            <a:prstDash val="solid"/>
            <a:headEnd type="none" w="sm" len="sm"/>
            <a:tailEnd type="none" w="sm" len="sm"/>
          </a:ln>
        </p:spPr>
        <p:txBody>
          <a:bodyPr/>
          <a:lstStyle/>
          <a:p>
            <a:endParaRPr lang="en-IE" sz="1200"/>
          </a:p>
        </p:txBody>
      </p:sp>
      <p:sp>
        <p:nvSpPr>
          <p:cNvPr id="23" name="AutoShape 23"/>
          <p:cNvSpPr/>
          <p:nvPr/>
        </p:nvSpPr>
        <p:spPr>
          <a:xfrm>
            <a:off x="489880" y="4712525"/>
            <a:ext cx="9415378" cy="0"/>
          </a:xfrm>
          <a:prstGeom prst="line">
            <a:avLst/>
          </a:prstGeom>
          <a:ln w="28575" cap="flat">
            <a:solidFill>
              <a:srgbClr val="FFFFFF"/>
            </a:solidFill>
            <a:prstDash val="solid"/>
            <a:headEnd type="none" w="sm" len="sm"/>
            <a:tailEnd type="none" w="sm" len="sm"/>
          </a:ln>
        </p:spPr>
        <p:txBody>
          <a:bodyPr/>
          <a:lstStyle/>
          <a:p>
            <a:endParaRPr lang="en-IE" sz="1200"/>
          </a:p>
        </p:txBody>
      </p:sp>
      <p:sp>
        <p:nvSpPr>
          <p:cNvPr id="24" name="AutoShape 24"/>
          <p:cNvSpPr/>
          <p:nvPr/>
        </p:nvSpPr>
        <p:spPr>
          <a:xfrm>
            <a:off x="489880" y="5020202"/>
            <a:ext cx="9415378" cy="0"/>
          </a:xfrm>
          <a:prstGeom prst="line">
            <a:avLst/>
          </a:prstGeom>
          <a:ln w="28575" cap="flat">
            <a:solidFill>
              <a:srgbClr val="FFFFFF"/>
            </a:solidFill>
            <a:prstDash val="solid"/>
            <a:headEnd type="none" w="sm" len="sm"/>
            <a:tailEnd type="none" w="sm" len="sm"/>
          </a:ln>
        </p:spPr>
        <p:txBody>
          <a:bodyPr/>
          <a:lstStyle/>
          <a:p>
            <a:endParaRPr lang="en-IE" sz="1200"/>
          </a:p>
        </p:txBody>
      </p:sp>
      <p:sp>
        <p:nvSpPr>
          <p:cNvPr id="25" name="AutoShape 25"/>
          <p:cNvSpPr/>
          <p:nvPr/>
        </p:nvSpPr>
        <p:spPr>
          <a:xfrm>
            <a:off x="489880" y="5355027"/>
            <a:ext cx="9415378" cy="0"/>
          </a:xfrm>
          <a:prstGeom prst="line">
            <a:avLst/>
          </a:prstGeom>
          <a:ln w="28575" cap="flat">
            <a:solidFill>
              <a:srgbClr val="FFFFFF"/>
            </a:solidFill>
            <a:prstDash val="solid"/>
            <a:headEnd type="none" w="sm" len="sm"/>
            <a:tailEnd type="none" w="sm" len="sm"/>
          </a:ln>
        </p:spPr>
        <p:txBody>
          <a:bodyPr/>
          <a:lstStyle/>
          <a:p>
            <a:endParaRPr lang="en-IE" sz="1200"/>
          </a:p>
        </p:txBody>
      </p:sp>
      <p:sp>
        <p:nvSpPr>
          <p:cNvPr id="26" name="AutoShape 26"/>
          <p:cNvSpPr/>
          <p:nvPr/>
        </p:nvSpPr>
        <p:spPr>
          <a:xfrm>
            <a:off x="489880" y="5689852"/>
            <a:ext cx="9415378" cy="0"/>
          </a:xfrm>
          <a:prstGeom prst="line">
            <a:avLst/>
          </a:prstGeom>
          <a:ln w="28575" cap="flat">
            <a:solidFill>
              <a:srgbClr val="FFFFFF"/>
            </a:solidFill>
            <a:prstDash val="solid"/>
            <a:headEnd type="none" w="sm" len="sm"/>
            <a:tailEnd type="none" w="sm" len="sm"/>
          </a:ln>
        </p:spPr>
        <p:txBody>
          <a:bodyPr/>
          <a:lstStyle/>
          <a:p>
            <a:endParaRPr lang="en-IE" sz="1200"/>
          </a:p>
        </p:txBody>
      </p:sp>
      <p:sp>
        <p:nvSpPr>
          <p:cNvPr id="27" name="AutoShape 27"/>
          <p:cNvSpPr/>
          <p:nvPr/>
        </p:nvSpPr>
        <p:spPr>
          <a:xfrm>
            <a:off x="480831" y="6024677"/>
            <a:ext cx="9415378" cy="0"/>
          </a:xfrm>
          <a:prstGeom prst="line">
            <a:avLst/>
          </a:prstGeom>
          <a:ln w="28575" cap="flat">
            <a:solidFill>
              <a:srgbClr val="FFFFFF"/>
            </a:solidFill>
            <a:prstDash val="solid"/>
            <a:headEnd type="none" w="sm" len="sm"/>
            <a:tailEnd type="none" w="sm" len="sm"/>
          </a:ln>
        </p:spPr>
        <p:txBody>
          <a:bodyPr/>
          <a:lstStyle/>
          <a:p>
            <a:endParaRPr lang="en-IE" sz="1200"/>
          </a:p>
        </p:txBody>
      </p:sp>
      <p:sp>
        <p:nvSpPr>
          <p:cNvPr id="28" name="AutoShape 28"/>
          <p:cNvSpPr/>
          <p:nvPr/>
        </p:nvSpPr>
        <p:spPr>
          <a:xfrm>
            <a:off x="489880" y="6359502"/>
            <a:ext cx="9415378" cy="0"/>
          </a:xfrm>
          <a:prstGeom prst="line">
            <a:avLst/>
          </a:prstGeom>
          <a:ln w="28575" cap="flat">
            <a:solidFill>
              <a:srgbClr val="FFFFFF"/>
            </a:solidFill>
            <a:prstDash val="solid"/>
            <a:headEnd type="none" w="sm" len="sm"/>
            <a:tailEnd type="none" w="sm" len="sm"/>
          </a:ln>
        </p:spPr>
        <p:txBody>
          <a:bodyPr/>
          <a:lstStyle/>
          <a:p>
            <a:endParaRPr lang="en-IE" sz="1200"/>
          </a:p>
        </p:txBody>
      </p:sp>
      <p:sp>
        <p:nvSpPr>
          <p:cNvPr id="29" name="AutoShape 29"/>
          <p:cNvSpPr/>
          <p:nvPr/>
        </p:nvSpPr>
        <p:spPr>
          <a:xfrm>
            <a:off x="5342358" y="-827701"/>
            <a:ext cx="0" cy="9415378"/>
          </a:xfrm>
          <a:prstGeom prst="line">
            <a:avLst/>
          </a:prstGeom>
          <a:ln w="28575" cap="flat">
            <a:solidFill>
              <a:srgbClr val="FFFFFF"/>
            </a:solidFill>
            <a:prstDash val="solid"/>
            <a:headEnd type="none" w="sm" len="sm"/>
            <a:tailEnd type="none" w="sm" len="sm"/>
          </a:ln>
        </p:spPr>
        <p:txBody>
          <a:bodyPr/>
          <a:lstStyle/>
          <a:p>
            <a:endParaRPr lang="en-IE" sz="1200"/>
          </a:p>
        </p:txBody>
      </p:sp>
      <p:sp>
        <p:nvSpPr>
          <p:cNvPr id="30" name="AutoShape 30"/>
          <p:cNvSpPr/>
          <p:nvPr/>
        </p:nvSpPr>
        <p:spPr>
          <a:xfrm>
            <a:off x="6617799" y="-827701"/>
            <a:ext cx="0" cy="9415378"/>
          </a:xfrm>
          <a:prstGeom prst="line">
            <a:avLst/>
          </a:prstGeom>
          <a:ln w="28575" cap="flat">
            <a:solidFill>
              <a:srgbClr val="FFFFFF"/>
            </a:solidFill>
            <a:prstDash val="solid"/>
            <a:headEnd type="none" w="sm" len="sm"/>
            <a:tailEnd type="none" w="sm" len="sm"/>
          </a:ln>
        </p:spPr>
        <p:txBody>
          <a:bodyPr/>
          <a:lstStyle/>
          <a:p>
            <a:endParaRPr lang="en-IE" sz="1200"/>
          </a:p>
        </p:txBody>
      </p:sp>
      <p:sp>
        <p:nvSpPr>
          <p:cNvPr id="31" name="AutoShape 31"/>
          <p:cNvSpPr/>
          <p:nvPr/>
        </p:nvSpPr>
        <p:spPr>
          <a:xfrm>
            <a:off x="7891774" y="-637665"/>
            <a:ext cx="0" cy="9415378"/>
          </a:xfrm>
          <a:prstGeom prst="line">
            <a:avLst/>
          </a:prstGeom>
          <a:ln w="28575" cap="flat">
            <a:solidFill>
              <a:srgbClr val="FFFFFF"/>
            </a:solidFill>
            <a:prstDash val="solid"/>
            <a:headEnd type="none" w="sm" len="sm"/>
            <a:tailEnd type="none" w="sm" len="sm"/>
          </a:ln>
        </p:spPr>
        <p:txBody>
          <a:bodyPr/>
          <a:lstStyle/>
          <a:p>
            <a:endParaRPr lang="en-IE" sz="1200"/>
          </a:p>
        </p:txBody>
      </p:sp>
      <p:sp>
        <p:nvSpPr>
          <p:cNvPr id="32" name="AutoShape 32"/>
          <p:cNvSpPr/>
          <p:nvPr/>
        </p:nvSpPr>
        <p:spPr>
          <a:xfrm>
            <a:off x="9896209" y="-637665"/>
            <a:ext cx="0" cy="9415378"/>
          </a:xfrm>
          <a:prstGeom prst="line">
            <a:avLst/>
          </a:prstGeom>
          <a:ln w="28575" cap="flat">
            <a:solidFill>
              <a:srgbClr val="FFFFFF"/>
            </a:solidFill>
            <a:prstDash val="solid"/>
            <a:headEnd type="none" w="sm" len="sm"/>
            <a:tailEnd type="none" w="sm" len="sm"/>
          </a:ln>
        </p:spPr>
        <p:txBody>
          <a:bodyPr/>
          <a:lstStyle/>
          <a:p>
            <a:endParaRPr lang="en-IE" sz="1200"/>
          </a:p>
        </p:txBody>
      </p:sp>
      <p:sp>
        <p:nvSpPr>
          <p:cNvPr id="33" name="Freeform 33"/>
          <p:cNvSpPr/>
          <p:nvPr/>
        </p:nvSpPr>
        <p:spPr>
          <a:xfrm>
            <a:off x="4646183" y="823102"/>
            <a:ext cx="247779" cy="247779"/>
          </a:xfrm>
          <a:custGeom>
            <a:avLst/>
            <a:gdLst/>
            <a:ahLst/>
            <a:cxnLst/>
            <a:rect l="l" t="t" r="r" b="b"/>
            <a:pathLst>
              <a:path w="371669" h="371669">
                <a:moveTo>
                  <a:pt x="0" y="0"/>
                </a:moveTo>
                <a:lnTo>
                  <a:pt x="371670" y="0"/>
                </a:lnTo>
                <a:lnTo>
                  <a:pt x="371670" y="371670"/>
                </a:lnTo>
                <a:lnTo>
                  <a:pt x="0" y="3716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34" name="Freeform 34"/>
          <p:cNvSpPr/>
          <p:nvPr/>
        </p:nvSpPr>
        <p:spPr>
          <a:xfrm>
            <a:off x="4646183" y="1160344"/>
            <a:ext cx="247779" cy="247779"/>
          </a:xfrm>
          <a:custGeom>
            <a:avLst/>
            <a:gdLst/>
            <a:ahLst/>
            <a:cxnLst/>
            <a:rect l="l" t="t" r="r" b="b"/>
            <a:pathLst>
              <a:path w="371669" h="371669">
                <a:moveTo>
                  <a:pt x="0" y="0"/>
                </a:moveTo>
                <a:lnTo>
                  <a:pt x="371670" y="0"/>
                </a:lnTo>
                <a:lnTo>
                  <a:pt x="371670" y="371669"/>
                </a:lnTo>
                <a:lnTo>
                  <a:pt x="0" y="371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35" name="Freeform 35"/>
          <p:cNvSpPr/>
          <p:nvPr/>
        </p:nvSpPr>
        <p:spPr>
          <a:xfrm>
            <a:off x="4646183" y="1495169"/>
            <a:ext cx="247779" cy="247779"/>
          </a:xfrm>
          <a:custGeom>
            <a:avLst/>
            <a:gdLst/>
            <a:ahLst/>
            <a:cxnLst/>
            <a:rect l="l" t="t" r="r" b="b"/>
            <a:pathLst>
              <a:path w="371669" h="371669">
                <a:moveTo>
                  <a:pt x="0" y="0"/>
                </a:moveTo>
                <a:lnTo>
                  <a:pt x="371670" y="0"/>
                </a:lnTo>
                <a:lnTo>
                  <a:pt x="371670" y="371669"/>
                </a:lnTo>
                <a:lnTo>
                  <a:pt x="0" y="371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36" name="Freeform 36"/>
          <p:cNvSpPr/>
          <p:nvPr/>
        </p:nvSpPr>
        <p:spPr>
          <a:xfrm>
            <a:off x="4646183" y="1829993"/>
            <a:ext cx="247779" cy="247779"/>
          </a:xfrm>
          <a:custGeom>
            <a:avLst/>
            <a:gdLst/>
            <a:ahLst/>
            <a:cxnLst/>
            <a:rect l="l" t="t" r="r" b="b"/>
            <a:pathLst>
              <a:path w="371669" h="371669">
                <a:moveTo>
                  <a:pt x="0" y="0"/>
                </a:moveTo>
                <a:lnTo>
                  <a:pt x="371670" y="0"/>
                </a:lnTo>
                <a:lnTo>
                  <a:pt x="371670" y="371670"/>
                </a:lnTo>
                <a:lnTo>
                  <a:pt x="0" y="3716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37" name="Freeform 37"/>
          <p:cNvSpPr/>
          <p:nvPr/>
        </p:nvSpPr>
        <p:spPr>
          <a:xfrm>
            <a:off x="4646183" y="2149521"/>
            <a:ext cx="247779" cy="247779"/>
          </a:xfrm>
          <a:custGeom>
            <a:avLst/>
            <a:gdLst/>
            <a:ahLst/>
            <a:cxnLst/>
            <a:rect l="l" t="t" r="r" b="b"/>
            <a:pathLst>
              <a:path w="371669" h="371669">
                <a:moveTo>
                  <a:pt x="0" y="0"/>
                </a:moveTo>
                <a:lnTo>
                  <a:pt x="371670" y="0"/>
                </a:lnTo>
                <a:lnTo>
                  <a:pt x="371670" y="371669"/>
                </a:lnTo>
                <a:lnTo>
                  <a:pt x="0" y="371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38" name="Freeform 38"/>
          <p:cNvSpPr/>
          <p:nvPr/>
        </p:nvSpPr>
        <p:spPr>
          <a:xfrm>
            <a:off x="4646183" y="2472495"/>
            <a:ext cx="247779" cy="247779"/>
          </a:xfrm>
          <a:custGeom>
            <a:avLst/>
            <a:gdLst/>
            <a:ahLst/>
            <a:cxnLst/>
            <a:rect l="l" t="t" r="r" b="b"/>
            <a:pathLst>
              <a:path w="371669" h="371669">
                <a:moveTo>
                  <a:pt x="0" y="0"/>
                </a:moveTo>
                <a:lnTo>
                  <a:pt x="371670" y="0"/>
                </a:lnTo>
                <a:lnTo>
                  <a:pt x="371670" y="371669"/>
                </a:lnTo>
                <a:lnTo>
                  <a:pt x="0" y="371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39" name="Freeform 39"/>
          <p:cNvSpPr/>
          <p:nvPr/>
        </p:nvSpPr>
        <p:spPr>
          <a:xfrm>
            <a:off x="4646183" y="2807320"/>
            <a:ext cx="247779" cy="247779"/>
          </a:xfrm>
          <a:custGeom>
            <a:avLst/>
            <a:gdLst/>
            <a:ahLst/>
            <a:cxnLst/>
            <a:rect l="l" t="t" r="r" b="b"/>
            <a:pathLst>
              <a:path w="371669" h="371669">
                <a:moveTo>
                  <a:pt x="0" y="0"/>
                </a:moveTo>
                <a:lnTo>
                  <a:pt x="371670" y="0"/>
                </a:lnTo>
                <a:lnTo>
                  <a:pt x="371670" y="371670"/>
                </a:lnTo>
                <a:lnTo>
                  <a:pt x="0" y="3716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40" name="Freeform 40"/>
          <p:cNvSpPr/>
          <p:nvPr/>
        </p:nvSpPr>
        <p:spPr>
          <a:xfrm>
            <a:off x="4646183" y="3124047"/>
            <a:ext cx="247779" cy="247779"/>
          </a:xfrm>
          <a:custGeom>
            <a:avLst/>
            <a:gdLst/>
            <a:ahLst/>
            <a:cxnLst/>
            <a:rect l="l" t="t" r="r" b="b"/>
            <a:pathLst>
              <a:path w="371669" h="371669">
                <a:moveTo>
                  <a:pt x="0" y="0"/>
                </a:moveTo>
                <a:lnTo>
                  <a:pt x="371670" y="0"/>
                </a:lnTo>
                <a:lnTo>
                  <a:pt x="371670" y="371669"/>
                </a:lnTo>
                <a:lnTo>
                  <a:pt x="0" y="371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41" name="Freeform 41"/>
          <p:cNvSpPr/>
          <p:nvPr/>
        </p:nvSpPr>
        <p:spPr>
          <a:xfrm>
            <a:off x="4646183" y="4097172"/>
            <a:ext cx="247779" cy="247779"/>
          </a:xfrm>
          <a:custGeom>
            <a:avLst/>
            <a:gdLst/>
            <a:ahLst/>
            <a:cxnLst/>
            <a:rect l="l" t="t" r="r" b="b"/>
            <a:pathLst>
              <a:path w="371669" h="371669">
                <a:moveTo>
                  <a:pt x="0" y="0"/>
                </a:moveTo>
                <a:lnTo>
                  <a:pt x="371670" y="0"/>
                </a:lnTo>
                <a:lnTo>
                  <a:pt x="371670" y="371669"/>
                </a:lnTo>
                <a:lnTo>
                  <a:pt x="0" y="371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42" name="Freeform 42"/>
          <p:cNvSpPr/>
          <p:nvPr/>
        </p:nvSpPr>
        <p:spPr>
          <a:xfrm>
            <a:off x="4646183" y="4422948"/>
            <a:ext cx="247779" cy="247779"/>
          </a:xfrm>
          <a:custGeom>
            <a:avLst/>
            <a:gdLst/>
            <a:ahLst/>
            <a:cxnLst/>
            <a:rect l="l" t="t" r="r" b="b"/>
            <a:pathLst>
              <a:path w="371669" h="371669">
                <a:moveTo>
                  <a:pt x="0" y="0"/>
                </a:moveTo>
                <a:lnTo>
                  <a:pt x="371670" y="0"/>
                </a:lnTo>
                <a:lnTo>
                  <a:pt x="371670" y="371669"/>
                </a:lnTo>
                <a:lnTo>
                  <a:pt x="0" y="371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43" name="Freeform 43"/>
          <p:cNvSpPr/>
          <p:nvPr/>
        </p:nvSpPr>
        <p:spPr>
          <a:xfrm>
            <a:off x="4646183" y="4739674"/>
            <a:ext cx="247779" cy="247779"/>
          </a:xfrm>
          <a:custGeom>
            <a:avLst/>
            <a:gdLst/>
            <a:ahLst/>
            <a:cxnLst/>
            <a:rect l="l" t="t" r="r" b="b"/>
            <a:pathLst>
              <a:path w="371669" h="371669">
                <a:moveTo>
                  <a:pt x="0" y="0"/>
                </a:moveTo>
                <a:lnTo>
                  <a:pt x="371670" y="0"/>
                </a:lnTo>
                <a:lnTo>
                  <a:pt x="371670" y="371669"/>
                </a:lnTo>
                <a:lnTo>
                  <a:pt x="0" y="371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44" name="Freeform 44"/>
          <p:cNvSpPr/>
          <p:nvPr/>
        </p:nvSpPr>
        <p:spPr>
          <a:xfrm>
            <a:off x="4646183" y="5056400"/>
            <a:ext cx="247779" cy="247779"/>
          </a:xfrm>
          <a:custGeom>
            <a:avLst/>
            <a:gdLst/>
            <a:ahLst/>
            <a:cxnLst/>
            <a:rect l="l" t="t" r="r" b="b"/>
            <a:pathLst>
              <a:path w="371669" h="371669">
                <a:moveTo>
                  <a:pt x="0" y="0"/>
                </a:moveTo>
                <a:lnTo>
                  <a:pt x="371670" y="0"/>
                </a:lnTo>
                <a:lnTo>
                  <a:pt x="371670" y="371669"/>
                </a:lnTo>
                <a:lnTo>
                  <a:pt x="0" y="371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45" name="Freeform 45"/>
          <p:cNvSpPr/>
          <p:nvPr/>
        </p:nvSpPr>
        <p:spPr>
          <a:xfrm>
            <a:off x="4646183" y="5400274"/>
            <a:ext cx="247779" cy="247779"/>
          </a:xfrm>
          <a:custGeom>
            <a:avLst/>
            <a:gdLst/>
            <a:ahLst/>
            <a:cxnLst/>
            <a:rect l="l" t="t" r="r" b="b"/>
            <a:pathLst>
              <a:path w="371669" h="371669">
                <a:moveTo>
                  <a:pt x="0" y="0"/>
                </a:moveTo>
                <a:lnTo>
                  <a:pt x="371670" y="0"/>
                </a:lnTo>
                <a:lnTo>
                  <a:pt x="371670" y="371670"/>
                </a:lnTo>
                <a:lnTo>
                  <a:pt x="0" y="3716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46" name="Freeform 46"/>
          <p:cNvSpPr/>
          <p:nvPr/>
        </p:nvSpPr>
        <p:spPr>
          <a:xfrm>
            <a:off x="4646183" y="5735099"/>
            <a:ext cx="247779" cy="247779"/>
          </a:xfrm>
          <a:custGeom>
            <a:avLst/>
            <a:gdLst/>
            <a:ahLst/>
            <a:cxnLst/>
            <a:rect l="l" t="t" r="r" b="b"/>
            <a:pathLst>
              <a:path w="371669" h="371669">
                <a:moveTo>
                  <a:pt x="0" y="0"/>
                </a:moveTo>
                <a:lnTo>
                  <a:pt x="371670" y="0"/>
                </a:lnTo>
                <a:lnTo>
                  <a:pt x="371670" y="371669"/>
                </a:lnTo>
                <a:lnTo>
                  <a:pt x="0" y="371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47" name="Freeform 47"/>
          <p:cNvSpPr/>
          <p:nvPr/>
        </p:nvSpPr>
        <p:spPr>
          <a:xfrm>
            <a:off x="4646183" y="6069924"/>
            <a:ext cx="247779" cy="247779"/>
          </a:xfrm>
          <a:custGeom>
            <a:avLst/>
            <a:gdLst/>
            <a:ahLst/>
            <a:cxnLst/>
            <a:rect l="l" t="t" r="r" b="b"/>
            <a:pathLst>
              <a:path w="371669" h="371669">
                <a:moveTo>
                  <a:pt x="0" y="0"/>
                </a:moveTo>
                <a:lnTo>
                  <a:pt x="371670" y="0"/>
                </a:lnTo>
                <a:lnTo>
                  <a:pt x="371670" y="371669"/>
                </a:lnTo>
                <a:lnTo>
                  <a:pt x="0" y="371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48" name="Freeform 48"/>
          <p:cNvSpPr/>
          <p:nvPr/>
        </p:nvSpPr>
        <p:spPr>
          <a:xfrm>
            <a:off x="4646183" y="6404749"/>
            <a:ext cx="247779" cy="247779"/>
          </a:xfrm>
          <a:custGeom>
            <a:avLst/>
            <a:gdLst/>
            <a:ahLst/>
            <a:cxnLst/>
            <a:rect l="l" t="t" r="r" b="b"/>
            <a:pathLst>
              <a:path w="371669" h="371669">
                <a:moveTo>
                  <a:pt x="0" y="0"/>
                </a:moveTo>
                <a:lnTo>
                  <a:pt x="371670" y="0"/>
                </a:lnTo>
                <a:lnTo>
                  <a:pt x="371670" y="371670"/>
                </a:lnTo>
                <a:lnTo>
                  <a:pt x="0" y="3716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49" name="Freeform 49"/>
          <p:cNvSpPr/>
          <p:nvPr/>
        </p:nvSpPr>
        <p:spPr>
          <a:xfrm>
            <a:off x="5867219" y="815084"/>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50" name="Freeform 50"/>
          <p:cNvSpPr/>
          <p:nvPr/>
        </p:nvSpPr>
        <p:spPr>
          <a:xfrm>
            <a:off x="5867219" y="1152325"/>
            <a:ext cx="247779" cy="247779"/>
          </a:xfrm>
          <a:custGeom>
            <a:avLst/>
            <a:gdLst/>
            <a:ahLst/>
            <a:cxnLst/>
            <a:rect l="l" t="t" r="r" b="b"/>
            <a:pathLst>
              <a:path w="371669" h="371669">
                <a:moveTo>
                  <a:pt x="0" y="0"/>
                </a:moveTo>
                <a:lnTo>
                  <a:pt x="371669" y="0"/>
                </a:lnTo>
                <a:lnTo>
                  <a:pt x="371669" y="371670"/>
                </a:lnTo>
                <a:lnTo>
                  <a:pt x="0" y="3716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51" name="Freeform 51"/>
          <p:cNvSpPr/>
          <p:nvPr/>
        </p:nvSpPr>
        <p:spPr>
          <a:xfrm>
            <a:off x="5867219" y="1821975"/>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52" name="Freeform 52"/>
          <p:cNvSpPr/>
          <p:nvPr/>
        </p:nvSpPr>
        <p:spPr>
          <a:xfrm>
            <a:off x="5867219" y="2141503"/>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53" name="Freeform 53"/>
          <p:cNvSpPr/>
          <p:nvPr/>
        </p:nvSpPr>
        <p:spPr>
          <a:xfrm>
            <a:off x="5867219" y="3116028"/>
            <a:ext cx="247779" cy="247779"/>
          </a:xfrm>
          <a:custGeom>
            <a:avLst/>
            <a:gdLst/>
            <a:ahLst/>
            <a:cxnLst/>
            <a:rect l="l" t="t" r="r" b="b"/>
            <a:pathLst>
              <a:path w="371669" h="371669">
                <a:moveTo>
                  <a:pt x="0" y="0"/>
                </a:moveTo>
                <a:lnTo>
                  <a:pt x="371669" y="0"/>
                </a:lnTo>
                <a:lnTo>
                  <a:pt x="371669" y="371670"/>
                </a:lnTo>
                <a:lnTo>
                  <a:pt x="0" y="3716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54" name="Freeform 54"/>
          <p:cNvSpPr/>
          <p:nvPr/>
        </p:nvSpPr>
        <p:spPr>
          <a:xfrm>
            <a:off x="5867219" y="3449822"/>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55" name="Freeform 55"/>
          <p:cNvSpPr/>
          <p:nvPr/>
        </p:nvSpPr>
        <p:spPr>
          <a:xfrm>
            <a:off x="5867219" y="3778722"/>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56" name="Freeform 56"/>
          <p:cNvSpPr/>
          <p:nvPr/>
        </p:nvSpPr>
        <p:spPr>
          <a:xfrm>
            <a:off x="5867219" y="6069924"/>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57" name="Freeform 57"/>
          <p:cNvSpPr/>
          <p:nvPr/>
        </p:nvSpPr>
        <p:spPr>
          <a:xfrm>
            <a:off x="5867219" y="6404749"/>
            <a:ext cx="247779" cy="247779"/>
          </a:xfrm>
          <a:custGeom>
            <a:avLst/>
            <a:gdLst/>
            <a:ahLst/>
            <a:cxnLst/>
            <a:rect l="l" t="t" r="r" b="b"/>
            <a:pathLst>
              <a:path w="371669" h="371669">
                <a:moveTo>
                  <a:pt x="0" y="0"/>
                </a:moveTo>
                <a:lnTo>
                  <a:pt x="371669" y="0"/>
                </a:lnTo>
                <a:lnTo>
                  <a:pt x="371669" y="371670"/>
                </a:lnTo>
                <a:lnTo>
                  <a:pt x="0" y="3716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58" name="Freeform 58"/>
          <p:cNvSpPr/>
          <p:nvPr/>
        </p:nvSpPr>
        <p:spPr>
          <a:xfrm>
            <a:off x="7124562" y="5396303"/>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59" name="Freeform 59"/>
          <p:cNvSpPr/>
          <p:nvPr/>
        </p:nvSpPr>
        <p:spPr>
          <a:xfrm>
            <a:off x="7124562" y="5731127"/>
            <a:ext cx="247779" cy="247779"/>
          </a:xfrm>
          <a:custGeom>
            <a:avLst/>
            <a:gdLst/>
            <a:ahLst/>
            <a:cxnLst/>
            <a:rect l="l" t="t" r="r" b="b"/>
            <a:pathLst>
              <a:path w="371669" h="371669">
                <a:moveTo>
                  <a:pt x="0" y="0"/>
                </a:moveTo>
                <a:lnTo>
                  <a:pt x="371669" y="0"/>
                </a:lnTo>
                <a:lnTo>
                  <a:pt x="371669" y="371670"/>
                </a:lnTo>
                <a:lnTo>
                  <a:pt x="0" y="3716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60" name="Freeform 60"/>
          <p:cNvSpPr/>
          <p:nvPr/>
        </p:nvSpPr>
        <p:spPr>
          <a:xfrm>
            <a:off x="7124562" y="6065953"/>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61" name="Freeform 61"/>
          <p:cNvSpPr/>
          <p:nvPr/>
        </p:nvSpPr>
        <p:spPr>
          <a:xfrm>
            <a:off x="8688299" y="2805596"/>
            <a:ext cx="247779" cy="247779"/>
          </a:xfrm>
          <a:custGeom>
            <a:avLst/>
            <a:gdLst/>
            <a:ahLst/>
            <a:cxnLst/>
            <a:rect l="l" t="t" r="r" b="b"/>
            <a:pathLst>
              <a:path w="371669" h="371669">
                <a:moveTo>
                  <a:pt x="0" y="0"/>
                </a:moveTo>
                <a:lnTo>
                  <a:pt x="371670" y="0"/>
                </a:lnTo>
                <a:lnTo>
                  <a:pt x="371670" y="371670"/>
                </a:lnTo>
                <a:lnTo>
                  <a:pt x="0" y="3716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62" name="Freeform 62"/>
          <p:cNvSpPr/>
          <p:nvPr/>
        </p:nvSpPr>
        <p:spPr>
          <a:xfrm>
            <a:off x="4646183" y="3451223"/>
            <a:ext cx="247779" cy="247779"/>
          </a:xfrm>
          <a:custGeom>
            <a:avLst/>
            <a:gdLst/>
            <a:ahLst/>
            <a:cxnLst/>
            <a:rect l="l" t="t" r="r" b="b"/>
            <a:pathLst>
              <a:path w="371669" h="371669">
                <a:moveTo>
                  <a:pt x="0" y="0"/>
                </a:moveTo>
                <a:lnTo>
                  <a:pt x="371670" y="0"/>
                </a:lnTo>
                <a:lnTo>
                  <a:pt x="371670"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63" name="TextBox 63"/>
          <p:cNvSpPr txBox="1"/>
          <p:nvPr/>
        </p:nvSpPr>
        <p:spPr>
          <a:xfrm>
            <a:off x="4567382" y="417891"/>
            <a:ext cx="405381" cy="310406"/>
          </a:xfrm>
          <a:prstGeom prst="rect">
            <a:avLst/>
          </a:prstGeom>
        </p:spPr>
        <p:txBody>
          <a:bodyPr lIns="0" tIns="0" rIns="0" bIns="0" rtlCol="0" anchor="t">
            <a:spAutoFit/>
          </a:bodyPr>
          <a:lstStyle/>
          <a:p>
            <a:pPr>
              <a:lnSpc>
                <a:spcPts val="2581"/>
              </a:lnSpc>
            </a:pPr>
            <a:r>
              <a:rPr lang="en-US" sz="1805" b="1">
                <a:solidFill>
                  <a:srgbClr val="FFFFFF"/>
                </a:solidFill>
                <a:latin typeface="Source Sans Pro Bold"/>
                <a:ea typeface="Source Sans Pro Bold"/>
                <a:cs typeface="Source Sans Pro Bold"/>
                <a:sym typeface="Source Sans Pro Bold"/>
              </a:rPr>
              <a:t>CEG</a:t>
            </a:r>
          </a:p>
        </p:txBody>
      </p:sp>
      <p:sp>
        <p:nvSpPr>
          <p:cNvPr id="64" name="TextBox 64"/>
          <p:cNvSpPr txBox="1"/>
          <p:nvPr/>
        </p:nvSpPr>
        <p:spPr>
          <a:xfrm>
            <a:off x="5702546" y="417891"/>
            <a:ext cx="544203" cy="310406"/>
          </a:xfrm>
          <a:prstGeom prst="rect">
            <a:avLst/>
          </a:prstGeom>
        </p:spPr>
        <p:txBody>
          <a:bodyPr lIns="0" tIns="0" rIns="0" bIns="0" rtlCol="0" anchor="t">
            <a:spAutoFit/>
          </a:bodyPr>
          <a:lstStyle/>
          <a:p>
            <a:pPr>
              <a:lnSpc>
                <a:spcPts val="2581"/>
              </a:lnSpc>
            </a:pPr>
            <a:r>
              <a:rPr lang="en-US" sz="1805" b="1">
                <a:solidFill>
                  <a:srgbClr val="FFFFFF"/>
                </a:solidFill>
                <a:latin typeface="Source Sans Pro Bold"/>
                <a:ea typeface="Source Sans Pro Bold"/>
                <a:cs typeface="Source Sans Pro Bold"/>
                <a:sym typeface="Source Sans Pro Bold"/>
              </a:rPr>
              <a:t>BEUS</a:t>
            </a:r>
          </a:p>
        </p:txBody>
      </p:sp>
      <p:sp>
        <p:nvSpPr>
          <p:cNvPr id="65" name="TextBox 65"/>
          <p:cNvSpPr txBox="1"/>
          <p:nvPr/>
        </p:nvSpPr>
        <p:spPr>
          <a:xfrm>
            <a:off x="6979772" y="417891"/>
            <a:ext cx="550029" cy="310406"/>
          </a:xfrm>
          <a:prstGeom prst="rect">
            <a:avLst/>
          </a:prstGeom>
        </p:spPr>
        <p:txBody>
          <a:bodyPr lIns="0" tIns="0" rIns="0" bIns="0" rtlCol="0" anchor="t">
            <a:spAutoFit/>
          </a:bodyPr>
          <a:lstStyle/>
          <a:p>
            <a:pPr>
              <a:lnSpc>
                <a:spcPts val="2581"/>
              </a:lnSpc>
            </a:pPr>
            <a:r>
              <a:rPr lang="en-US" sz="1805" b="1">
                <a:solidFill>
                  <a:srgbClr val="FFFFFF"/>
                </a:solidFill>
                <a:latin typeface="Source Sans Pro Bold"/>
                <a:ea typeface="Source Sans Pro Bold"/>
                <a:cs typeface="Source Sans Pro Bold"/>
                <a:sym typeface="Source Sans Pro Bold"/>
              </a:rPr>
              <a:t>SSRH</a:t>
            </a:r>
          </a:p>
        </p:txBody>
      </p:sp>
      <p:sp>
        <p:nvSpPr>
          <p:cNvPr id="66" name="TextBox 66"/>
          <p:cNvSpPr txBox="1"/>
          <p:nvPr/>
        </p:nvSpPr>
        <p:spPr>
          <a:xfrm>
            <a:off x="8262796" y="417891"/>
            <a:ext cx="1098785" cy="310406"/>
          </a:xfrm>
          <a:prstGeom prst="rect">
            <a:avLst/>
          </a:prstGeom>
        </p:spPr>
        <p:txBody>
          <a:bodyPr lIns="0" tIns="0" rIns="0" bIns="0" rtlCol="0" anchor="t">
            <a:spAutoFit/>
          </a:bodyPr>
          <a:lstStyle/>
          <a:p>
            <a:pPr>
              <a:lnSpc>
                <a:spcPts val="2581"/>
              </a:lnSpc>
            </a:pPr>
            <a:r>
              <a:rPr lang="en-US" sz="1805" b="1">
                <a:solidFill>
                  <a:srgbClr val="FFFFFF"/>
                </a:solidFill>
                <a:latin typeface="Source Sans Pro Bold"/>
                <a:ea typeface="Source Sans Pro Bold"/>
                <a:cs typeface="Source Sans Pro Bold"/>
                <a:sym typeface="Source Sans Pro Bold"/>
              </a:rPr>
              <a:t>MICROGEN</a:t>
            </a:r>
          </a:p>
        </p:txBody>
      </p:sp>
      <p:sp>
        <p:nvSpPr>
          <p:cNvPr id="67" name="Freeform 67"/>
          <p:cNvSpPr/>
          <p:nvPr/>
        </p:nvSpPr>
        <p:spPr>
          <a:xfrm>
            <a:off x="4646183" y="3778722"/>
            <a:ext cx="247779" cy="247779"/>
          </a:xfrm>
          <a:custGeom>
            <a:avLst/>
            <a:gdLst/>
            <a:ahLst/>
            <a:cxnLst/>
            <a:rect l="l" t="t" r="r" b="b"/>
            <a:pathLst>
              <a:path w="371669" h="371669">
                <a:moveTo>
                  <a:pt x="0" y="0"/>
                </a:moveTo>
                <a:lnTo>
                  <a:pt x="371670" y="0"/>
                </a:lnTo>
                <a:lnTo>
                  <a:pt x="371670"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68" name="Freeform 68"/>
          <p:cNvSpPr/>
          <p:nvPr/>
        </p:nvSpPr>
        <p:spPr>
          <a:xfrm>
            <a:off x="5867219" y="1491721"/>
            <a:ext cx="247779" cy="247779"/>
          </a:xfrm>
          <a:custGeom>
            <a:avLst/>
            <a:gdLst/>
            <a:ahLst/>
            <a:cxnLst/>
            <a:rect l="l" t="t" r="r" b="b"/>
            <a:pathLst>
              <a:path w="371669" h="371669">
                <a:moveTo>
                  <a:pt x="0" y="0"/>
                </a:moveTo>
                <a:lnTo>
                  <a:pt x="371669" y="0"/>
                </a:lnTo>
                <a:lnTo>
                  <a:pt x="371669" y="371670"/>
                </a:lnTo>
                <a:lnTo>
                  <a:pt x="0" y="3716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69" name="Freeform 69"/>
          <p:cNvSpPr/>
          <p:nvPr/>
        </p:nvSpPr>
        <p:spPr>
          <a:xfrm>
            <a:off x="5867219" y="2469047"/>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70" name="Freeform 70"/>
          <p:cNvSpPr/>
          <p:nvPr/>
        </p:nvSpPr>
        <p:spPr>
          <a:xfrm>
            <a:off x="5867219" y="4099973"/>
            <a:ext cx="247779" cy="247779"/>
          </a:xfrm>
          <a:custGeom>
            <a:avLst/>
            <a:gdLst/>
            <a:ahLst/>
            <a:cxnLst/>
            <a:rect l="l" t="t" r="r" b="b"/>
            <a:pathLst>
              <a:path w="371669" h="371669">
                <a:moveTo>
                  <a:pt x="0" y="0"/>
                </a:moveTo>
                <a:lnTo>
                  <a:pt x="371669" y="0"/>
                </a:lnTo>
                <a:lnTo>
                  <a:pt x="371669" y="371670"/>
                </a:lnTo>
                <a:lnTo>
                  <a:pt x="0" y="3716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71" name="Freeform 71"/>
          <p:cNvSpPr/>
          <p:nvPr/>
        </p:nvSpPr>
        <p:spPr>
          <a:xfrm>
            <a:off x="5867219" y="4419500"/>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72" name="Freeform 72"/>
          <p:cNvSpPr/>
          <p:nvPr/>
        </p:nvSpPr>
        <p:spPr>
          <a:xfrm>
            <a:off x="5867219" y="4742475"/>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73" name="Freeform 73"/>
          <p:cNvSpPr/>
          <p:nvPr/>
        </p:nvSpPr>
        <p:spPr>
          <a:xfrm>
            <a:off x="5867219" y="5056400"/>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74" name="Freeform 74"/>
          <p:cNvSpPr/>
          <p:nvPr/>
        </p:nvSpPr>
        <p:spPr>
          <a:xfrm>
            <a:off x="5867219" y="5396827"/>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75" name="Freeform 75"/>
          <p:cNvSpPr/>
          <p:nvPr/>
        </p:nvSpPr>
        <p:spPr>
          <a:xfrm>
            <a:off x="5867219" y="5735099"/>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76" name="Freeform 76"/>
          <p:cNvSpPr/>
          <p:nvPr/>
        </p:nvSpPr>
        <p:spPr>
          <a:xfrm>
            <a:off x="7124562" y="815084"/>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77" name="Freeform 77"/>
          <p:cNvSpPr/>
          <p:nvPr/>
        </p:nvSpPr>
        <p:spPr>
          <a:xfrm>
            <a:off x="7124562" y="1151295"/>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78" name="Freeform 78"/>
          <p:cNvSpPr/>
          <p:nvPr/>
        </p:nvSpPr>
        <p:spPr>
          <a:xfrm>
            <a:off x="7122625" y="1484847"/>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79" name="Freeform 79"/>
          <p:cNvSpPr/>
          <p:nvPr/>
        </p:nvSpPr>
        <p:spPr>
          <a:xfrm>
            <a:off x="7122625" y="1824167"/>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80" name="Freeform 80"/>
          <p:cNvSpPr/>
          <p:nvPr/>
        </p:nvSpPr>
        <p:spPr>
          <a:xfrm>
            <a:off x="7124562" y="2141503"/>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81" name="Freeform 81"/>
          <p:cNvSpPr/>
          <p:nvPr/>
        </p:nvSpPr>
        <p:spPr>
          <a:xfrm>
            <a:off x="7122625" y="2474874"/>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82" name="Freeform 82"/>
          <p:cNvSpPr/>
          <p:nvPr/>
        </p:nvSpPr>
        <p:spPr>
          <a:xfrm>
            <a:off x="7122625" y="2809699"/>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83" name="Freeform 83"/>
          <p:cNvSpPr/>
          <p:nvPr/>
        </p:nvSpPr>
        <p:spPr>
          <a:xfrm>
            <a:off x="7124562" y="3126847"/>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84" name="Freeform 84"/>
          <p:cNvSpPr/>
          <p:nvPr/>
        </p:nvSpPr>
        <p:spPr>
          <a:xfrm>
            <a:off x="7122625" y="3449822"/>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85" name="Freeform 85"/>
          <p:cNvSpPr/>
          <p:nvPr/>
        </p:nvSpPr>
        <p:spPr>
          <a:xfrm>
            <a:off x="7124562" y="3776474"/>
            <a:ext cx="247779" cy="247779"/>
          </a:xfrm>
          <a:custGeom>
            <a:avLst/>
            <a:gdLst/>
            <a:ahLst/>
            <a:cxnLst/>
            <a:rect l="l" t="t" r="r" b="b"/>
            <a:pathLst>
              <a:path w="371669" h="371669">
                <a:moveTo>
                  <a:pt x="0" y="0"/>
                </a:moveTo>
                <a:lnTo>
                  <a:pt x="371669" y="0"/>
                </a:lnTo>
                <a:lnTo>
                  <a:pt x="371669" y="371670"/>
                </a:lnTo>
                <a:lnTo>
                  <a:pt x="0" y="3716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86" name="Freeform 86"/>
          <p:cNvSpPr/>
          <p:nvPr/>
        </p:nvSpPr>
        <p:spPr>
          <a:xfrm>
            <a:off x="7122625" y="4098599"/>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87" name="Freeform 87"/>
          <p:cNvSpPr/>
          <p:nvPr/>
        </p:nvSpPr>
        <p:spPr>
          <a:xfrm>
            <a:off x="7122625" y="4421224"/>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88" name="Freeform 88"/>
          <p:cNvSpPr/>
          <p:nvPr/>
        </p:nvSpPr>
        <p:spPr>
          <a:xfrm>
            <a:off x="7124562" y="4739674"/>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89" name="Freeform 89"/>
          <p:cNvSpPr/>
          <p:nvPr/>
        </p:nvSpPr>
        <p:spPr>
          <a:xfrm>
            <a:off x="7122625" y="5056400"/>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90" name="Freeform 90"/>
          <p:cNvSpPr/>
          <p:nvPr/>
        </p:nvSpPr>
        <p:spPr>
          <a:xfrm>
            <a:off x="8690237" y="812706"/>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91" name="Freeform 91"/>
          <p:cNvSpPr/>
          <p:nvPr/>
        </p:nvSpPr>
        <p:spPr>
          <a:xfrm>
            <a:off x="8690237" y="1148916"/>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92" name="Freeform 92"/>
          <p:cNvSpPr/>
          <p:nvPr/>
        </p:nvSpPr>
        <p:spPr>
          <a:xfrm>
            <a:off x="8688299" y="1482469"/>
            <a:ext cx="247779" cy="247779"/>
          </a:xfrm>
          <a:custGeom>
            <a:avLst/>
            <a:gdLst/>
            <a:ahLst/>
            <a:cxnLst/>
            <a:rect l="l" t="t" r="r" b="b"/>
            <a:pathLst>
              <a:path w="371669" h="371669">
                <a:moveTo>
                  <a:pt x="0" y="0"/>
                </a:moveTo>
                <a:lnTo>
                  <a:pt x="371670" y="0"/>
                </a:lnTo>
                <a:lnTo>
                  <a:pt x="371670"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93" name="Freeform 93"/>
          <p:cNvSpPr/>
          <p:nvPr/>
        </p:nvSpPr>
        <p:spPr>
          <a:xfrm>
            <a:off x="8688299" y="1821789"/>
            <a:ext cx="247779" cy="247779"/>
          </a:xfrm>
          <a:custGeom>
            <a:avLst/>
            <a:gdLst/>
            <a:ahLst/>
            <a:cxnLst/>
            <a:rect l="l" t="t" r="r" b="b"/>
            <a:pathLst>
              <a:path w="371669" h="371669">
                <a:moveTo>
                  <a:pt x="0" y="0"/>
                </a:moveTo>
                <a:lnTo>
                  <a:pt x="371670" y="0"/>
                </a:lnTo>
                <a:lnTo>
                  <a:pt x="371670" y="371670"/>
                </a:lnTo>
                <a:lnTo>
                  <a:pt x="0" y="3716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94" name="Freeform 94"/>
          <p:cNvSpPr/>
          <p:nvPr/>
        </p:nvSpPr>
        <p:spPr>
          <a:xfrm>
            <a:off x="8690237" y="2139124"/>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95" name="Freeform 95"/>
          <p:cNvSpPr/>
          <p:nvPr/>
        </p:nvSpPr>
        <p:spPr>
          <a:xfrm>
            <a:off x="8688299" y="2472495"/>
            <a:ext cx="247779" cy="247779"/>
          </a:xfrm>
          <a:custGeom>
            <a:avLst/>
            <a:gdLst/>
            <a:ahLst/>
            <a:cxnLst/>
            <a:rect l="l" t="t" r="r" b="b"/>
            <a:pathLst>
              <a:path w="371669" h="371669">
                <a:moveTo>
                  <a:pt x="0" y="0"/>
                </a:moveTo>
                <a:lnTo>
                  <a:pt x="371670" y="0"/>
                </a:lnTo>
                <a:lnTo>
                  <a:pt x="371670"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96" name="Freeform 96"/>
          <p:cNvSpPr/>
          <p:nvPr/>
        </p:nvSpPr>
        <p:spPr>
          <a:xfrm>
            <a:off x="8688299" y="3126847"/>
            <a:ext cx="247779" cy="247779"/>
          </a:xfrm>
          <a:custGeom>
            <a:avLst/>
            <a:gdLst/>
            <a:ahLst/>
            <a:cxnLst/>
            <a:rect l="l" t="t" r="r" b="b"/>
            <a:pathLst>
              <a:path w="371669" h="371669">
                <a:moveTo>
                  <a:pt x="0" y="0"/>
                </a:moveTo>
                <a:lnTo>
                  <a:pt x="371670" y="0"/>
                </a:lnTo>
                <a:lnTo>
                  <a:pt x="371670"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97" name="Freeform 97"/>
          <p:cNvSpPr/>
          <p:nvPr/>
        </p:nvSpPr>
        <p:spPr>
          <a:xfrm>
            <a:off x="8686363" y="3449822"/>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98" name="Freeform 98"/>
          <p:cNvSpPr/>
          <p:nvPr/>
        </p:nvSpPr>
        <p:spPr>
          <a:xfrm>
            <a:off x="8688299" y="3776474"/>
            <a:ext cx="247779" cy="247779"/>
          </a:xfrm>
          <a:custGeom>
            <a:avLst/>
            <a:gdLst/>
            <a:ahLst/>
            <a:cxnLst/>
            <a:rect l="l" t="t" r="r" b="b"/>
            <a:pathLst>
              <a:path w="371669" h="371669">
                <a:moveTo>
                  <a:pt x="0" y="0"/>
                </a:moveTo>
                <a:lnTo>
                  <a:pt x="371670" y="0"/>
                </a:lnTo>
                <a:lnTo>
                  <a:pt x="371670" y="371670"/>
                </a:lnTo>
                <a:lnTo>
                  <a:pt x="0" y="3716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99" name="Freeform 99"/>
          <p:cNvSpPr/>
          <p:nvPr/>
        </p:nvSpPr>
        <p:spPr>
          <a:xfrm>
            <a:off x="8686363" y="4098599"/>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100" name="Freeform 100"/>
          <p:cNvSpPr/>
          <p:nvPr/>
        </p:nvSpPr>
        <p:spPr>
          <a:xfrm>
            <a:off x="8686363" y="4421224"/>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101" name="Freeform 101"/>
          <p:cNvSpPr/>
          <p:nvPr/>
        </p:nvSpPr>
        <p:spPr>
          <a:xfrm>
            <a:off x="8688299" y="4739674"/>
            <a:ext cx="247779" cy="247779"/>
          </a:xfrm>
          <a:custGeom>
            <a:avLst/>
            <a:gdLst/>
            <a:ahLst/>
            <a:cxnLst/>
            <a:rect l="l" t="t" r="r" b="b"/>
            <a:pathLst>
              <a:path w="371669" h="371669">
                <a:moveTo>
                  <a:pt x="0" y="0"/>
                </a:moveTo>
                <a:lnTo>
                  <a:pt x="371670" y="0"/>
                </a:lnTo>
                <a:lnTo>
                  <a:pt x="371670"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102" name="Freeform 102"/>
          <p:cNvSpPr/>
          <p:nvPr/>
        </p:nvSpPr>
        <p:spPr>
          <a:xfrm>
            <a:off x="8686363" y="5056400"/>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103" name="Freeform 103"/>
          <p:cNvSpPr/>
          <p:nvPr/>
        </p:nvSpPr>
        <p:spPr>
          <a:xfrm>
            <a:off x="8688299" y="5400274"/>
            <a:ext cx="247779" cy="247779"/>
          </a:xfrm>
          <a:custGeom>
            <a:avLst/>
            <a:gdLst/>
            <a:ahLst/>
            <a:cxnLst/>
            <a:rect l="l" t="t" r="r" b="b"/>
            <a:pathLst>
              <a:path w="371669" h="371669">
                <a:moveTo>
                  <a:pt x="0" y="0"/>
                </a:moveTo>
                <a:lnTo>
                  <a:pt x="371670" y="0"/>
                </a:lnTo>
                <a:lnTo>
                  <a:pt x="371670" y="371670"/>
                </a:lnTo>
                <a:lnTo>
                  <a:pt x="0" y="3716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104" name="Freeform 104"/>
          <p:cNvSpPr/>
          <p:nvPr/>
        </p:nvSpPr>
        <p:spPr>
          <a:xfrm>
            <a:off x="8690237" y="5731127"/>
            <a:ext cx="247779" cy="247779"/>
          </a:xfrm>
          <a:custGeom>
            <a:avLst/>
            <a:gdLst/>
            <a:ahLst/>
            <a:cxnLst/>
            <a:rect l="l" t="t" r="r" b="b"/>
            <a:pathLst>
              <a:path w="371669" h="371669">
                <a:moveTo>
                  <a:pt x="0" y="0"/>
                </a:moveTo>
                <a:lnTo>
                  <a:pt x="371669" y="0"/>
                </a:lnTo>
                <a:lnTo>
                  <a:pt x="371669" y="371670"/>
                </a:lnTo>
                <a:lnTo>
                  <a:pt x="0" y="3716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105" name="Freeform 105"/>
          <p:cNvSpPr/>
          <p:nvPr/>
        </p:nvSpPr>
        <p:spPr>
          <a:xfrm>
            <a:off x="8690237" y="6072303"/>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106" name="Freeform 106"/>
          <p:cNvSpPr/>
          <p:nvPr/>
        </p:nvSpPr>
        <p:spPr>
          <a:xfrm>
            <a:off x="8690237" y="6400777"/>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107" name="TextBox 107"/>
          <p:cNvSpPr txBox="1"/>
          <p:nvPr/>
        </p:nvSpPr>
        <p:spPr>
          <a:xfrm>
            <a:off x="9969235" y="2005614"/>
            <a:ext cx="1988603" cy="569771"/>
          </a:xfrm>
          <a:prstGeom prst="rect">
            <a:avLst/>
          </a:prstGeom>
        </p:spPr>
        <p:txBody>
          <a:bodyPr lIns="0" tIns="0" rIns="0" bIns="0" rtlCol="0" anchor="t">
            <a:spAutoFit/>
          </a:bodyPr>
          <a:lstStyle/>
          <a:p>
            <a:pPr>
              <a:lnSpc>
                <a:spcPts val="2295"/>
              </a:lnSpc>
            </a:pPr>
            <a:r>
              <a:rPr lang="en-US" sz="1605" b="1">
                <a:solidFill>
                  <a:srgbClr val="4A4A6D"/>
                </a:solidFill>
                <a:latin typeface="Source Sans Pro Bold"/>
                <a:ea typeface="Source Sans Pro Bold"/>
                <a:cs typeface="Source Sans Pro Bold"/>
                <a:sym typeface="Source Sans Pro Bold"/>
              </a:rPr>
              <a:t>CEG:</a:t>
            </a:r>
            <a:r>
              <a:rPr lang="en-US" sz="1605">
                <a:solidFill>
                  <a:srgbClr val="4A4A6D"/>
                </a:solidFill>
                <a:latin typeface="Source Sans Pro"/>
                <a:ea typeface="Source Sans Pro"/>
                <a:cs typeface="Source Sans Pro"/>
                <a:sym typeface="Source Sans Pro"/>
              </a:rPr>
              <a:t> Community Energy Grant</a:t>
            </a:r>
          </a:p>
        </p:txBody>
      </p:sp>
      <p:sp>
        <p:nvSpPr>
          <p:cNvPr id="108" name="TextBox 108"/>
          <p:cNvSpPr txBox="1"/>
          <p:nvPr/>
        </p:nvSpPr>
        <p:spPr>
          <a:xfrm>
            <a:off x="9969234" y="2894917"/>
            <a:ext cx="2178316" cy="569771"/>
          </a:xfrm>
          <a:prstGeom prst="rect">
            <a:avLst/>
          </a:prstGeom>
        </p:spPr>
        <p:txBody>
          <a:bodyPr lIns="0" tIns="0" rIns="0" bIns="0" rtlCol="0" anchor="t">
            <a:spAutoFit/>
          </a:bodyPr>
          <a:lstStyle/>
          <a:p>
            <a:pPr>
              <a:lnSpc>
                <a:spcPts val="2295"/>
              </a:lnSpc>
            </a:pPr>
            <a:r>
              <a:rPr lang="en-US" sz="1605" b="1">
                <a:solidFill>
                  <a:srgbClr val="4A4A6D"/>
                </a:solidFill>
                <a:latin typeface="Source Sans Pro Bold"/>
                <a:ea typeface="Source Sans Pro Bold"/>
                <a:cs typeface="Source Sans Pro Bold"/>
                <a:sym typeface="Source Sans Pro Bold"/>
              </a:rPr>
              <a:t>BEUS:</a:t>
            </a:r>
            <a:r>
              <a:rPr lang="en-US" sz="1605">
                <a:solidFill>
                  <a:srgbClr val="4A4A6D"/>
                </a:solidFill>
                <a:latin typeface="Source Sans Pro"/>
                <a:ea typeface="Source Sans Pro"/>
                <a:cs typeface="Source Sans Pro"/>
                <a:sym typeface="Source Sans Pro"/>
              </a:rPr>
              <a:t> Business Energy Upgrades Scheme </a:t>
            </a:r>
          </a:p>
        </p:txBody>
      </p:sp>
      <p:sp>
        <p:nvSpPr>
          <p:cNvPr id="109" name="TextBox 109"/>
          <p:cNvSpPr txBox="1"/>
          <p:nvPr/>
        </p:nvSpPr>
        <p:spPr>
          <a:xfrm>
            <a:off x="9969234" y="3781482"/>
            <a:ext cx="2222766" cy="569771"/>
          </a:xfrm>
          <a:prstGeom prst="rect">
            <a:avLst/>
          </a:prstGeom>
        </p:spPr>
        <p:txBody>
          <a:bodyPr lIns="0" tIns="0" rIns="0" bIns="0" rtlCol="0" anchor="t">
            <a:spAutoFit/>
          </a:bodyPr>
          <a:lstStyle/>
          <a:p>
            <a:pPr>
              <a:lnSpc>
                <a:spcPts val="2295"/>
              </a:lnSpc>
            </a:pPr>
            <a:r>
              <a:rPr lang="en-US" sz="1605" b="1">
                <a:solidFill>
                  <a:srgbClr val="4A4A6D"/>
                </a:solidFill>
                <a:latin typeface="Source Sans Pro Bold"/>
                <a:ea typeface="Source Sans Pro Bold"/>
                <a:cs typeface="Source Sans Pro Bold"/>
                <a:sym typeface="Source Sans Pro Bold"/>
              </a:rPr>
              <a:t>SSRH:</a:t>
            </a:r>
            <a:r>
              <a:rPr lang="en-US" sz="1605">
                <a:solidFill>
                  <a:srgbClr val="4A4A6D"/>
                </a:solidFill>
                <a:latin typeface="Source Sans Pro"/>
                <a:ea typeface="Source Sans Pro"/>
                <a:cs typeface="Source Sans Pro"/>
                <a:sym typeface="Source Sans Pro"/>
              </a:rPr>
              <a:t> Support Scheme for Renewable Heat</a:t>
            </a:r>
          </a:p>
        </p:txBody>
      </p:sp>
      <p:sp>
        <p:nvSpPr>
          <p:cNvPr id="110" name="TextBox 110"/>
          <p:cNvSpPr txBox="1"/>
          <p:nvPr/>
        </p:nvSpPr>
        <p:spPr>
          <a:xfrm>
            <a:off x="9969234" y="4661041"/>
            <a:ext cx="2178316" cy="1489895"/>
          </a:xfrm>
          <a:prstGeom prst="rect">
            <a:avLst/>
          </a:prstGeom>
        </p:spPr>
        <p:txBody>
          <a:bodyPr lIns="0" tIns="0" rIns="0" bIns="0" rtlCol="0" anchor="t">
            <a:spAutoFit/>
          </a:bodyPr>
          <a:lstStyle/>
          <a:p>
            <a:pPr>
              <a:lnSpc>
                <a:spcPts val="2295"/>
              </a:lnSpc>
            </a:pPr>
            <a:r>
              <a:rPr lang="en-US" sz="1605" b="1">
                <a:solidFill>
                  <a:srgbClr val="4A4A6D"/>
                </a:solidFill>
                <a:latin typeface="Source Sans Pro Bold"/>
                <a:ea typeface="Source Sans Pro Bold"/>
                <a:cs typeface="Source Sans Pro Bold"/>
                <a:sym typeface="Source Sans Pro Bold"/>
              </a:rPr>
              <a:t>Microgen:</a:t>
            </a:r>
            <a:r>
              <a:rPr lang="en-US" sz="1605">
                <a:solidFill>
                  <a:srgbClr val="4A4A6D"/>
                </a:solidFill>
                <a:latin typeface="Source Sans Pro"/>
                <a:ea typeface="Source Sans Pro"/>
                <a:cs typeface="Source Sans Pro"/>
                <a:sym typeface="Source Sans Pro"/>
              </a:rPr>
              <a:t> Non-Domestic Microgen Grant</a:t>
            </a:r>
          </a:p>
          <a:p>
            <a:pPr>
              <a:lnSpc>
                <a:spcPts val="2390"/>
              </a:lnSpc>
            </a:pPr>
            <a:endParaRPr lang="en-US" sz="1605">
              <a:solidFill>
                <a:srgbClr val="4A4A6D"/>
              </a:solidFill>
              <a:latin typeface="Source Sans Pro"/>
              <a:ea typeface="Source Sans Pro"/>
              <a:cs typeface="Source Sans Pro"/>
              <a:sym typeface="Source Sans Pro"/>
            </a:endParaRPr>
          </a:p>
          <a:p>
            <a:pPr>
              <a:lnSpc>
                <a:spcPts val="2390"/>
              </a:lnSpc>
            </a:pPr>
            <a:endParaRPr lang="en-US" sz="1605">
              <a:solidFill>
                <a:srgbClr val="4A4A6D"/>
              </a:solidFill>
              <a:latin typeface="Source Sans Pro"/>
              <a:ea typeface="Source Sans Pro"/>
              <a:cs typeface="Source Sans Pro"/>
              <a:sym typeface="Source Sans Pro"/>
            </a:endParaRPr>
          </a:p>
          <a:p>
            <a:pPr>
              <a:lnSpc>
                <a:spcPts val="2390"/>
              </a:lnSpc>
            </a:pPr>
            <a:endParaRPr lang="en-US" sz="1605">
              <a:solidFill>
                <a:srgbClr val="4A4A6D"/>
              </a:solidFill>
              <a:latin typeface="Source Sans Pro"/>
              <a:ea typeface="Source Sans Pro"/>
              <a:cs typeface="Source Sans Pro"/>
              <a:sym typeface="Source Sans Pro"/>
            </a:endParaRPr>
          </a:p>
        </p:txBody>
      </p:sp>
      <p:grpSp>
        <p:nvGrpSpPr>
          <p:cNvPr id="111" name="Group 111"/>
          <p:cNvGrpSpPr/>
          <p:nvPr/>
        </p:nvGrpSpPr>
        <p:grpSpPr>
          <a:xfrm>
            <a:off x="195952" y="111344"/>
            <a:ext cx="3704518" cy="574456"/>
            <a:chOff x="0" y="0"/>
            <a:chExt cx="1026962" cy="159250"/>
          </a:xfrm>
        </p:grpSpPr>
        <p:sp>
          <p:nvSpPr>
            <p:cNvPr id="112" name="Freeform 112"/>
            <p:cNvSpPr/>
            <p:nvPr/>
          </p:nvSpPr>
          <p:spPr>
            <a:xfrm>
              <a:off x="0" y="0"/>
              <a:ext cx="1026962" cy="159250"/>
            </a:xfrm>
            <a:custGeom>
              <a:avLst/>
              <a:gdLst/>
              <a:ahLst/>
              <a:cxnLst/>
              <a:rect l="l" t="t" r="r" b="b"/>
              <a:pathLst>
                <a:path w="1026962" h="159250">
                  <a:moveTo>
                    <a:pt x="0" y="0"/>
                  </a:moveTo>
                  <a:lnTo>
                    <a:pt x="1026962" y="0"/>
                  </a:lnTo>
                  <a:lnTo>
                    <a:pt x="1026962" y="159250"/>
                  </a:lnTo>
                  <a:lnTo>
                    <a:pt x="0" y="159250"/>
                  </a:lnTo>
                  <a:close/>
                </a:path>
              </a:pathLst>
            </a:custGeom>
            <a:solidFill>
              <a:srgbClr val="4A4A6D"/>
            </a:solidFill>
          </p:spPr>
          <p:txBody>
            <a:bodyPr/>
            <a:lstStyle/>
            <a:p>
              <a:endParaRPr lang="en-IE" sz="1200"/>
            </a:p>
          </p:txBody>
        </p:sp>
        <p:sp>
          <p:nvSpPr>
            <p:cNvPr id="113" name="TextBox 113"/>
            <p:cNvSpPr txBox="1"/>
            <p:nvPr/>
          </p:nvSpPr>
          <p:spPr>
            <a:xfrm>
              <a:off x="0" y="-38100"/>
              <a:ext cx="1026962" cy="197350"/>
            </a:xfrm>
            <a:prstGeom prst="rect">
              <a:avLst/>
            </a:prstGeom>
          </p:spPr>
          <p:txBody>
            <a:bodyPr lIns="33867" tIns="33867" rIns="33867" bIns="33867" rtlCol="0" anchor="ctr"/>
            <a:lstStyle/>
            <a:p>
              <a:pPr algn="ctr">
                <a:lnSpc>
                  <a:spcPts val="1773"/>
                </a:lnSpc>
              </a:pPr>
              <a:endParaRPr sz="1200"/>
            </a:p>
          </p:txBody>
        </p:sp>
      </p:grpSp>
      <p:sp>
        <p:nvSpPr>
          <p:cNvPr id="114" name="TextBox 114"/>
          <p:cNvSpPr txBox="1"/>
          <p:nvPr/>
        </p:nvSpPr>
        <p:spPr>
          <a:xfrm>
            <a:off x="480831" y="223948"/>
            <a:ext cx="3128167" cy="310406"/>
          </a:xfrm>
          <a:prstGeom prst="rect">
            <a:avLst/>
          </a:prstGeom>
        </p:spPr>
        <p:txBody>
          <a:bodyPr lIns="0" tIns="0" rIns="0" bIns="0" rtlCol="0" anchor="t">
            <a:spAutoFit/>
          </a:bodyPr>
          <a:lstStyle/>
          <a:p>
            <a:pPr>
              <a:lnSpc>
                <a:spcPts val="2581"/>
              </a:lnSpc>
            </a:pPr>
            <a:r>
              <a:rPr lang="en-US" sz="1805" b="1">
                <a:solidFill>
                  <a:srgbClr val="FFFFFF"/>
                </a:solidFill>
                <a:latin typeface="Source Sans Pro Bold"/>
                <a:ea typeface="Source Sans Pro Bold"/>
                <a:cs typeface="Source Sans Pro Bold"/>
                <a:sym typeface="Source Sans Pro Bold"/>
              </a:rPr>
              <a:t>Eligible Measures Grant Table</a:t>
            </a:r>
          </a:p>
        </p:txBody>
      </p:sp>
      <p:sp>
        <p:nvSpPr>
          <p:cNvPr id="115" name="Freeform 115"/>
          <p:cNvSpPr/>
          <p:nvPr/>
        </p:nvSpPr>
        <p:spPr>
          <a:xfrm>
            <a:off x="7122625" y="6407127"/>
            <a:ext cx="247779" cy="247779"/>
          </a:xfrm>
          <a:custGeom>
            <a:avLst/>
            <a:gdLst/>
            <a:ahLst/>
            <a:cxnLst/>
            <a:rect l="l" t="t" r="r" b="b"/>
            <a:pathLst>
              <a:path w="371669" h="371669">
                <a:moveTo>
                  <a:pt x="0" y="0"/>
                </a:moveTo>
                <a:lnTo>
                  <a:pt x="371669" y="0"/>
                </a:lnTo>
                <a:lnTo>
                  <a:pt x="371669"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
        <p:nvSpPr>
          <p:cNvPr id="116" name="Freeform 116"/>
          <p:cNvSpPr/>
          <p:nvPr/>
        </p:nvSpPr>
        <p:spPr>
          <a:xfrm>
            <a:off x="5856189" y="2809699"/>
            <a:ext cx="247779" cy="247779"/>
          </a:xfrm>
          <a:custGeom>
            <a:avLst/>
            <a:gdLst/>
            <a:ahLst/>
            <a:cxnLst/>
            <a:rect l="l" t="t" r="r" b="b"/>
            <a:pathLst>
              <a:path w="371669" h="371669">
                <a:moveTo>
                  <a:pt x="0" y="0"/>
                </a:moveTo>
                <a:lnTo>
                  <a:pt x="371670" y="0"/>
                </a:lnTo>
                <a:lnTo>
                  <a:pt x="371670" y="371669"/>
                </a:lnTo>
                <a:lnTo>
                  <a:pt x="0" y="37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82593" y="0"/>
            <a:ext cx="10291020" cy="6858000"/>
          </a:xfrm>
          <a:custGeom>
            <a:avLst/>
            <a:gdLst/>
            <a:ahLst/>
            <a:cxnLst/>
            <a:rect l="l" t="t" r="r" b="b"/>
            <a:pathLst>
              <a:path w="15436530" h="10287000">
                <a:moveTo>
                  <a:pt x="0" y="0"/>
                </a:moveTo>
                <a:lnTo>
                  <a:pt x="15436530" y="0"/>
                </a:lnTo>
                <a:lnTo>
                  <a:pt x="15436530" y="10287000"/>
                </a:lnTo>
                <a:lnTo>
                  <a:pt x="0" y="10287000"/>
                </a:lnTo>
                <a:lnTo>
                  <a:pt x="0" y="0"/>
                </a:lnTo>
                <a:close/>
              </a:path>
            </a:pathLst>
          </a:custGeom>
          <a:blipFill>
            <a:blip r:embed="rId2"/>
            <a:stretch>
              <a:fillRect t="-47035" b="-3023"/>
            </a:stretch>
          </a:blipFill>
        </p:spPr>
        <p:txBody>
          <a:bodyPr/>
          <a:lstStyle/>
          <a:p>
            <a:endParaRPr lang="en-IE" sz="1200"/>
          </a:p>
        </p:txBody>
      </p:sp>
      <p:sp>
        <p:nvSpPr>
          <p:cNvPr id="3" name="Freeform 3"/>
          <p:cNvSpPr/>
          <p:nvPr/>
        </p:nvSpPr>
        <p:spPr>
          <a:xfrm>
            <a:off x="282578" y="197028"/>
            <a:ext cx="1874188" cy="657701"/>
          </a:xfrm>
          <a:custGeom>
            <a:avLst/>
            <a:gdLst/>
            <a:ahLst/>
            <a:cxnLst/>
            <a:rect l="l" t="t" r="r" b="b"/>
            <a:pathLst>
              <a:path w="2811282" h="986552">
                <a:moveTo>
                  <a:pt x="0" y="0"/>
                </a:moveTo>
                <a:lnTo>
                  <a:pt x="2811282" y="0"/>
                </a:lnTo>
                <a:lnTo>
                  <a:pt x="2811282" y="986552"/>
                </a:lnTo>
                <a:lnTo>
                  <a:pt x="0" y="986552"/>
                </a:lnTo>
                <a:lnTo>
                  <a:pt x="0" y="0"/>
                </a:lnTo>
                <a:close/>
              </a:path>
            </a:pathLst>
          </a:custGeom>
          <a:blipFill>
            <a:blip r:embed="rId3"/>
            <a:stretch>
              <a:fillRect/>
            </a:stretch>
          </a:blipFill>
        </p:spPr>
        <p:txBody>
          <a:bodyPr/>
          <a:lstStyle/>
          <a:p>
            <a:endParaRPr lang="en-IE" sz="1200"/>
          </a:p>
        </p:txBody>
      </p:sp>
      <p:sp>
        <p:nvSpPr>
          <p:cNvPr id="4" name="Freeform 4"/>
          <p:cNvSpPr/>
          <p:nvPr/>
        </p:nvSpPr>
        <p:spPr>
          <a:xfrm>
            <a:off x="19213" y="2969840"/>
            <a:ext cx="2182593" cy="698005"/>
          </a:xfrm>
          <a:custGeom>
            <a:avLst/>
            <a:gdLst/>
            <a:ahLst/>
            <a:cxnLst/>
            <a:rect l="l" t="t" r="r" b="b"/>
            <a:pathLst>
              <a:path w="3273889" h="1047007">
                <a:moveTo>
                  <a:pt x="0" y="0"/>
                </a:moveTo>
                <a:lnTo>
                  <a:pt x="3273888" y="0"/>
                </a:lnTo>
                <a:lnTo>
                  <a:pt x="3273888" y="1047007"/>
                </a:lnTo>
                <a:lnTo>
                  <a:pt x="0" y="1047007"/>
                </a:lnTo>
                <a:lnTo>
                  <a:pt x="0" y="0"/>
                </a:lnTo>
                <a:close/>
              </a:path>
            </a:pathLst>
          </a:custGeom>
          <a:blipFill>
            <a:blip r:embed="rId4"/>
            <a:stretch>
              <a:fillRect/>
            </a:stretch>
          </a:blipFill>
        </p:spPr>
        <p:txBody>
          <a:bodyPr/>
          <a:lstStyle/>
          <a:p>
            <a:endParaRPr lang="en-IE" sz="1200"/>
          </a:p>
        </p:txBody>
      </p:sp>
      <p:sp>
        <p:nvSpPr>
          <p:cNvPr id="5" name="TextBox 5"/>
          <p:cNvSpPr txBox="1"/>
          <p:nvPr/>
        </p:nvSpPr>
        <p:spPr>
          <a:xfrm>
            <a:off x="282578" y="2446865"/>
            <a:ext cx="1655862" cy="406458"/>
          </a:xfrm>
          <a:prstGeom prst="rect">
            <a:avLst/>
          </a:prstGeom>
        </p:spPr>
        <p:txBody>
          <a:bodyPr lIns="0" tIns="0" rIns="0" bIns="0" rtlCol="0" anchor="t">
            <a:spAutoFit/>
          </a:bodyPr>
          <a:lstStyle/>
          <a:p>
            <a:pPr algn="ctr">
              <a:lnSpc>
                <a:spcPts val="3360"/>
              </a:lnSpc>
            </a:pPr>
            <a:r>
              <a:rPr lang="en-US" sz="2400" b="1">
                <a:solidFill>
                  <a:srgbClr val="4A4A6D"/>
                </a:solidFill>
                <a:latin typeface="Open Sans Bold"/>
                <a:ea typeface="Open Sans Bold"/>
                <a:cs typeface="Open Sans Bold"/>
                <a:sym typeface="Open Sans Bold"/>
              </a:rPr>
              <a:t>Case Study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14991"/>
            <a:ext cx="4543478" cy="1869721"/>
            <a:chOff x="0" y="0"/>
            <a:chExt cx="2019323" cy="830987"/>
          </a:xfrm>
        </p:grpSpPr>
        <p:sp>
          <p:nvSpPr>
            <p:cNvPr id="3" name="Freeform 3"/>
            <p:cNvSpPr/>
            <p:nvPr/>
          </p:nvSpPr>
          <p:spPr>
            <a:xfrm>
              <a:off x="0" y="0"/>
              <a:ext cx="2019323" cy="830987"/>
            </a:xfrm>
            <a:custGeom>
              <a:avLst/>
              <a:gdLst/>
              <a:ahLst/>
              <a:cxnLst/>
              <a:rect l="l" t="t" r="r" b="b"/>
              <a:pathLst>
                <a:path w="2019323" h="830987">
                  <a:moveTo>
                    <a:pt x="0" y="0"/>
                  </a:moveTo>
                  <a:lnTo>
                    <a:pt x="2019323" y="0"/>
                  </a:lnTo>
                  <a:lnTo>
                    <a:pt x="2019323" y="830987"/>
                  </a:lnTo>
                  <a:lnTo>
                    <a:pt x="0" y="830987"/>
                  </a:lnTo>
                  <a:close/>
                </a:path>
              </a:pathLst>
            </a:custGeom>
            <a:solidFill>
              <a:srgbClr val="FFFFFF"/>
            </a:solidFill>
          </p:spPr>
          <p:txBody>
            <a:bodyPr/>
            <a:lstStyle/>
            <a:p>
              <a:endParaRPr lang="en-IE" sz="1200"/>
            </a:p>
          </p:txBody>
        </p:sp>
        <p:sp>
          <p:nvSpPr>
            <p:cNvPr id="4" name="TextBox 4"/>
            <p:cNvSpPr txBox="1"/>
            <p:nvPr/>
          </p:nvSpPr>
          <p:spPr>
            <a:xfrm>
              <a:off x="0" y="-28575"/>
              <a:ext cx="2019323" cy="859562"/>
            </a:xfrm>
            <a:prstGeom prst="rect">
              <a:avLst/>
            </a:prstGeom>
          </p:spPr>
          <p:txBody>
            <a:bodyPr lIns="108373" tIns="108373" rIns="108373" bIns="108373" rtlCol="0" anchor="ctr"/>
            <a:lstStyle/>
            <a:p>
              <a:pPr algn="ctr">
                <a:lnSpc>
                  <a:spcPts val="1493"/>
                </a:lnSpc>
              </a:pPr>
              <a:endParaRPr sz="1200"/>
            </a:p>
          </p:txBody>
        </p:sp>
      </p:grpSp>
      <p:sp>
        <p:nvSpPr>
          <p:cNvPr id="5" name="Freeform 5"/>
          <p:cNvSpPr/>
          <p:nvPr/>
        </p:nvSpPr>
        <p:spPr>
          <a:xfrm>
            <a:off x="264160" y="114896"/>
            <a:ext cx="1874188" cy="657701"/>
          </a:xfrm>
          <a:custGeom>
            <a:avLst/>
            <a:gdLst/>
            <a:ahLst/>
            <a:cxnLst/>
            <a:rect l="l" t="t" r="r" b="b"/>
            <a:pathLst>
              <a:path w="2811282" h="986552">
                <a:moveTo>
                  <a:pt x="0" y="0"/>
                </a:moveTo>
                <a:lnTo>
                  <a:pt x="2811282" y="0"/>
                </a:lnTo>
                <a:lnTo>
                  <a:pt x="2811282" y="986552"/>
                </a:lnTo>
                <a:lnTo>
                  <a:pt x="0" y="986552"/>
                </a:lnTo>
                <a:lnTo>
                  <a:pt x="0" y="0"/>
                </a:lnTo>
                <a:close/>
              </a:path>
            </a:pathLst>
          </a:custGeom>
          <a:blipFill>
            <a:blip r:embed="rId2"/>
            <a:stretch>
              <a:fillRect/>
            </a:stretch>
          </a:blipFill>
        </p:spPr>
        <p:txBody>
          <a:bodyPr/>
          <a:lstStyle/>
          <a:p>
            <a:endParaRPr lang="en-IE" sz="1200"/>
          </a:p>
        </p:txBody>
      </p:sp>
      <p:sp>
        <p:nvSpPr>
          <p:cNvPr id="6" name="Freeform 6"/>
          <p:cNvSpPr/>
          <p:nvPr/>
        </p:nvSpPr>
        <p:spPr>
          <a:xfrm>
            <a:off x="2412638" y="114896"/>
            <a:ext cx="1976842" cy="632205"/>
          </a:xfrm>
          <a:custGeom>
            <a:avLst/>
            <a:gdLst/>
            <a:ahLst/>
            <a:cxnLst/>
            <a:rect l="l" t="t" r="r" b="b"/>
            <a:pathLst>
              <a:path w="2965263" h="948307">
                <a:moveTo>
                  <a:pt x="0" y="0"/>
                </a:moveTo>
                <a:lnTo>
                  <a:pt x="2965264" y="0"/>
                </a:lnTo>
                <a:lnTo>
                  <a:pt x="2965264" y="948306"/>
                </a:lnTo>
                <a:lnTo>
                  <a:pt x="0" y="948306"/>
                </a:lnTo>
                <a:lnTo>
                  <a:pt x="0" y="0"/>
                </a:lnTo>
                <a:close/>
              </a:path>
            </a:pathLst>
          </a:custGeom>
          <a:blipFill>
            <a:blip r:embed="rId3"/>
            <a:stretch>
              <a:fillRect/>
            </a:stretch>
          </a:blipFill>
        </p:spPr>
        <p:txBody>
          <a:bodyPr/>
          <a:lstStyle/>
          <a:p>
            <a:endParaRPr lang="en-IE" sz="1200"/>
          </a:p>
        </p:txBody>
      </p:sp>
      <p:sp>
        <p:nvSpPr>
          <p:cNvPr id="7" name="Freeform 7"/>
          <p:cNvSpPr/>
          <p:nvPr/>
        </p:nvSpPr>
        <p:spPr>
          <a:xfrm>
            <a:off x="7760826" y="1618871"/>
            <a:ext cx="329645" cy="439527"/>
          </a:xfrm>
          <a:custGeom>
            <a:avLst/>
            <a:gdLst/>
            <a:ahLst/>
            <a:cxnLst/>
            <a:rect l="l" t="t" r="r" b="b"/>
            <a:pathLst>
              <a:path w="494468" h="659291">
                <a:moveTo>
                  <a:pt x="0" y="0"/>
                </a:moveTo>
                <a:lnTo>
                  <a:pt x="494469" y="0"/>
                </a:lnTo>
                <a:lnTo>
                  <a:pt x="494469" y="659291"/>
                </a:lnTo>
                <a:lnTo>
                  <a:pt x="0" y="6592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grpSp>
        <p:nvGrpSpPr>
          <p:cNvPr id="8" name="Group 8"/>
          <p:cNvGrpSpPr/>
          <p:nvPr/>
        </p:nvGrpSpPr>
        <p:grpSpPr>
          <a:xfrm>
            <a:off x="924392" y="4402322"/>
            <a:ext cx="2427914" cy="24279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txBody>
            <a:bodyPr/>
            <a:lstStyle/>
            <a:p>
              <a:endParaRPr lang="en-IE" sz="1200"/>
            </a:p>
          </p:txBody>
        </p:sp>
      </p:grpSp>
      <p:grpSp>
        <p:nvGrpSpPr>
          <p:cNvPr id="10" name="Group 10"/>
          <p:cNvGrpSpPr/>
          <p:nvPr/>
        </p:nvGrpSpPr>
        <p:grpSpPr>
          <a:xfrm>
            <a:off x="3065768" y="4024818"/>
            <a:ext cx="2427914" cy="2427914"/>
            <a:chOff x="0" y="0"/>
            <a:chExt cx="812800" cy="812800"/>
          </a:xfrm>
        </p:grpSpPr>
        <p:sp>
          <p:nvSpPr>
            <p:cNvPr id="11" name="Freeform 11"/>
            <p:cNvSpPr/>
            <p:nvPr/>
          </p:nvSpPr>
          <p:spPr>
            <a:xfrm flipH="1">
              <a:off x="0" y="0"/>
              <a:ext cx="812800" cy="812800"/>
            </a:xfrm>
            <a:custGeom>
              <a:avLst/>
              <a:gdLst/>
              <a:ahLst/>
              <a:cxnLst/>
              <a:rect l="l" t="t" r="r" b="b"/>
              <a:pathLst>
                <a:path w="812800" h="812800">
                  <a:moveTo>
                    <a:pt x="406400" y="0"/>
                  </a:moveTo>
                  <a:cubicBezTo>
                    <a:pt x="630849" y="0"/>
                    <a:pt x="812800" y="181951"/>
                    <a:pt x="812800" y="406400"/>
                  </a:cubicBezTo>
                  <a:cubicBezTo>
                    <a:pt x="812800" y="630849"/>
                    <a:pt x="630849" y="812800"/>
                    <a:pt x="406400" y="812800"/>
                  </a:cubicBezTo>
                  <a:cubicBezTo>
                    <a:pt x="181951" y="812800"/>
                    <a:pt x="0" y="630849"/>
                    <a:pt x="0" y="406400"/>
                  </a:cubicBezTo>
                  <a:cubicBezTo>
                    <a:pt x="0" y="181951"/>
                    <a:pt x="181951" y="0"/>
                    <a:pt x="406400" y="0"/>
                  </a:cubicBezTo>
                  <a:close/>
                </a:path>
              </a:pathLst>
            </a:custGeom>
            <a:blipFill>
              <a:blip r:embed="rId7"/>
              <a:stretch>
                <a:fillRect l="-49866" r="-50133"/>
              </a:stretch>
            </a:blipFill>
          </p:spPr>
          <p:txBody>
            <a:bodyPr/>
            <a:lstStyle/>
            <a:p>
              <a:endParaRPr lang="en-IE" sz="1200"/>
            </a:p>
          </p:txBody>
        </p:sp>
      </p:grpSp>
      <p:sp>
        <p:nvSpPr>
          <p:cNvPr id="12" name="Freeform 12"/>
          <p:cNvSpPr/>
          <p:nvPr/>
        </p:nvSpPr>
        <p:spPr>
          <a:xfrm>
            <a:off x="7656245" y="2203784"/>
            <a:ext cx="538807" cy="538807"/>
          </a:xfrm>
          <a:custGeom>
            <a:avLst/>
            <a:gdLst/>
            <a:ahLst/>
            <a:cxnLst/>
            <a:rect l="l" t="t" r="r" b="b"/>
            <a:pathLst>
              <a:path w="808210" h="808210">
                <a:moveTo>
                  <a:pt x="0" y="0"/>
                </a:moveTo>
                <a:lnTo>
                  <a:pt x="808209" y="0"/>
                </a:lnTo>
                <a:lnTo>
                  <a:pt x="808209" y="808210"/>
                </a:lnTo>
                <a:lnTo>
                  <a:pt x="0" y="808210"/>
                </a:lnTo>
                <a:lnTo>
                  <a:pt x="0" y="0"/>
                </a:lnTo>
                <a:close/>
              </a:path>
            </a:pathLst>
          </a:custGeom>
          <a:blipFill>
            <a:blip r:embed="rId8"/>
            <a:stretch>
              <a:fillRect/>
            </a:stretch>
          </a:blipFill>
        </p:spPr>
        <p:txBody>
          <a:bodyPr/>
          <a:lstStyle/>
          <a:p>
            <a:endParaRPr lang="en-IE" sz="1200"/>
          </a:p>
        </p:txBody>
      </p:sp>
      <p:sp>
        <p:nvSpPr>
          <p:cNvPr id="13" name="Freeform 13"/>
          <p:cNvSpPr/>
          <p:nvPr/>
        </p:nvSpPr>
        <p:spPr>
          <a:xfrm>
            <a:off x="7740861" y="3058964"/>
            <a:ext cx="454191" cy="424100"/>
          </a:xfrm>
          <a:custGeom>
            <a:avLst/>
            <a:gdLst/>
            <a:ahLst/>
            <a:cxnLst/>
            <a:rect l="l" t="t" r="r" b="b"/>
            <a:pathLst>
              <a:path w="681286" h="636150">
                <a:moveTo>
                  <a:pt x="0" y="0"/>
                </a:moveTo>
                <a:lnTo>
                  <a:pt x="681285" y="0"/>
                </a:lnTo>
                <a:lnTo>
                  <a:pt x="681285" y="636150"/>
                </a:lnTo>
                <a:lnTo>
                  <a:pt x="0" y="6361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sz="1200"/>
          </a:p>
        </p:txBody>
      </p:sp>
      <p:sp>
        <p:nvSpPr>
          <p:cNvPr id="14" name="Freeform 14"/>
          <p:cNvSpPr/>
          <p:nvPr/>
        </p:nvSpPr>
        <p:spPr>
          <a:xfrm>
            <a:off x="7752842" y="3832915"/>
            <a:ext cx="454191" cy="424100"/>
          </a:xfrm>
          <a:custGeom>
            <a:avLst/>
            <a:gdLst/>
            <a:ahLst/>
            <a:cxnLst/>
            <a:rect l="l" t="t" r="r" b="b"/>
            <a:pathLst>
              <a:path w="681286" h="636150">
                <a:moveTo>
                  <a:pt x="0" y="0"/>
                </a:moveTo>
                <a:lnTo>
                  <a:pt x="681285" y="0"/>
                </a:lnTo>
                <a:lnTo>
                  <a:pt x="681285" y="636151"/>
                </a:lnTo>
                <a:lnTo>
                  <a:pt x="0" y="6361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sz="1200"/>
          </a:p>
        </p:txBody>
      </p:sp>
      <p:sp>
        <p:nvSpPr>
          <p:cNvPr id="15" name="Freeform 15"/>
          <p:cNvSpPr/>
          <p:nvPr/>
        </p:nvSpPr>
        <p:spPr>
          <a:xfrm>
            <a:off x="7695038" y="4590091"/>
            <a:ext cx="545837" cy="431708"/>
          </a:xfrm>
          <a:custGeom>
            <a:avLst/>
            <a:gdLst/>
            <a:ahLst/>
            <a:cxnLst/>
            <a:rect l="l" t="t" r="r" b="b"/>
            <a:pathLst>
              <a:path w="818756" h="647562">
                <a:moveTo>
                  <a:pt x="0" y="0"/>
                </a:moveTo>
                <a:lnTo>
                  <a:pt x="818756" y="0"/>
                </a:lnTo>
                <a:lnTo>
                  <a:pt x="818756" y="647561"/>
                </a:lnTo>
                <a:lnTo>
                  <a:pt x="0" y="6475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E" sz="1200"/>
          </a:p>
        </p:txBody>
      </p:sp>
      <p:sp>
        <p:nvSpPr>
          <p:cNvPr id="16" name="Freeform 16"/>
          <p:cNvSpPr/>
          <p:nvPr/>
        </p:nvSpPr>
        <p:spPr>
          <a:xfrm>
            <a:off x="7760826" y="5377928"/>
            <a:ext cx="468901" cy="476702"/>
          </a:xfrm>
          <a:custGeom>
            <a:avLst/>
            <a:gdLst/>
            <a:ahLst/>
            <a:cxnLst/>
            <a:rect l="l" t="t" r="r" b="b"/>
            <a:pathLst>
              <a:path w="703352" h="715053">
                <a:moveTo>
                  <a:pt x="0" y="0"/>
                </a:moveTo>
                <a:lnTo>
                  <a:pt x="703352" y="0"/>
                </a:lnTo>
                <a:lnTo>
                  <a:pt x="703352" y="715053"/>
                </a:lnTo>
                <a:lnTo>
                  <a:pt x="0" y="7150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E" sz="1200"/>
          </a:p>
        </p:txBody>
      </p:sp>
      <p:sp>
        <p:nvSpPr>
          <p:cNvPr id="17" name="Freeform 17"/>
          <p:cNvSpPr/>
          <p:nvPr/>
        </p:nvSpPr>
        <p:spPr>
          <a:xfrm>
            <a:off x="7808857" y="6134558"/>
            <a:ext cx="372839" cy="431708"/>
          </a:xfrm>
          <a:custGeom>
            <a:avLst/>
            <a:gdLst/>
            <a:ahLst/>
            <a:cxnLst/>
            <a:rect l="l" t="t" r="r" b="b"/>
            <a:pathLst>
              <a:path w="559258" h="647562">
                <a:moveTo>
                  <a:pt x="0" y="0"/>
                </a:moveTo>
                <a:lnTo>
                  <a:pt x="559257" y="0"/>
                </a:lnTo>
                <a:lnTo>
                  <a:pt x="559257" y="647561"/>
                </a:lnTo>
                <a:lnTo>
                  <a:pt x="0" y="64756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E" sz="1200"/>
          </a:p>
        </p:txBody>
      </p:sp>
      <p:sp>
        <p:nvSpPr>
          <p:cNvPr id="18" name="TextBox 18"/>
          <p:cNvSpPr txBox="1"/>
          <p:nvPr/>
        </p:nvSpPr>
        <p:spPr>
          <a:xfrm>
            <a:off x="8313690" y="5966702"/>
            <a:ext cx="585669" cy="407035"/>
          </a:xfrm>
          <a:prstGeom prst="rect">
            <a:avLst/>
          </a:prstGeom>
        </p:spPr>
        <p:txBody>
          <a:bodyPr wrap="square" lIns="0" tIns="0" rIns="0" bIns="0" rtlCol="0" anchor="t">
            <a:spAutoFit/>
          </a:bodyPr>
          <a:lstStyle/>
          <a:p>
            <a:pPr algn="ctr">
              <a:lnSpc>
                <a:spcPts val="3350"/>
              </a:lnSpc>
            </a:pPr>
            <a:r>
              <a:rPr lang="en-US" sz="2393" b="1" dirty="0">
                <a:solidFill>
                  <a:srgbClr val="28B67A"/>
                </a:solidFill>
                <a:latin typeface="Source Sans Pro Bold"/>
                <a:ea typeface="Source Sans Pro Bold"/>
                <a:cs typeface="Source Sans Pro Bold"/>
                <a:sym typeface="Source Sans Pro Bold"/>
              </a:rPr>
              <a:t>123</a:t>
            </a:r>
          </a:p>
        </p:txBody>
      </p:sp>
      <p:sp>
        <p:nvSpPr>
          <p:cNvPr id="19" name="TextBox 19"/>
          <p:cNvSpPr txBox="1"/>
          <p:nvPr/>
        </p:nvSpPr>
        <p:spPr>
          <a:xfrm>
            <a:off x="8313689" y="6305963"/>
            <a:ext cx="2194243" cy="794769"/>
          </a:xfrm>
          <a:prstGeom prst="rect">
            <a:avLst/>
          </a:prstGeom>
        </p:spPr>
        <p:txBody>
          <a:bodyPr lIns="0" tIns="0" rIns="0" bIns="0" rtlCol="0" anchor="t">
            <a:spAutoFit/>
          </a:bodyPr>
          <a:lstStyle/>
          <a:p>
            <a:pPr algn="ctr">
              <a:lnSpc>
                <a:spcPts val="3210"/>
              </a:lnSpc>
            </a:pPr>
            <a:r>
              <a:rPr lang="en-US" sz="2293">
                <a:solidFill>
                  <a:srgbClr val="4A4A6D"/>
                </a:solidFill>
                <a:latin typeface="Source Sans Pro"/>
                <a:ea typeface="Source Sans Pro"/>
                <a:cs typeface="Source Sans Pro"/>
                <a:sym typeface="Source Sans Pro"/>
              </a:rPr>
              <a:t>Reduced Annually</a:t>
            </a:r>
          </a:p>
        </p:txBody>
      </p:sp>
      <p:sp>
        <p:nvSpPr>
          <p:cNvPr id="20" name="TextBox 20"/>
          <p:cNvSpPr txBox="1"/>
          <p:nvPr/>
        </p:nvSpPr>
        <p:spPr>
          <a:xfrm>
            <a:off x="8899358" y="5966702"/>
            <a:ext cx="1756172" cy="407035"/>
          </a:xfrm>
          <a:prstGeom prst="rect">
            <a:avLst/>
          </a:prstGeom>
        </p:spPr>
        <p:txBody>
          <a:bodyPr lIns="0" tIns="0" rIns="0" bIns="0" rtlCol="0" anchor="t">
            <a:spAutoFit/>
          </a:bodyPr>
          <a:lstStyle/>
          <a:p>
            <a:pPr algn="ctr">
              <a:lnSpc>
                <a:spcPts val="3350"/>
              </a:lnSpc>
            </a:pPr>
            <a:r>
              <a:rPr lang="en-US" sz="2393" b="1">
                <a:solidFill>
                  <a:srgbClr val="28B67A"/>
                </a:solidFill>
                <a:latin typeface="Source Sans Pro Bold"/>
                <a:ea typeface="Source Sans Pro Bold"/>
                <a:cs typeface="Source Sans Pro Bold"/>
                <a:sym typeface="Source Sans Pro Bold"/>
              </a:rPr>
              <a:t>Tonnes of CO</a:t>
            </a:r>
          </a:p>
        </p:txBody>
      </p:sp>
      <p:sp>
        <p:nvSpPr>
          <p:cNvPr id="21" name="TextBox 21"/>
          <p:cNvSpPr txBox="1"/>
          <p:nvPr/>
        </p:nvSpPr>
        <p:spPr>
          <a:xfrm>
            <a:off x="10655529" y="6150830"/>
            <a:ext cx="114471" cy="287899"/>
          </a:xfrm>
          <a:prstGeom prst="rect">
            <a:avLst/>
          </a:prstGeom>
        </p:spPr>
        <p:txBody>
          <a:bodyPr lIns="0" tIns="0" rIns="0" bIns="0" rtlCol="0" anchor="t">
            <a:spAutoFit/>
          </a:bodyPr>
          <a:lstStyle/>
          <a:p>
            <a:pPr algn="ctr">
              <a:lnSpc>
                <a:spcPts val="2389"/>
              </a:lnSpc>
            </a:pPr>
            <a:r>
              <a:rPr lang="en-US" sz="1707" b="1">
                <a:solidFill>
                  <a:srgbClr val="28B67A"/>
                </a:solidFill>
                <a:latin typeface="Source Sans Pro Bold"/>
                <a:ea typeface="Source Sans Pro Bold"/>
                <a:cs typeface="Source Sans Pro Bold"/>
                <a:sym typeface="Source Sans Pro Bold"/>
              </a:rPr>
              <a:t>2</a:t>
            </a:r>
          </a:p>
        </p:txBody>
      </p:sp>
      <p:sp>
        <p:nvSpPr>
          <p:cNvPr id="22" name="TextBox 22"/>
          <p:cNvSpPr txBox="1"/>
          <p:nvPr/>
        </p:nvSpPr>
        <p:spPr>
          <a:xfrm>
            <a:off x="8313690" y="5200819"/>
            <a:ext cx="2399643" cy="407035"/>
          </a:xfrm>
          <a:prstGeom prst="rect">
            <a:avLst/>
          </a:prstGeom>
        </p:spPr>
        <p:txBody>
          <a:bodyPr lIns="0" tIns="0" rIns="0" bIns="0" rtlCol="0" anchor="t">
            <a:spAutoFit/>
          </a:bodyPr>
          <a:lstStyle/>
          <a:p>
            <a:pPr>
              <a:lnSpc>
                <a:spcPts val="3351"/>
              </a:lnSpc>
              <a:spcBef>
                <a:spcPct val="0"/>
              </a:spcBef>
            </a:pPr>
            <a:r>
              <a:rPr lang="en-US" sz="2393" b="1">
                <a:solidFill>
                  <a:srgbClr val="28B67A"/>
                </a:solidFill>
                <a:latin typeface="Source Sans Pro Bold"/>
                <a:ea typeface="Source Sans Pro Bold"/>
                <a:cs typeface="Source Sans Pro Bold"/>
                <a:sym typeface="Source Sans Pro Bold"/>
              </a:rPr>
              <a:t>371,424 kWh</a:t>
            </a:r>
          </a:p>
        </p:txBody>
      </p:sp>
      <p:sp>
        <p:nvSpPr>
          <p:cNvPr id="23" name="TextBox 23"/>
          <p:cNvSpPr txBox="1"/>
          <p:nvPr/>
        </p:nvSpPr>
        <p:spPr>
          <a:xfrm>
            <a:off x="472647" y="1490988"/>
            <a:ext cx="6125370" cy="1347933"/>
          </a:xfrm>
          <a:prstGeom prst="rect">
            <a:avLst/>
          </a:prstGeom>
        </p:spPr>
        <p:txBody>
          <a:bodyPr lIns="0" tIns="0" rIns="0" bIns="0" rtlCol="0" anchor="t">
            <a:spAutoFit/>
          </a:bodyPr>
          <a:lstStyle/>
          <a:p>
            <a:pPr algn="just">
              <a:lnSpc>
                <a:spcPts val="2057"/>
              </a:lnSpc>
              <a:spcBef>
                <a:spcPct val="0"/>
              </a:spcBef>
            </a:pPr>
            <a:r>
              <a:rPr lang="en-US" sz="2057">
                <a:solidFill>
                  <a:srgbClr val="4A4A6D"/>
                </a:solidFill>
                <a:latin typeface="Source Sans Pro"/>
                <a:ea typeface="Source Sans Pro"/>
                <a:cs typeface="Source Sans Pro"/>
                <a:sym typeface="Source Sans Pro"/>
              </a:rPr>
              <a:t>Signode Packaging are a leading innovator in the commercial packaging industry. Signode were facing increasing energy bills due to the large amounts of energy for heating and cooling required for their manufacturing processes.</a:t>
            </a:r>
          </a:p>
        </p:txBody>
      </p:sp>
      <p:sp>
        <p:nvSpPr>
          <p:cNvPr id="24" name="TextBox 24"/>
          <p:cNvSpPr txBox="1"/>
          <p:nvPr/>
        </p:nvSpPr>
        <p:spPr>
          <a:xfrm>
            <a:off x="472647" y="3225220"/>
            <a:ext cx="6125370" cy="772134"/>
          </a:xfrm>
          <a:prstGeom prst="rect">
            <a:avLst/>
          </a:prstGeom>
        </p:spPr>
        <p:txBody>
          <a:bodyPr lIns="0" tIns="0" rIns="0" bIns="0" rtlCol="0" anchor="t">
            <a:spAutoFit/>
          </a:bodyPr>
          <a:lstStyle/>
          <a:p>
            <a:pPr>
              <a:lnSpc>
                <a:spcPts val="1999"/>
              </a:lnSpc>
              <a:spcBef>
                <a:spcPct val="0"/>
              </a:spcBef>
            </a:pPr>
            <a:r>
              <a:rPr lang="en-US" sz="1999" b="1">
                <a:solidFill>
                  <a:srgbClr val="4A4A6D"/>
                </a:solidFill>
                <a:latin typeface="Source Sans Pro Bold"/>
                <a:ea typeface="Source Sans Pro Bold"/>
                <a:cs typeface="Source Sans Pro Bold"/>
                <a:sym typeface="Source Sans Pro Bold"/>
              </a:rPr>
              <a:t>Project actions: </a:t>
            </a:r>
            <a:r>
              <a:rPr lang="en-US" sz="1999">
                <a:solidFill>
                  <a:srgbClr val="4A4A6D"/>
                </a:solidFill>
                <a:latin typeface="Source Sans Pro"/>
                <a:ea typeface="Source Sans Pro"/>
                <a:cs typeface="Source Sans Pro"/>
                <a:sym typeface="Source Sans Pro"/>
              </a:rPr>
              <a:t>Installation of ducting allowing the redirection of air overspill from manufacturing process, heat transfer system.</a:t>
            </a:r>
          </a:p>
        </p:txBody>
      </p:sp>
      <p:sp>
        <p:nvSpPr>
          <p:cNvPr id="25" name="TextBox 25"/>
          <p:cNvSpPr txBox="1"/>
          <p:nvPr/>
        </p:nvSpPr>
        <p:spPr>
          <a:xfrm>
            <a:off x="8251327" y="1823914"/>
            <a:ext cx="2389240" cy="297967"/>
          </a:xfrm>
          <a:prstGeom prst="rect">
            <a:avLst/>
          </a:prstGeom>
        </p:spPr>
        <p:txBody>
          <a:bodyPr lIns="0" tIns="0" rIns="0" bIns="0" rtlCol="0" anchor="t">
            <a:spAutoFit/>
          </a:bodyPr>
          <a:lstStyle/>
          <a:p>
            <a:pPr>
              <a:lnSpc>
                <a:spcPts val="2296"/>
              </a:lnSpc>
              <a:spcBef>
                <a:spcPct val="0"/>
              </a:spcBef>
            </a:pPr>
            <a:r>
              <a:rPr lang="en-US" sz="2296">
                <a:solidFill>
                  <a:srgbClr val="4A4A6D"/>
                </a:solidFill>
                <a:latin typeface="Source Sans Pro"/>
                <a:ea typeface="Source Sans Pro"/>
                <a:cs typeface="Source Sans Pro"/>
                <a:sym typeface="Source Sans Pro"/>
              </a:rPr>
              <a:t>Total Project Cost</a:t>
            </a:r>
          </a:p>
        </p:txBody>
      </p:sp>
      <p:sp>
        <p:nvSpPr>
          <p:cNvPr id="26" name="TextBox 26"/>
          <p:cNvSpPr txBox="1"/>
          <p:nvPr/>
        </p:nvSpPr>
        <p:spPr>
          <a:xfrm>
            <a:off x="8251327" y="1191575"/>
            <a:ext cx="1412977" cy="618696"/>
          </a:xfrm>
          <a:prstGeom prst="rect">
            <a:avLst/>
          </a:prstGeom>
        </p:spPr>
        <p:txBody>
          <a:bodyPr lIns="0" tIns="0" rIns="0" bIns="0" rtlCol="0" anchor="t">
            <a:spAutoFit/>
          </a:bodyPr>
          <a:lstStyle/>
          <a:p>
            <a:pPr algn="just">
              <a:lnSpc>
                <a:spcPts val="2395"/>
              </a:lnSpc>
              <a:spcBef>
                <a:spcPct val="0"/>
              </a:spcBef>
            </a:pPr>
            <a:endParaRPr sz="1200"/>
          </a:p>
          <a:p>
            <a:pPr algn="just">
              <a:lnSpc>
                <a:spcPts val="2395"/>
              </a:lnSpc>
              <a:spcBef>
                <a:spcPct val="0"/>
              </a:spcBef>
            </a:pPr>
            <a:r>
              <a:rPr lang="en-US" sz="2395" b="1">
                <a:solidFill>
                  <a:srgbClr val="28B67A"/>
                </a:solidFill>
                <a:latin typeface="Source Sans Pro Bold"/>
                <a:ea typeface="Source Sans Pro Bold"/>
                <a:cs typeface="Source Sans Pro Bold"/>
                <a:sym typeface="Source Sans Pro Bold"/>
              </a:rPr>
              <a:t>€140,000</a:t>
            </a:r>
          </a:p>
        </p:txBody>
      </p:sp>
      <p:sp>
        <p:nvSpPr>
          <p:cNvPr id="27" name="TextBox 27"/>
          <p:cNvSpPr txBox="1"/>
          <p:nvPr/>
        </p:nvSpPr>
        <p:spPr>
          <a:xfrm>
            <a:off x="8288114" y="2542252"/>
            <a:ext cx="1909781" cy="297967"/>
          </a:xfrm>
          <a:prstGeom prst="rect">
            <a:avLst/>
          </a:prstGeom>
        </p:spPr>
        <p:txBody>
          <a:bodyPr lIns="0" tIns="0" rIns="0" bIns="0" rtlCol="0" anchor="t">
            <a:spAutoFit/>
          </a:bodyPr>
          <a:lstStyle/>
          <a:p>
            <a:pPr>
              <a:lnSpc>
                <a:spcPts val="2296"/>
              </a:lnSpc>
              <a:spcBef>
                <a:spcPct val="0"/>
              </a:spcBef>
            </a:pPr>
            <a:r>
              <a:rPr lang="en-US" sz="2296">
                <a:solidFill>
                  <a:srgbClr val="4A4A6D"/>
                </a:solidFill>
                <a:latin typeface="Source Sans Pro"/>
                <a:ea typeface="Source Sans Pro"/>
                <a:cs typeface="Source Sans Pro"/>
                <a:sym typeface="Source Sans Pro"/>
              </a:rPr>
              <a:t>Grant Amount</a:t>
            </a:r>
          </a:p>
        </p:txBody>
      </p:sp>
      <p:sp>
        <p:nvSpPr>
          <p:cNvPr id="28" name="TextBox 28"/>
          <p:cNvSpPr txBox="1"/>
          <p:nvPr/>
        </p:nvSpPr>
        <p:spPr>
          <a:xfrm>
            <a:off x="8288114" y="1919365"/>
            <a:ext cx="1412977" cy="618696"/>
          </a:xfrm>
          <a:prstGeom prst="rect">
            <a:avLst/>
          </a:prstGeom>
        </p:spPr>
        <p:txBody>
          <a:bodyPr lIns="0" tIns="0" rIns="0" bIns="0" rtlCol="0" anchor="t">
            <a:spAutoFit/>
          </a:bodyPr>
          <a:lstStyle/>
          <a:p>
            <a:pPr algn="just">
              <a:lnSpc>
                <a:spcPts val="2395"/>
              </a:lnSpc>
              <a:spcBef>
                <a:spcPct val="0"/>
              </a:spcBef>
            </a:pPr>
            <a:endParaRPr sz="1200"/>
          </a:p>
          <a:p>
            <a:pPr algn="just">
              <a:lnSpc>
                <a:spcPts val="2395"/>
              </a:lnSpc>
              <a:spcBef>
                <a:spcPct val="0"/>
              </a:spcBef>
            </a:pPr>
            <a:r>
              <a:rPr lang="en-US" sz="2395" b="1">
                <a:solidFill>
                  <a:srgbClr val="28B67A"/>
                </a:solidFill>
                <a:latin typeface="Source Sans Pro Bold"/>
                <a:ea typeface="Source Sans Pro Bold"/>
                <a:cs typeface="Source Sans Pro Bold"/>
                <a:sym typeface="Source Sans Pro Bold"/>
              </a:rPr>
              <a:t>€42,000</a:t>
            </a:r>
          </a:p>
        </p:txBody>
      </p:sp>
      <p:sp>
        <p:nvSpPr>
          <p:cNvPr id="29" name="TextBox 29"/>
          <p:cNvSpPr txBox="1"/>
          <p:nvPr/>
        </p:nvSpPr>
        <p:spPr>
          <a:xfrm>
            <a:off x="8288114" y="4069268"/>
            <a:ext cx="2111141" cy="297967"/>
          </a:xfrm>
          <a:prstGeom prst="rect">
            <a:avLst/>
          </a:prstGeom>
        </p:spPr>
        <p:txBody>
          <a:bodyPr lIns="0" tIns="0" rIns="0" bIns="0" rtlCol="0" anchor="t">
            <a:spAutoFit/>
          </a:bodyPr>
          <a:lstStyle/>
          <a:p>
            <a:pPr>
              <a:lnSpc>
                <a:spcPts val="2296"/>
              </a:lnSpc>
              <a:spcBef>
                <a:spcPct val="0"/>
              </a:spcBef>
            </a:pPr>
            <a:r>
              <a:rPr lang="en-US" sz="2296">
                <a:solidFill>
                  <a:srgbClr val="4A4A6D"/>
                </a:solidFill>
                <a:latin typeface="Source Sans Pro"/>
                <a:ea typeface="Source Sans Pro"/>
                <a:cs typeface="Source Sans Pro"/>
                <a:sym typeface="Source Sans Pro"/>
              </a:rPr>
              <a:t>25 Year Savings</a:t>
            </a:r>
          </a:p>
        </p:txBody>
      </p:sp>
      <p:sp>
        <p:nvSpPr>
          <p:cNvPr id="30" name="TextBox 30"/>
          <p:cNvSpPr txBox="1"/>
          <p:nvPr/>
        </p:nvSpPr>
        <p:spPr>
          <a:xfrm>
            <a:off x="8288114" y="3730127"/>
            <a:ext cx="1637796" cy="310919"/>
          </a:xfrm>
          <a:prstGeom prst="rect">
            <a:avLst/>
          </a:prstGeom>
        </p:spPr>
        <p:txBody>
          <a:bodyPr lIns="0" tIns="0" rIns="0" bIns="0" rtlCol="0" anchor="t">
            <a:spAutoFit/>
          </a:bodyPr>
          <a:lstStyle/>
          <a:p>
            <a:pPr>
              <a:lnSpc>
                <a:spcPts val="2395"/>
              </a:lnSpc>
              <a:spcBef>
                <a:spcPct val="0"/>
              </a:spcBef>
            </a:pPr>
            <a:r>
              <a:rPr lang="en-US" sz="2395" b="1">
                <a:solidFill>
                  <a:srgbClr val="28B67A"/>
                </a:solidFill>
                <a:latin typeface="Source Sans Pro Bold"/>
                <a:ea typeface="Source Sans Pro Bold"/>
                <a:cs typeface="Source Sans Pro Bold"/>
                <a:sym typeface="Source Sans Pro Bold"/>
              </a:rPr>
              <a:t>€1,067,850</a:t>
            </a:r>
          </a:p>
        </p:txBody>
      </p:sp>
      <p:sp>
        <p:nvSpPr>
          <p:cNvPr id="31" name="TextBox 31"/>
          <p:cNvSpPr txBox="1"/>
          <p:nvPr/>
        </p:nvSpPr>
        <p:spPr>
          <a:xfrm>
            <a:off x="8313689" y="4850395"/>
            <a:ext cx="2264515" cy="297967"/>
          </a:xfrm>
          <a:prstGeom prst="rect">
            <a:avLst/>
          </a:prstGeom>
        </p:spPr>
        <p:txBody>
          <a:bodyPr lIns="0" tIns="0" rIns="0" bIns="0" rtlCol="0" anchor="t">
            <a:spAutoFit/>
          </a:bodyPr>
          <a:lstStyle/>
          <a:p>
            <a:pPr>
              <a:lnSpc>
                <a:spcPts val="2296"/>
              </a:lnSpc>
              <a:spcBef>
                <a:spcPct val="0"/>
              </a:spcBef>
            </a:pPr>
            <a:r>
              <a:rPr lang="en-US" sz="2296">
                <a:solidFill>
                  <a:srgbClr val="4A4A6D"/>
                </a:solidFill>
                <a:latin typeface="Source Sans Pro"/>
                <a:ea typeface="Source Sans Pro"/>
                <a:cs typeface="Source Sans Pro"/>
                <a:sym typeface="Source Sans Pro"/>
              </a:rPr>
              <a:t>Payback Time</a:t>
            </a:r>
          </a:p>
        </p:txBody>
      </p:sp>
      <p:sp>
        <p:nvSpPr>
          <p:cNvPr id="32" name="TextBox 32"/>
          <p:cNvSpPr txBox="1"/>
          <p:nvPr/>
        </p:nvSpPr>
        <p:spPr>
          <a:xfrm>
            <a:off x="8313689" y="4521293"/>
            <a:ext cx="1637796" cy="310919"/>
          </a:xfrm>
          <a:prstGeom prst="rect">
            <a:avLst/>
          </a:prstGeom>
        </p:spPr>
        <p:txBody>
          <a:bodyPr lIns="0" tIns="0" rIns="0" bIns="0" rtlCol="0" anchor="t">
            <a:spAutoFit/>
          </a:bodyPr>
          <a:lstStyle/>
          <a:p>
            <a:pPr algn="just">
              <a:lnSpc>
                <a:spcPts val="2395"/>
              </a:lnSpc>
              <a:spcBef>
                <a:spcPct val="0"/>
              </a:spcBef>
            </a:pPr>
            <a:r>
              <a:rPr lang="en-US" sz="2395" b="1">
                <a:solidFill>
                  <a:srgbClr val="28B67A"/>
                </a:solidFill>
                <a:latin typeface="Source Sans Pro Bold"/>
                <a:ea typeface="Source Sans Pro Bold"/>
                <a:cs typeface="Source Sans Pro Bold"/>
                <a:sym typeface="Source Sans Pro Bold"/>
              </a:rPr>
              <a:t>3.3 Years</a:t>
            </a:r>
          </a:p>
        </p:txBody>
      </p:sp>
      <p:sp>
        <p:nvSpPr>
          <p:cNvPr id="33" name="TextBox 33"/>
          <p:cNvSpPr txBox="1"/>
          <p:nvPr/>
        </p:nvSpPr>
        <p:spPr>
          <a:xfrm>
            <a:off x="8288114" y="3278021"/>
            <a:ext cx="2111141" cy="297967"/>
          </a:xfrm>
          <a:prstGeom prst="rect">
            <a:avLst/>
          </a:prstGeom>
        </p:spPr>
        <p:txBody>
          <a:bodyPr lIns="0" tIns="0" rIns="0" bIns="0" rtlCol="0" anchor="t">
            <a:spAutoFit/>
          </a:bodyPr>
          <a:lstStyle/>
          <a:p>
            <a:pPr>
              <a:lnSpc>
                <a:spcPts val="2296"/>
              </a:lnSpc>
              <a:spcBef>
                <a:spcPct val="0"/>
              </a:spcBef>
            </a:pPr>
            <a:r>
              <a:rPr lang="en-US" sz="2296">
                <a:solidFill>
                  <a:srgbClr val="4A4A6D"/>
                </a:solidFill>
                <a:latin typeface="Source Sans Pro"/>
                <a:ea typeface="Source Sans Pro"/>
                <a:cs typeface="Source Sans Pro"/>
                <a:sym typeface="Source Sans Pro"/>
              </a:rPr>
              <a:t>Annual Savings</a:t>
            </a:r>
          </a:p>
        </p:txBody>
      </p:sp>
      <p:sp>
        <p:nvSpPr>
          <p:cNvPr id="34" name="TextBox 34"/>
          <p:cNvSpPr txBox="1"/>
          <p:nvPr/>
        </p:nvSpPr>
        <p:spPr>
          <a:xfrm>
            <a:off x="8288114" y="2956176"/>
            <a:ext cx="1637796" cy="310919"/>
          </a:xfrm>
          <a:prstGeom prst="rect">
            <a:avLst/>
          </a:prstGeom>
        </p:spPr>
        <p:txBody>
          <a:bodyPr lIns="0" tIns="0" rIns="0" bIns="0" rtlCol="0" anchor="t">
            <a:spAutoFit/>
          </a:bodyPr>
          <a:lstStyle/>
          <a:p>
            <a:pPr>
              <a:lnSpc>
                <a:spcPts val="2395"/>
              </a:lnSpc>
              <a:spcBef>
                <a:spcPct val="0"/>
              </a:spcBef>
            </a:pPr>
            <a:r>
              <a:rPr lang="en-US" sz="2395" b="1">
                <a:solidFill>
                  <a:srgbClr val="28B67A"/>
                </a:solidFill>
                <a:latin typeface="Source Sans Pro Bold"/>
                <a:ea typeface="Source Sans Pro Bold"/>
                <a:cs typeface="Source Sans Pro Bold"/>
                <a:sym typeface="Source Sans Pro Bold"/>
              </a:rPr>
              <a:t>€42,714</a:t>
            </a:r>
          </a:p>
        </p:txBody>
      </p:sp>
      <p:sp>
        <p:nvSpPr>
          <p:cNvPr id="35" name="TextBox 35"/>
          <p:cNvSpPr txBox="1"/>
          <p:nvPr/>
        </p:nvSpPr>
        <p:spPr>
          <a:xfrm>
            <a:off x="8313689" y="5648028"/>
            <a:ext cx="3192511" cy="297967"/>
          </a:xfrm>
          <a:prstGeom prst="rect">
            <a:avLst/>
          </a:prstGeom>
        </p:spPr>
        <p:txBody>
          <a:bodyPr lIns="0" tIns="0" rIns="0" bIns="0" rtlCol="0" anchor="t">
            <a:spAutoFit/>
          </a:bodyPr>
          <a:lstStyle/>
          <a:p>
            <a:pPr>
              <a:lnSpc>
                <a:spcPts val="2296"/>
              </a:lnSpc>
              <a:spcBef>
                <a:spcPct val="0"/>
              </a:spcBef>
            </a:pPr>
            <a:r>
              <a:rPr lang="en-US" sz="2296">
                <a:solidFill>
                  <a:srgbClr val="4A4A6D"/>
                </a:solidFill>
                <a:latin typeface="Source Sans Pro"/>
                <a:ea typeface="Source Sans Pro"/>
                <a:cs typeface="Source Sans Pro"/>
                <a:sym typeface="Source Sans Pro"/>
              </a:rPr>
              <a:t>Energy Saved Annually</a:t>
            </a:r>
          </a:p>
        </p:txBody>
      </p:sp>
      <p:sp>
        <p:nvSpPr>
          <p:cNvPr id="36" name="TextBox 36"/>
          <p:cNvSpPr txBox="1"/>
          <p:nvPr/>
        </p:nvSpPr>
        <p:spPr>
          <a:xfrm>
            <a:off x="7760826" y="909001"/>
            <a:ext cx="892413" cy="868956"/>
          </a:xfrm>
          <a:prstGeom prst="rect">
            <a:avLst/>
          </a:prstGeom>
        </p:spPr>
        <p:txBody>
          <a:bodyPr lIns="0" tIns="0" rIns="0" bIns="0" rtlCol="0" anchor="t">
            <a:spAutoFit/>
          </a:bodyPr>
          <a:lstStyle/>
          <a:p>
            <a:pPr algn="ctr">
              <a:lnSpc>
                <a:spcPts val="3500"/>
              </a:lnSpc>
            </a:pPr>
            <a:r>
              <a:rPr lang="en-US" sz="2499" b="1">
                <a:solidFill>
                  <a:srgbClr val="4A4A6D"/>
                </a:solidFill>
                <a:latin typeface="Source Sans Pro Bold"/>
                <a:ea typeface="Source Sans Pro Bold"/>
                <a:cs typeface="Source Sans Pro Bold"/>
                <a:sym typeface="Source Sans Pro Bold"/>
              </a:rPr>
              <a:t>Result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82593" y="0"/>
            <a:ext cx="10291020" cy="6858000"/>
          </a:xfrm>
          <a:custGeom>
            <a:avLst/>
            <a:gdLst/>
            <a:ahLst/>
            <a:cxnLst/>
            <a:rect l="l" t="t" r="r" b="b"/>
            <a:pathLst>
              <a:path w="15436530" h="10287000">
                <a:moveTo>
                  <a:pt x="0" y="0"/>
                </a:moveTo>
                <a:lnTo>
                  <a:pt x="15436530" y="0"/>
                </a:lnTo>
                <a:lnTo>
                  <a:pt x="15436530" y="10287000"/>
                </a:lnTo>
                <a:lnTo>
                  <a:pt x="0" y="10287000"/>
                </a:lnTo>
                <a:lnTo>
                  <a:pt x="0" y="0"/>
                </a:lnTo>
                <a:close/>
              </a:path>
            </a:pathLst>
          </a:custGeom>
          <a:blipFill>
            <a:blip r:embed="rId2"/>
            <a:stretch>
              <a:fillRect t="-25029" b="-25029"/>
            </a:stretch>
          </a:blipFill>
        </p:spPr>
        <p:txBody>
          <a:bodyPr/>
          <a:lstStyle/>
          <a:p>
            <a:endParaRPr lang="en-IE" sz="1200"/>
          </a:p>
        </p:txBody>
      </p:sp>
      <p:sp>
        <p:nvSpPr>
          <p:cNvPr id="3" name="Freeform 3"/>
          <p:cNvSpPr/>
          <p:nvPr/>
        </p:nvSpPr>
        <p:spPr>
          <a:xfrm>
            <a:off x="282578" y="197028"/>
            <a:ext cx="1874188" cy="657701"/>
          </a:xfrm>
          <a:custGeom>
            <a:avLst/>
            <a:gdLst/>
            <a:ahLst/>
            <a:cxnLst/>
            <a:rect l="l" t="t" r="r" b="b"/>
            <a:pathLst>
              <a:path w="2811282" h="986552">
                <a:moveTo>
                  <a:pt x="0" y="0"/>
                </a:moveTo>
                <a:lnTo>
                  <a:pt x="2811282" y="0"/>
                </a:lnTo>
                <a:lnTo>
                  <a:pt x="2811282" y="986552"/>
                </a:lnTo>
                <a:lnTo>
                  <a:pt x="0" y="986552"/>
                </a:lnTo>
                <a:lnTo>
                  <a:pt x="0" y="0"/>
                </a:lnTo>
                <a:close/>
              </a:path>
            </a:pathLst>
          </a:custGeom>
          <a:blipFill>
            <a:blip r:embed="rId3"/>
            <a:stretch>
              <a:fillRect/>
            </a:stretch>
          </a:blipFill>
        </p:spPr>
        <p:txBody>
          <a:bodyPr/>
          <a:lstStyle/>
          <a:p>
            <a:endParaRPr lang="en-IE" sz="1200"/>
          </a:p>
        </p:txBody>
      </p:sp>
      <p:sp>
        <p:nvSpPr>
          <p:cNvPr id="4" name="TextBox 4"/>
          <p:cNvSpPr txBox="1"/>
          <p:nvPr/>
        </p:nvSpPr>
        <p:spPr>
          <a:xfrm>
            <a:off x="178094" y="2351410"/>
            <a:ext cx="1804273" cy="2586542"/>
          </a:xfrm>
          <a:prstGeom prst="rect">
            <a:avLst/>
          </a:prstGeom>
        </p:spPr>
        <p:txBody>
          <a:bodyPr lIns="0" tIns="0" rIns="0" bIns="0" rtlCol="0" anchor="t">
            <a:spAutoFit/>
          </a:bodyPr>
          <a:lstStyle/>
          <a:p>
            <a:pPr algn="ctr">
              <a:lnSpc>
                <a:spcPts val="3360"/>
              </a:lnSpc>
            </a:pPr>
            <a:r>
              <a:rPr lang="en-US" sz="2400" b="1">
                <a:solidFill>
                  <a:srgbClr val="4A4A6D"/>
                </a:solidFill>
                <a:latin typeface="Open Sans Bold"/>
                <a:ea typeface="Open Sans Bold"/>
                <a:cs typeface="Open Sans Bold"/>
                <a:sym typeface="Open Sans Bold"/>
              </a:rPr>
              <a:t>Case Study</a:t>
            </a:r>
          </a:p>
          <a:p>
            <a:pPr algn="ctr">
              <a:lnSpc>
                <a:spcPts val="3360"/>
              </a:lnSpc>
            </a:pPr>
            <a:r>
              <a:rPr lang="en-US" sz="2400">
                <a:solidFill>
                  <a:srgbClr val="4A4A6D"/>
                </a:solidFill>
                <a:latin typeface="Open Sans"/>
                <a:ea typeface="Open Sans"/>
                <a:cs typeface="Open Sans"/>
                <a:sym typeface="Open Sans"/>
              </a:rPr>
              <a:t>Cullen’s Gala</a:t>
            </a:r>
          </a:p>
          <a:p>
            <a:pPr algn="ctr">
              <a:lnSpc>
                <a:spcPts val="3360"/>
              </a:lnSpc>
            </a:pPr>
            <a:r>
              <a:rPr lang="en-US" sz="2400">
                <a:solidFill>
                  <a:srgbClr val="4A4A6D"/>
                </a:solidFill>
                <a:latin typeface="Open Sans"/>
                <a:ea typeface="Open Sans"/>
                <a:cs typeface="Open Sans"/>
                <a:sym typeface="Open Sans"/>
              </a:rPr>
              <a:t>Adamstown</a:t>
            </a:r>
          </a:p>
          <a:p>
            <a:pPr algn="ctr">
              <a:lnSpc>
                <a:spcPts val="3360"/>
              </a:lnSpc>
            </a:pPr>
            <a:r>
              <a:rPr lang="en-US" sz="2400">
                <a:solidFill>
                  <a:srgbClr val="4A4A6D"/>
                </a:solidFill>
                <a:latin typeface="Open Sans"/>
                <a:ea typeface="Open Sans"/>
                <a:cs typeface="Open Sans"/>
                <a:sym typeface="Open Sans"/>
              </a:rPr>
              <a:t>CO. Wexford</a:t>
            </a:r>
          </a:p>
          <a:p>
            <a:pPr algn="ctr">
              <a:lnSpc>
                <a:spcPts val="3360"/>
              </a:lnSpc>
            </a:pPr>
            <a:endParaRPr lang="en-US" sz="2400">
              <a:solidFill>
                <a:srgbClr val="4A4A6D"/>
              </a:solidFill>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14991"/>
            <a:ext cx="4543478" cy="1869721"/>
            <a:chOff x="0" y="0"/>
            <a:chExt cx="2019323" cy="830987"/>
          </a:xfrm>
        </p:grpSpPr>
        <p:sp>
          <p:nvSpPr>
            <p:cNvPr id="3" name="Freeform 3"/>
            <p:cNvSpPr/>
            <p:nvPr/>
          </p:nvSpPr>
          <p:spPr>
            <a:xfrm>
              <a:off x="0" y="0"/>
              <a:ext cx="2019323" cy="830987"/>
            </a:xfrm>
            <a:custGeom>
              <a:avLst/>
              <a:gdLst/>
              <a:ahLst/>
              <a:cxnLst/>
              <a:rect l="l" t="t" r="r" b="b"/>
              <a:pathLst>
                <a:path w="2019323" h="830987">
                  <a:moveTo>
                    <a:pt x="0" y="0"/>
                  </a:moveTo>
                  <a:lnTo>
                    <a:pt x="2019323" y="0"/>
                  </a:lnTo>
                  <a:lnTo>
                    <a:pt x="2019323" y="830987"/>
                  </a:lnTo>
                  <a:lnTo>
                    <a:pt x="0" y="830987"/>
                  </a:lnTo>
                  <a:close/>
                </a:path>
              </a:pathLst>
            </a:custGeom>
            <a:solidFill>
              <a:srgbClr val="FFFFFF"/>
            </a:solidFill>
          </p:spPr>
          <p:txBody>
            <a:bodyPr/>
            <a:lstStyle/>
            <a:p>
              <a:endParaRPr lang="en-IE" sz="1200"/>
            </a:p>
          </p:txBody>
        </p:sp>
        <p:sp>
          <p:nvSpPr>
            <p:cNvPr id="4" name="TextBox 4"/>
            <p:cNvSpPr txBox="1"/>
            <p:nvPr/>
          </p:nvSpPr>
          <p:spPr>
            <a:xfrm>
              <a:off x="0" y="-28575"/>
              <a:ext cx="2019323" cy="859562"/>
            </a:xfrm>
            <a:prstGeom prst="rect">
              <a:avLst/>
            </a:prstGeom>
          </p:spPr>
          <p:txBody>
            <a:bodyPr lIns="108373" tIns="108373" rIns="108373" bIns="108373" rtlCol="0" anchor="ctr"/>
            <a:lstStyle/>
            <a:p>
              <a:pPr algn="ctr">
                <a:lnSpc>
                  <a:spcPts val="1493"/>
                </a:lnSpc>
              </a:pPr>
              <a:endParaRPr sz="1200"/>
            </a:p>
          </p:txBody>
        </p:sp>
      </p:grpSp>
      <p:sp>
        <p:nvSpPr>
          <p:cNvPr id="5" name="Freeform 5"/>
          <p:cNvSpPr/>
          <p:nvPr/>
        </p:nvSpPr>
        <p:spPr>
          <a:xfrm>
            <a:off x="264160" y="114896"/>
            <a:ext cx="1874188" cy="657701"/>
          </a:xfrm>
          <a:custGeom>
            <a:avLst/>
            <a:gdLst/>
            <a:ahLst/>
            <a:cxnLst/>
            <a:rect l="l" t="t" r="r" b="b"/>
            <a:pathLst>
              <a:path w="2811282" h="986552">
                <a:moveTo>
                  <a:pt x="0" y="0"/>
                </a:moveTo>
                <a:lnTo>
                  <a:pt x="2811282" y="0"/>
                </a:lnTo>
                <a:lnTo>
                  <a:pt x="2811282" y="986552"/>
                </a:lnTo>
                <a:lnTo>
                  <a:pt x="0" y="986552"/>
                </a:lnTo>
                <a:lnTo>
                  <a:pt x="0" y="0"/>
                </a:lnTo>
                <a:close/>
              </a:path>
            </a:pathLst>
          </a:custGeom>
          <a:blipFill>
            <a:blip r:embed="rId2"/>
            <a:stretch>
              <a:fillRect/>
            </a:stretch>
          </a:blipFill>
        </p:spPr>
        <p:txBody>
          <a:bodyPr/>
          <a:lstStyle/>
          <a:p>
            <a:endParaRPr lang="en-IE" sz="1200"/>
          </a:p>
        </p:txBody>
      </p:sp>
      <p:sp>
        <p:nvSpPr>
          <p:cNvPr id="6" name="Freeform 6"/>
          <p:cNvSpPr/>
          <p:nvPr/>
        </p:nvSpPr>
        <p:spPr>
          <a:xfrm>
            <a:off x="2412638" y="114896"/>
            <a:ext cx="1976842" cy="632205"/>
          </a:xfrm>
          <a:custGeom>
            <a:avLst/>
            <a:gdLst/>
            <a:ahLst/>
            <a:cxnLst/>
            <a:rect l="l" t="t" r="r" b="b"/>
            <a:pathLst>
              <a:path w="2965263" h="948307">
                <a:moveTo>
                  <a:pt x="0" y="0"/>
                </a:moveTo>
                <a:lnTo>
                  <a:pt x="2965264" y="0"/>
                </a:lnTo>
                <a:lnTo>
                  <a:pt x="2965264" y="948306"/>
                </a:lnTo>
                <a:lnTo>
                  <a:pt x="0" y="948306"/>
                </a:lnTo>
                <a:lnTo>
                  <a:pt x="0" y="0"/>
                </a:lnTo>
                <a:close/>
              </a:path>
            </a:pathLst>
          </a:custGeom>
          <a:blipFill>
            <a:blip r:embed="rId3"/>
            <a:stretch>
              <a:fillRect t="-16233" b="-16233"/>
            </a:stretch>
          </a:blipFill>
        </p:spPr>
        <p:txBody>
          <a:bodyPr/>
          <a:lstStyle/>
          <a:p>
            <a:endParaRPr lang="en-IE" sz="1200"/>
          </a:p>
        </p:txBody>
      </p:sp>
      <p:sp>
        <p:nvSpPr>
          <p:cNvPr id="7" name="Freeform 7"/>
          <p:cNvSpPr/>
          <p:nvPr/>
        </p:nvSpPr>
        <p:spPr>
          <a:xfrm>
            <a:off x="7760826" y="1618871"/>
            <a:ext cx="329645" cy="439527"/>
          </a:xfrm>
          <a:custGeom>
            <a:avLst/>
            <a:gdLst/>
            <a:ahLst/>
            <a:cxnLst/>
            <a:rect l="l" t="t" r="r" b="b"/>
            <a:pathLst>
              <a:path w="494468" h="659291">
                <a:moveTo>
                  <a:pt x="0" y="0"/>
                </a:moveTo>
                <a:lnTo>
                  <a:pt x="494469" y="0"/>
                </a:lnTo>
                <a:lnTo>
                  <a:pt x="494469" y="659291"/>
                </a:lnTo>
                <a:lnTo>
                  <a:pt x="0" y="6592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1200"/>
          </a:p>
        </p:txBody>
      </p:sp>
      <p:grpSp>
        <p:nvGrpSpPr>
          <p:cNvPr id="8" name="Group 8"/>
          <p:cNvGrpSpPr/>
          <p:nvPr/>
        </p:nvGrpSpPr>
        <p:grpSpPr>
          <a:xfrm>
            <a:off x="924392" y="4402322"/>
            <a:ext cx="2427914" cy="24279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t="-16747" b="-16747"/>
              </a:stretch>
            </a:blipFill>
          </p:spPr>
          <p:txBody>
            <a:bodyPr/>
            <a:lstStyle/>
            <a:p>
              <a:endParaRPr lang="en-IE" sz="1200"/>
            </a:p>
          </p:txBody>
        </p:sp>
      </p:grpSp>
      <p:grpSp>
        <p:nvGrpSpPr>
          <p:cNvPr id="10" name="Group 10"/>
          <p:cNvGrpSpPr/>
          <p:nvPr/>
        </p:nvGrpSpPr>
        <p:grpSpPr>
          <a:xfrm>
            <a:off x="3065768" y="4024818"/>
            <a:ext cx="2427914" cy="242791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t="-16747" b="-16747"/>
              </a:stretch>
            </a:blipFill>
          </p:spPr>
          <p:txBody>
            <a:bodyPr/>
            <a:lstStyle/>
            <a:p>
              <a:endParaRPr lang="en-IE" sz="1200"/>
            </a:p>
          </p:txBody>
        </p:sp>
      </p:grpSp>
      <p:sp>
        <p:nvSpPr>
          <p:cNvPr id="12" name="Freeform 12"/>
          <p:cNvSpPr/>
          <p:nvPr/>
        </p:nvSpPr>
        <p:spPr>
          <a:xfrm>
            <a:off x="7656245" y="2203784"/>
            <a:ext cx="538807" cy="538807"/>
          </a:xfrm>
          <a:custGeom>
            <a:avLst/>
            <a:gdLst/>
            <a:ahLst/>
            <a:cxnLst/>
            <a:rect l="l" t="t" r="r" b="b"/>
            <a:pathLst>
              <a:path w="808210" h="808210">
                <a:moveTo>
                  <a:pt x="0" y="0"/>
                </a:moveTo>
                <a:lnTo>
                  <a:pt x="808209" y="0"/>
                </a:lnTo>
                <a:lnTo>
                  <a:pt x="808209" y="808210"/>
                </a:lnTo>
                <a:lnTo>
                  <a:pt x="0" y="808210"/>
                </a:lnTo>
                <a:lnTo>
                  <a:pt x="0" y="0"/>
                </a:lnTo>
                <a:close/>
              </a:path>
            </a:pathLst>
          </a:custGeom>
          <a:blipFill>
            <a:blip r:embed="rId8"/>
            <a:stretch>
              <a:fillRect/>
            </a:stretch>
          </a:blipFill>
        </p:spPr>
        <p:txBody>
          <a:bodyPr/>
          <a:lstStyle/>
          <a:p>
            <a:endParaRPr lang="en-IE" sz="1200"/>
          </a:p>
        </p:txBody>
      </p:sp>
      <p:sp>
        <p:nvSpPr>
          <p:cNvPr id="13" name="Freeform 13"/>
          <p:cNvSpPr/>
          <p:nvPr/>
        </p:nvSpPr>
        <p:spPr>
          <a:xfrm>
            <a:off x="7740861" y="3058964"/>
            <a:ext cx="454191" cy="424100"/>
          </a:xfrm>
          <a:custGeom>
            <a:avLst/>
            <a:gdLst/>
            <a:ahLst/>
            <a:cxnLst/>
            <a:rect l="l" t="t" r="r" b="b"/>
            <a:pathLst>
              <a:path w="681286" h="636150">
                <a:moveTo>
                  <a:pt x="0" y="0"/>
                </a:moveTo>
                <a:lnTo>
                  <a:pt x="681285" y="0"/>
                </a:lnTo>
                <a:lnTo>
                  <a:pt x="681285" y="636150"/>
                </a:lnTo>
                <a:lnTo>
                  <a:pt x="0" y="6361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sz="1200"/>
          </a:p>
        </p:txBody>
      </p:sp>
      <p:sp>
        <p:nvSpPr>
          <p:cNvPr id="14" name="Freeform 14"/>
          <p:cNvSpPr/>
          <p:nvPr/>
        </p:nvSpPr>
        <p:spPr>
          <a:xfrm>
            <a:off x="7752842" y="3832915"/>
            <a:ext cx="454191" cy="424100"/>
          </a:xfrm>
          <a:custGeom>
            <a:avLst/>
            <a:gdLst/>
            <a:ahLst/>
            <a:cxnLst/>
            <a:rect l="l" t="t" r="r" b="b"/>
            <a:pathLst>
              <a:path w="681286" h="636150">
                <a:moveTo>
                  <a:pt x="0" y="0"/>
                </a:moveTo>
                <a:lnTo>
                  <a:pt x="681285" y="0"/>
                </a:lnTo>
                <a:lnTo>
                  <a:pt x="681285" y="636151"/>
                </a:lnTo>
                <a:lnTo>
                  <a:pt x="0" y="6361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sz="1200"/>
          </a:p>
        </p:txBody>
      </p:sp>
      <p:sp>
        <p:nvSpPr>
          <p:cNvPr id="15" name="Freeform 15"/>
          <p:cNvSpPr/>
          <p:nvPr/>
        </p:nvSpPr>
        <p:spPr>
          <a:xfrm>
            <a:off x="7695038" y="4590091"/>
            <a:ext cx="545837" cy="431708"/>
          </a:xfrm>
          <a:custGeom>
            <a:avLst/>
            <a:gdLst/>
            <a:ahLst/>
            <a:cxnLst/>
            <a:rect l="l" t="t" r="r" b="b"/>
            <a:pathLst>
              <a:path w="818756" h="647562">
                <a:moveTo>
                  <a:pt x="0" y="0"/>
                </a:moveTo>
                <a:lnTo>
                  <a:pt x="818756" y="0"/>
                </a:lnTo>
                <a:lnTo>
                  <a:pt x="818756" y="647561"/>
                </a:lnTo>
                <a:lnTo>
                  <a:pt x="0" y="6475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E" sz="1200"/>
          </a:p>
        </p:txBody>
      </p:sp>
      <p:sp>
        <p:nvSpPr>
          <p:cNvPr id="16" name="Freeform 16"/>
          <p:cNvSpPr/>
          <p:nvPr/>
        </p:nvSpPr>
        <p:spPr>
          <a:xfrm>
            <a:off x="7760826" y="5377928"/>
            <a:ext cx="468901" cy="476702"/>
          </a:xfrm>
          <a:custGeom>
            <a:avLst/>
            <a:gdLst/>
            <a:ahLst/>
            <a:cxnLst/>
            <a:rect l="l" t="t" r="r" b="b"/>
            <a:pathLst>
              <a:path w="703352" h="715053">
                <a:moveTo>
                  <a:pt x="0" y="0"/>
                </a:moveTo>
                <a:lnTo>
                  <a:pt x="703352" y="0"/>
                </a:lnTo>
                <a:lnTo>
                  <a:pt x="703352" y="715053"/>
                </a:lnTo>
                <a:lnTo>
                  <a:pt x="0" y="7150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E" sz="1200"/>
          </a:p>
        </p:txBody>
      </p:sp>
      <p:sp>
        <p:nvSpPr>
          <p:cNvPr id="17" name="Freeform 17"/>
          <p:cNvSpPr/>
          <p:nvPr/>
        </p:nvSpPr>
        <p:spPr>
          <a:xfrm>
            <a:off x="7808857" y="6134558"/>
            <a:ext cx="372839" cy="431708"/>
          </a:xfrm>
          <a:custGeom>
            <a:avLst/>
            <a:gdLst/>
            <a:ahLst/>
            <a:cxnLst/>
            <a:rect l="l" t="t" r="r" b="b"/>
            <a:pathLst>
              <a:path w="559258" h="647562">
                <a:moveTo>
                  <a:pt x="0" y="0"/>
                </a:moveTo>
                <a:lnTo>
                  <a:pt x="559257" y="0"/>
                </a:lnTo>
                <a:lnTo>
                  <a:pt x="559257" y="647561"/>
                </a:lnTo>
                <a:lnTo>
                  <a:pt x="0" y="64756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E" sz="1200"/>
          </a:p>
        </p:txBody>
      </p:sp>
      <p:sp>
        <p:nvSpPr>
          <p:cNvPr id="18" name="TextBox 18"/>
          <p:cNvSpPr txBox="1"/>
          <p:nvPr/>
        </p:nvSpPr>
        <p:spPr>
          <a:xfrm>
            <a:off x="8348337" y="5966702"/>
            <a:ext cx="551021" cy="407035"/>
          </a:xfrm>
          <a:prstGeom prst="rect">
            <a:avLst/>
          </a:prstGeom>
        </p:spPr>
        <p:txBody>
          <a:bodyPr wrap="square" lIns="0" tIns="0" rIns="0" bIns="0" rtlCol="0" anchor="t">
            <a:spAutoFit/>
          </a:bodyPr>
          <a:lstStyle/>
          <a:p>
            <a:pPr algn="ctr">
              <a:lnSpc>
                <a:spcPts val="3350"/>
              </a:lnSpc>
            </a:pPr>
            <a:r>
              <a:rPr lang="en-US" sz="2393" b="1" dirty="0">
                <a:solidFill>
                  <a:srgbClr val="28B67A"/>
                </a:solidFill>
                <a:latin typeface="Source Sans Pro Bold"/>
                <a:ea typeface="Source Sans Pro Bold"/>
                <a:cs typeface="Source Sans Pro Bold"/>
                <a:sym typeface="Source Sans Pro Bold"/>
              </a:rPr>
              <a:t>4.5</a:t>
            </a:r>
          </a:p>
        </p:txBody>
      </p:sp>
      <p:sp>
        <p:nvSpPr>
          <p:cNvPr id="19" name="TextBox 19"/>
          <p:cNvSpPr txBox="1"/>
          <p:nvPr/>
        </p:nvSpPr>
        <p:spPr>
          <a:xfrm>
            <a:off x="8313689" y="6305963"/>
            <a:ext cx="2194243" cy="794769"/>
          </a:xfrm>
          <a:prstGeom prst="rect">
            <a:avLst/>
          </a:prstGeom>
        </p:spPr>
        <p:txBody>
          <a:bodyPr lIns="0" tIns="0" rIns="0" bIns="0" rtlCol="0" anchor="t">
            <a:spAutoFit/>
          </a:bodyPr>
          <a:lstStyle/>
          <a:p>
            <a:pPr algn="ctr">
              <a:lnSpc>
                <a:spcPts val="3210"/>
              </a:lnSpc>
            </a:pPr>
            <a:r>
              <a:rPr lang="en-US" sz="2293">
                <a:solidFill>
                  <a:srgbClr val="4A4A6D"/>
                </a:solidFill>
                <a:latin typeface="Source Sans Pro"/>
                <a:ea typeface="Source Sans Pro"/>
                <a:cs typeface="Source Sans Pro"/>
                <a:sym typeface="Source Sans Pro"/>
              </a:rPr>
              <a:t>Reduced Annually</a:t>
            </a:r>
          </a:p>
        </p:txBody>
      </p:sp>
      <p:sp>
        <p:nvSpPr>
          <p:cNvPr id="20" name="TextBox 20"/>
          <p:cNvSpPr txBox="1"/>
          <p:nvPr/>
        </p:nvSpPr>
        <p:spPr>
          <a:xfrm>
            <a:off x="8899358" y="5966702"/>
            <a:ext cx="1756172" cy="407035"/>
          </a:xfrm>
          <a:prstGeom prst="rect">
            <a:avLst/>
          </a:prstGeom>
        </p:spPr>
        <p:txBody>
          <a:bodyPr lIns="0" tIns="0" rIns="0" bIns="0" rtlCol="0" anchor="t">
            <a:spAutoFit/>
          </a:bodyPr>
          <a:lstStyle/>
          <a:p>
            <a:pPr algn="ctr">
              <a:lnSpc>
                <a:spcPts val="3350"/>
              </a:lnSpc>
            </a:pPr>
            <a:r>
              <a:rPr lang="en-US" sz="2393" b="1">
                <a:solidFill>
                  <a:srgbClr val="28B67A"/>
                </a:solidFill>
                <a:latin typeface="Source Sans Pro Bold"/>
                <a:ea typeface="Source Sans Pro Bold"/>
                <a:cs typeface="Source Sans Pro Bold"/>
                <a:sym typeface="Source Sans Pro Bold"/>
              </a:rPr>
              <a:t>Tonnes of CO</a:t>
            </a:r>
          </a:p>
        </p:txBody>
      </p:sp>
      <p:sp>
        <p:nvSpPr>
          <p:cNvPr id="21" name="TextBox 21"/>
          <p:cNvSpPr txBox="1"/>
          <p:nvPr/>
        </p:nvSpPr>
        <p:spPr>
          <a:xfrm>
            <a:off x="10655529" y="6150830"/>
            <a:ext cx="114471" cy="287899"/>
          </a:xfrm>
          <a:prstGeom prst="rect">
            <a:avLst/>
          </a:prstGeom>
        </p:spPr>
        <p:txBody>
          <a:bodyPr lIns="0" tIns="0" rIns="0" bIns="0" rtlCol="0" anchor="t">
            <a:spAutoFit/>
          </a:bodyPr>
          <a:lstStyle/>
          <a:p>
            <a:pPr algn="ctr">
              <a:lnSpc>
                <a:spcPts val="2389"/>
              </a:lnSpc>
            </a:pPr>
            <a:r>
              <a:rPr lang="en-US" sz="1707" b="1">
                <a:solidFill>
                  <a:srgbClr val="28B67A"/>
                </a:solidFill>
                <a:latin typeface="Source Sans Pro Bold"/>
                <a:ea typeface="Source Sans Pro Bold"/>
                <a:cs typeface="Source Sans Pro Bold"/>
                <a:sym typeface="Source Sans Pro Bold"/>
              </a:rPr>
              <a:t>2</a:t>
            </a:r>
          </a:p>
        </p:txBody>
      </p:sp>
      <p:sp>
        <p:nvSpPr>
          <p:cNvPr id="22" name="TextBox 22"/>
          <p:cNvSpPr txBox="1"/>
          <p:nvPr/>
        </p:nvSpPr>
        <p:spPr>
          <a:xfrm>
            <a:off x="8313690" y="5200819"/>
            <a:ext cx="2399643" cy="407035"/>
          </a:xfrm>
          <a:prstGeom prst="rect">
            <a:avLst/>
          </a:prstGeom>
        </p:spPr>
        <p:txBody>
          <a:bodyPr lIns="0" tIns="0" rIns="0" bIns="0" rtlCol="0" anchor="t">
            <a:spAutoFit/>
          </a:bodyPr>
          <a:lstStyle/>
          <a:p>
            <a:pPr>
              <a:lnSpc>
                <a:spcPts val="3351"/>
              </a:lnSpc>
              <a:spcBef>
                <a:spcPct val="0"/>
              </a:spcBef>
            </a:pPr>
            <a:r>
              <a:rPr lang="en-US" sz="2393" b="1">
                <a:solidFill>
                  <a:srgbClr val="28B67A"/>
                </a:solidFill>
                <a:latin typeface="Source Sans Pro Bold"/>
                <a:ea typeface="Source Sans Pro Bold"/>
                <a:cs typeface="Source Sans Pro Bold"/>
                <a:sym typeface="Source Sans Pro Bold"/>
              </a:rPr>
              <a:t>13,858 kWh</a:t>
            </a:r>
          </a:p>
        </p:txBody>
      </p:sp>
      <p:sp>
        <p:nvSpPr>
          <p:cNvPr id="23" name="TextBox 23"/>
          <p:cNvSpPr txBox="1"/>
          <p:nvPr/>
        </p:nvSpPr>
        <p:spPr>
          <a:xfrm>
            <a:off x="472647" y="1159896"/>
            <a:ext cx="6125370" cy="1387111"/>
          </a:xfrm>
          <a:prstGeom prst="rect">
            <a:avLst/>
          </a:prstGeom>
        </p:spPr>
        <p:txBody>
          <a:bodyPr lIns="0" tIns="0" rIns="0" bIns="0" rtlCol="0" anchor="t">
            <a:spAutoFit/>
          </a:bodyPr>
          <a:lstStyle/>
          <a:p>
            <a:pPr algn="just">
              <a:lnSpc>
                <a:spcPts val="1790"/>
              </a:lnSpc>
              <a:spcBef>
                <a:spcPct val="0"/>
              </a:spcBef>
            </a:pPr>
            <a:r>
              <a:rPr lang="en-US" sz="1790" dirty="0">
                <a:solidFill>
                  <a:srgbClr val="4A4A6D"/>
                </a:solidFill>
                <a:latin typeface="Source Sans Pro"/>
                <a:ea typeface="Source Sans Pro"/>
                <a:cs typeface="Source Sans Pro"/>
                <a:sym typeface="Source Sans Pro"/>
              </a:rPr>
              <a:t>Cullens Gala is a family-run convenience store located in the heart of Adamstown, Co. Wexford. One of the key challenges for Cullens Gala was the outdated refrigeration and freezer units, many of which dated back to the store’s early years of operation. These older units consumed significant amounts of electricity and lacked modern energy-efficient features. </a:t>
            </a:r>
          </a:p>
        </p:txBody>
      </p:sp>
      <p:sp>
        <p:nvSpPr>
          <p:cNvPr id="24" name="TextBox 24"/>
          <p:cNvSpPr txBox="1"/>
          <p:nvPr/>
        </p:nvSpPr>
        <p:spPr>
          <a:xfrm>
            <a:off x="472647" y="2739723"/>
            <a:ext cx="6125370" cy="1285095"/>
          </a:xfrm>
          <a:prstGeom prst="rect">
            <a:avLst/>
          </a:prstGeom>
        </p:spPr>
        <p:txBody>
          <a:bodyPr lIns="0" tIns="0" rIns="0" bIns="0" rtlCol="0" anchor="t">
            <a:spAutoFit/>
          </a:bodyPr>
          <a:lstStyle/>
          <a:p>
            <a:pPr>
              <a:lnSpc>
                <a:spcPts val="1999"/>
              </a:lnSpc>
              <a:spcBef>
                <a:spcPct val="0"/>
              </a:spcBef>
            </a:pPr>
            <a:r>
              <a:rPr lang="en-US" sz="1999" b="1" dirty="0">
                <a:solidFill>
                  <a:srgbClr val="4A4A6D"/>
                </a:solidFill>
                <a:latin typeface="Source Sans Pro Bold"/>
                <a:ea typeface="Source Sans Pro Bold"/>
                <a:cs typeface="Source Sans Pro Bold"/>
                <a:sym typeface="Source Sans Pro Bold"/>
              </a:rPr>
              <a:t>Project actions: </a:t>
            </a:r>
            <a:r>
              <a:rPr lang="en-US" sz="1999" dirty="0">
                <a:solidFill>
                  <a:srgbClr val="4A4A6D"/>
                </a:solidFill>
                <a:latin typeface="Source Sans Pro"/>
                <a:ea typeface="Source Sans Pro"/>
                <a:cs typeface="Source Sans Pro"/>
                <a:sym typeface="Source Sans Pro"/>
              </a:rPr>
              <a:t>Installation of several modern refrigeration &amp; freezer cabinets. Providing  improved energy efficiency. </a:t>
            </a:r>
          </a:p>
          <a:p>
            <a:pPr>
              <a:lnSpc>
                <a:spcPts val="1999"/>
              </a:lnSpc>
              <a:spcBef>
                <a:spcPct val="0"/>
              </a:spcBef>
            </a:pPr>
            <a:endParaRPr lang="en-US" sz="1999" dirty="0">
              <a:solidFill>
                <a:srgbClr val="4A4A6D"/>
              </a:solidFill>
              <a:latin typeface="Source Sans Pro"/>
              <a:ea typeface="Source Sans Pro"/>
              <a:cs typeface="Source Sans Pro"/>
              <a:sym typeface="Source Sans Pro"/>
            </a:endParaRPr>
          </a:p>
          <a:p>
            <a:pPr>
              <a:lnSpc>
                <a:spcPts val="1999"/>
              </a:lnSpc>
              <a:spcBef>
                <a:spcPct val="0"/>
              </a:spcBef>
            </a:pPr>
            <a:r>
              <a:rPr lang="en-US" b="1" dirty="0">
                <a:solidFill>
                  <a:srgbClr val="4A4A6D"/>
                </a:solidFill>
                <a:latin typeface="Source Sans Pro"/>
                <a:ea typeface="Source Sans Pro"/>
                <a:cs typeface="Source Sans Pro"/>
                <a:sym typeface="Source Sans Pro"/>
              </a:rPr>
              <a:t>No longer covered under CEG</a:t>
            </a:r>
          </a:p>
        </p:txBody>
      </p:sp>
      <p:sp>
        <p:nvSpPr>
          <p:cNvPr id="25" name="TextBox 25"/>
          <p:cNvSpPr txBox="1"/>
          <p:nvPr/>
        </p:nvSpPr>
        <p:spPr>
          <a:xfrm>
            <a:off x="8251327" y="1823914"/>
            <a:ext cx="2389240" cy="297967"/>
          </a:xfrm>
          <a:prstGeom prst="rect">
            <a:avLst/>
          </a:prstGeom>
        </p:spPr>
        <p:txBody>
          <a:bodyPr lIns="0" tIns="0" rIns="0" bIns="0" rtlCol="0" anchor="t">
            <a:spAutoFit/>
          </a:bodyPr>
          <a:lstStyle/>
          <a:p>
            <a:pPr>
              <a:lnSpc>
                <a:spcPts val="2296"/>
              </a:lnSpc>
              <a:spcBef>
                <a:spcPct val="0"/>
              </a:spcBef>
            </a:pPr>
            <a:r>
              <a:rPr lang="en-US" sz="2296">
                <a:solidFill>
                  <a:srgbClr val="4A4A6D"/>
                </a:solidFill>
                <a:latin typeface="Source Sans Pro"/>
                <a:ea typeface="Source Sans Pro"/>
                <a:cs typeface="Source Sans Pro"/>
                <a:sym typeface="Source Sans Pro"/>
              </a:rPr>
              <a:t>Total Project Cost</a:t>
            </a:r>
          </a:p>
        </p:txBody>
      </p:sp>
      <p:sp>
        <p:nvSpPr>
          <p:cNvPr id="26" name="TextBox 26"/>
          <p:cNvSpPr txBox="1"/>
          <p:nvPr/>
        </p:nvSpPr>
        <p:spPr>
          <a:xfrm>
            <a:off x="8251327" y="1191575"/>
            <a:ext cx="1412977" cy="618696"/>
          </a:xfrm>
          <a:prstGeom prst="rect">
            <a:avLst/>
          </a:prstGeom>
        </p:spPr>
        <p:txBody>
          <a:bodyPr lIns="0" tIns="0" rIns="0" bIns="0" rtlCol="0" anchor="t">
            <a:spAutoFit/>
          </a:bodyPr>
          <a:lstStyle/>
          <a:p>
            <a:pPr algn="just">
              <a:lnSpc>
                <a:spcPts val="2395"/>
              </a:lnSpc>
              <a:spcBef>
                <a:spcPct val="0"/>
              </a:spcBef>
            </a:pPr>
            <a:endParaRPr sz="1200" dirty="0"/>
          </a:p>
          <a:p>
            <a:pPr algn="just">
              <a:lnSpc>
                <a:spcPts val="2395"/>
              </a:lnSpc>
              <a:spcBef>
                <a:spcPct val="0"/>
              </a:spcBef>
            </a:pPr>
            <a:r>
              <a:rPr lang="en-US" sz="2395" b="1" dirty="0">
                <a:solidFill>
                  <a:srgbClr val="28B67A"/>
                </a:solidFill>
                <a:latin typeface="Source Sans Pro Bold"/>
                <a:ea typeface="Source Sans Pro Bold"/>
                <a:cs typeface="Source Sans Pro Bold"/>
                <a:sym typeface="Source Sans Pro Bold"/>
              </a:rPr>
              <a:t>€27,863</a:t>
            </a:r>
          </a:p>
        </p:txBody>
      </p:sp>
      <p:sp>
        <p:nvSpPr>
          <p:cNvPr id="27" name="TextBox 27"/>
          <p:cNvSpPr txBox="1"/>
          <p:nvPr/>
        </p:nvSpPr>
        <p:spPr>
          <a:xfrm>
            <a:off x="8288114" y="2542252"/>
            <a:ext cx="1909781" cy="297967"/>
          </a:xfrm>
          <a:prstGeom prst="rect">
            <a:avLst/>
          </a:prstGeom>
        </p:spPr>
        <p:txBody>
          <a:bodyPr lIns="0" tIns="0" rIns="0" bIns="0" rtlCol="0" anchor="t">
            <a:spAutoFit/>
          </a:bodyPr>
          <a:lstStyle/>
          <a:p>
            <a:pPr>
              <a:lnSpc>
                <a:spcPts val="2296"/>
              </a:lnSpc>
              <a:spcBef>
                <a:spcPct val="0"/>
              </a:spcBef>
            </a:pPr>
            <a:r>
              <a:rPr lang="en-US" sz="2296">
                <a:solidFill>
                  <a:srgbClr val="4A4A6D"/>
                </a:solidFill>
                <a:latin typeface="Source Sans Pro"/>
                <a:ea typeface="Source Sans Pro"/>
                <a:cs typeface="Source Sans Pro"/>
                <a:sym typeface="Source Sans Pro"/>
              </a:rPr>
              <a:t>Grant Amount</a:t>
            </a:r>
          </a:p>
        </p:txBody>
      </p:sp>
      <p:sp>
        <p:nvSpPr>
          <p:cNvPr id="28" name="TextBox 28"/>
          <p:cNvSpPr txBox="1"/>
          <p:nvPr/>
        </p:nvSpPr>
        <p:spPr>
          <a:xfrm>
            <a:off x="8288114" y="1919365"/>
            <a:ext cx="1412977" cy="618696"/>
          </a:xfrm>
          <a:prstGeom prst="rect">
            <a:avLst/>
          </a:prstGeom>
        </p:spPr>
        <p:txBody>
          <a:bodyPr lIns="0" tIns="0" rIns="0" bIns="0" rtlCol="0" anchor="t">
            <a:spAutoFit/>
          </a:bodyPr>
          <a:lstStyle/>
          <a:p>
            <a:pPr algn="just">
              <a:lnSpc>
                <a:spcPts val="2395"/>
              </a:lnSpc>
              <a:spcBef>
                <a:spcPct val="0"/>
              </a:spcBef>
            </a:pPr>
            <a:endParaRPr sz="1200"/>
          </a:p>
          <a:p>
            <a:pPr algn="just">
              <a:lnSpc>
                <a:spcPts val="2395"/>
              </a:lnSpc>
              <a:spcBef>
                <a:spcPct val="0"/>
              </a:spcBef>
            </a:pPr>
            <a:r>
              <a:rPr lang="en-US" sz="2395" b="1">
                <a:solidFill>
                  <a:srgbClr val="28B67A"/>
                </a:solidFill>
                <a:latin typeface="Source Sans Pro Bold"/>
                <a:ea typeface="Source Sans Pro Bold"/>
                <a:cs typeface="Source Sans Pro Bold"/>
                <a:sym typeface="Source Sans Pro Bold"/>
              </a:rPr>
              <a:t>€8,359</a:t>
            </a:r>
          </a:p>
        </p:txBody>
      </p:sp>
      <p:sp>
        <p:nvSpPr>
          <p:cNvPr id="29" name="TextBox 29"/>
          <p:cNvSpPr txBox="1"/>
          <p:nvPr/>
        </p:nvSpPr>
        <p:spPr>
          <a:xfrm>
            <a:off x="8288114" y="4069268"/>
            <a:ext cx="2111141" cy="297967"/>
          </a:xfrm>
          <a:prstGeom prst="rect">
            <a:avLst/>
          </a:prstGeom>
        </p:spPr>
        <p:txBody>
          <a:bodyPr lIns="0" tIns="0" rIns="0" bIns="0" rtlCol="0" anchor="t">
            <a:spAutoFit/>
          </a:bodyPr>
          <a:lstStyle/>
          <a:p>
            <a:pPr>
              <a:lnSpc>
                <a:spcPts val="2296"/>
              </a:lnSpc>
              <a:spcBef>
                <a:spcPct val="0"/>
              </a:spcBef>
            </a:pPr>
            <a:r>
              <a:rPr lang="en-US" sz="2296">
                <a:solidFill>
                  <a:srgbClr val="4A4A6D"/>
                </a:solidFill>
                <a:latin typeface="Source Sans Pro"/>
                <a:ea typeface="Source Sans Pro"/>
                <a:cs typeface="Source Sans Pro"/>
                <a:sym typeface="Source Sans Pro"/>
              </a:rPr>
              <a:t>25 Year Savings</a:t>
            </a:r>
          </a:p>
        </p:txBody>
      </p:sp>
      <p:sp>
        <p:nvSpPr>
          <p:cNvPr id="30" name="TextBox 30"/>
          <p:cNvSpPr txBox="1"/>
          <p:nvPr/>
        </p:nvSpPr>
        <p:spPr>
          <a:xfrm>
            <a:off x="8288114" y="3730127"/>
            <a:ext cx="1637796" cy="310919"/>
          </a:xfrm>
          <a:prstGeom prst="rect">
            <a:avLst/>
          </a:prstGeom>
        </p:spPr>
        <p:txBody>
          <a:bodyPr lIns="0" tIns="0" rIns="0" bIns="0" rtlCol="0" anchor="t">
            <a:spAutoFit/>
          </a:bodyPr>
          <a:lstStyle/>
          <a:p>
            <a:pPr>
              <a:lnSpc>
                <a:spcPts val="2395"/>
              </a:lnSpc>
              <a:spcBef>
                <a:spcPct val="0"/>
              </a:spcBef>
            </a:pPr>
            <a:r>
              <a:rPr lang="en-US" sz="2395" b="1">
                <a:solidFill>
                  <a:srgbClr val="28B67A"/>
                </a:solidFill>
                <a:latin typeface="Source Sans Pro Bold"/>
                <a:ea typeface="Source Sans Pro Bold"/>
                <a:cs typeface="Source Sans Pro Bold"/>
                <a:sym typeface="Source Sans Pro Bold"/>
              </a:rPr>
              <a:t>€65,825</a:t>
            </a:r>
          </a:p>
        </p:txBody>
      </p:sp>
      <p:sp>
        <p:nvSpPr>
          <p:cNvPr id="31" name="TextBox 31"/>
          <p:cNvSpPr txBox="1"/>
          <p:nvPr/>
        </p:nvSpPr>
        <p:spPr>
          <a:xfrm>
            <a:off x="8313689" y="4850395"/>
            <a:ext cx="2264515" cy="297967"/>
          </a:xfrm>
          <a:prstGeom prst="rect">
            <a:avLst/>
          </a:prstGeom>
        </p:spPr>
        <p:txBody>
          <a:bodyPr lIns="0" tIns="0" rIns="0" bIns="0" rtlCol="0" anchor="t">
            <a:spAutoFit/>
          </a:bodyPr>
          <a:lstStyle/>
          <a:p>
            <a:pPr>
              <a:lnSpc>
                <a:spcPts val="2296"/>
              </a:lnSpc>
              <a:spcBef>
                <a:spcPct val="0"/>
              </a:spcBef>
            </a:pPr>
            <a:r>
              <a:rPr lang="en-US" sz="2296">
                <a:solidFill>
                  <a:srgbClr val="4A4A6D"/>
                </a:solidFill>
                <a:latin typeface="Source Sans Pro"/>
                <a:ea typeface="Source Sans Pro"/>
                <a:cs typeface="Source Sans Pro"/>
                <a:sym typeface="Source Sans Pro"/>
              </a:rPr>
              <a:t>Payback Time</a:t>
            </a:r>
          </a:p>
        </p:txBody>
      </p:sp>
      <p:sp>
        <p:nvSpPr>
          <p:cNvPr id="32" name="TextBox 32"/>
          <p:cNvSpPr txBox="1"/>
          <p:nvPr/>
        </p:nvSpPr>
        <p:spPr>
          <a:xfrm>
            <a:off x="8313689" y="4521293"/>
            <a:ext cx="1637796" cy="310919"/>
          </a:xfrm>
          <a:prstGeom prst="rect">
            <a:avLst/>
          </a:prstGeom>
        </p:spPr>
        <p:txBody>
          <a:bodyPr lIns="0" tIns="0" rIns="0" bIns="0" rtlCol="0" anchor="t">
            <a:spAutoFit/>
          </a:bodyPr>
          <a:lstStyle/>
          <a:p>
            <a:pPr algn="just">
              <a:lnSpc>
                <a:spcPts val="2395"/>
              </a:lnSpc>
              <a:spcBef>
                <a:spcPct val="0"/>
              </a:spcBef>
            </a:pPr>
            <a:r>
              <a:rPr lang="en-US" sz="2395" b="1">
                <a:solidFill>
                  <a:srgbClr val="28B67A"/>
                </a:solidFill>
                <a:latin typeface="Source Sans Pro Bold"/>
                <a:ea typeface="Source Sans Pro Bold"/>
                <a:cs typeface="Source Sans Pro Bold"/>
                <a:sym typeface="Source Sans Pro Bold"/>
              </a:rPr>
              <a:t>10.58 Years</a:t>
            </a:r>
          </a:p>
        </p:txBody>
      </p:sp>
      <p:sp>
        <p:nvSpPr>
          <p:cNvPr id="33" name="TextBox 33"/>
          <p:cNvSpPr txBox="1"/>
          <p:nvPr/>
        </p:nvSpPr>
        <p:spPr>
          <a:xfrm>
            <a:off x="8288114" y="3278021"/>
            <a:ext cx="2111141" cy="297967"/>
          </a:xfrm>
          <a:prstGeom prst="rect">
            <a:avLst/>
          </a:prstGeom>
        </p:spPr>
        <p:txBody>
          <a:bodyPr lIns="0" tIns="0" rIns="0" bIns="0" rtlCol="0" anchor="t">
            <a:spAutoFit/>
          </a:bodyPr>
          <a:lstStyle/>
          <a:p>
            <a:pPr>
              <a:lnSpc>
                <a:spcPts val="2296"/>
              </a:lnSpc>
              <a:spcBef>
                <a:spcPct val="0"/>
              </a:spcBef>
            </a:pPr>
            <a:r>
              <a:rPr lang="en-US" sz="2296">
                <a:solidFill>
                  <a:srgbClr val="4A4A6D"/>
                </a:solidFill>
                <a:latin typeface="Source Sans Pro"/>
                <a:ea typeface="Source Sans Pro"/>
                <a:cs typeface="Source Sans Pro"/>
                <a:sym typeface="Source Sans Pro"/>
              </a:rPr>
              <a:t>Annual Savings</a:t>
            </a:r>
          </a:p>
        </p:txBody>
      </p:sp>
      <p:sp>
        <p:nvSpPr>
          <p:cNvPr id="34" name="TextBox 34"/>
          <p:cNvSpPr txBox="1"/>
          <p:nvPr/>
        </p:nvSpPr>
        <p:spPr>
          <a:xfrm>
            <a:off x="8288114" y="2956176"/>
            <a:ext cx="1637796" cy="310919"/>
          </a:xfrm>
          <a:prstGeom prst="rect">
            <a:avLst/>
          </a:prstGeom>
        </p:spPr>
        <p:txBody>
          <a:bodyPr lIns="0" tIns="0" rIns="0" bIns="0" rtlCol="0" anchor="t">
            <a:spAutoFit/>
          </a:bodyPr>
          <a:lstStyle/>
          <a:p>
            <a:pPr>
              <a:lnSpc>
                <a:spcPts val="2395"/>
              </a:lnSpc>
              <a:spcBef>
                <a:spcPct val="0"/>
              </a:spcBef>
            </a:pPr>
            <a:r>
              <a:rPr lang="en-US" sz="2395" b="1">
                <a:solidFill>
                  <a:srgbClr val="28B67A"/>
                </a:solidFill>
                <a:latin typeface="Source Sans Pro Bold"/>
                <a:ea typeface="Source Sans Pro Bold"/>
                <a:cs typeface="Source Sans Pro Bold"/>
                <a:sym typeface="Source Sans Pro Bold"/>
              </a:rPr>
              <a:t>€2,633</a:t>
            </a:r>
          </a:p>
        </p:txBody>
      </p:sp>
      <p:sp>
        <p:nvSpPr>
          <p:cNvPr id="35" name="TextBox 35"/>
          <p:cNvSpPr txBox="1"/>
          <p:nvPr/>
        </p:nvSpPr>
        <p:spPr>
          <a:xfrm>
            <a:off x="8313689" y="5648028"/>
            <a:ext cx="3192511" cy="297967"/>
          </a:xfrm>
          <a:prstGeom prst="rect">
            <a:avLst/>
          </a:prstGeom>
        </p:spPr>
        <p:txBody>
          <a:bodyPr lIns="0" tIns="0" rIns="0" bIns="0" rtlCol="0" anchor="t">
            <a:spAutoFit/>
          </a:bodyPr>
          <a:lstStyle/>
          <a:p>
            <a:pPr>
              <a:lnSpc>
                <a:spcPts val="2296"/>
              </a:lnSpc>
              <a:spcBef>
                <a:spcPct val="0"/>
              </a:spcBef>
            </a:pPr>
            <a:r>
              <a:rPr lang="en-US" sz="2296">
                <a:solidFill>
                  <a:srgbClr val="4A4A6D"/>
                </a:solidFill>
                <a:latin typeface="Source Sans Pro"/>
                <a:ea typeface="Source Sans Pro"/>
                <a:cs typeface="Source Sans Pro"/>
                <a:sym typeface="Source Sans Pro"/>
              </a:rPr>
              <a:t>Energy Saved Annually</a:t>
            </a:r>
          </a:p>
        </p:txBody>
      </p:sp>
      <p:sp>
        <p:nvSpPr>
          <p:cNvPr id="36" name="TextBox 36"/>
          <p:cNvSpPr txBox="1"/>
          <p:nvPr/>
        </p:nvSpPr>
        <p:spPr>
          <a:xfrm>
            <a:off x="7752842" y="771204"/>
            <a:ext cx="892413" cy="868956"/>
          </a:xfrm>
          <a:prstGeom prst="rect">
            <a:avLst/>
          </a:prstGeom>
        </p:spPr>
        <p:txBody>
          <a:bodyPr lIns="0" tIns="0" rIns="0" bIns="0" rtlCol="0" anchor="t">
            <a:spAutoFit/>
          </a:bodyPr>
          <a:lstStyle/>
          <a:p>
            <a:pPr algn="ctr">
              <a:lnSpc>
                <a:spcPts val="3500"/>
              </a:lnSpc>
            </a:pPr>
            <a:r>
              <a:rPr lang="en-US" sz="2499" b="1" dirty="0">
                <a:solidFill>
                  <a:srgbClr val="4A4A6D"/>
                </a:solidFill>
                <a:latin typeface="Source Sans Pro Bold"/>
                <a:ea typeface="Source Sans Pro Bold"/>
                <a:cs typeface="Source Sans Pro Bold"/>
                <a:sym typeface="Source Sans Pro Bold"/>
              </a:rPr>
              <a:t>Result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45">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CB2607D-41B8-1D35-75EA-E6D77CA2B1F2}"/>
              </a:ext>
            </a:extLst>
          </p:cNvPr>
          <p:cNvSpPr txBox="1">
            <a:spLocks noGrp="1"/>
          </p:cNvSpPr>
          <p:nvPr>
            <p:ph type="body" idx="4294967295"/>
          </p:nvPr>
        </p:nvSpPr>
        <p:spPr>
          <a:xfrm>
            <a:off x="4782520" y="679388"/>
            <a:ext cx="7307158" cy="4089257"/>
          </a:xfrm>
        </p:spPr>
        <p:txBody>
          <a:bodyPr>
            <a:normAutofit/>
          </a:bodyPr>
          <a:lstStyle/>
          <a:p>
            <a:pPr lvl="0"/>
            <a:r>
              <a:rPr lang="en-IE" sz="3300" b="1" dirty="0">
                <a:latin typeface="Calibri Light" pitchFamily="34"/>
              </a:rPr>
              <a:t>5 Year plan 2024-2029</a:t>
            </a:r>
          </a:p>
          <a:p>
            <a:pPr lvl="0"/>
            <a:r>
              <a:rPr lang="en-IE" sz="3300" b="1" dirty="0">
                <a:latin typeface="Calibri Light"/>
                <a:ea typeface="Calibri Light"/>
                <a:cs typeface="Calibri Light"/>
              </a:rPr>
              <a:t>133 actions</a:t>
            </a:r>
          </a:p>
          <a:p>
            <a:pPr lvl="0"/>
            <a:r>
              <a:rPr lang="en-IE" sz="3300" b="1" dirty="0">
                <a:latin typeface="Calibri Light" pitchFamily="34"/>
              </a:rPr>
              <a:t>Mitigation </a:t>
            </a:r>
            <a:r>
              <a:rPr lang="en-IE" sz="2600" b="1" dirty="0">
                <a:latin typeface="Calibri Light" pitchFamily="34"/>
              </a:rPr>
              <a:t>e.g. reduction in carbon emissions / improvements to biodiversity</a:t>
            </a:r>
          </a:p>
          <a:p>
            <a:pPr lvl="0"/>
            <a:r>
              <a:rPr lang="en-IE" sz="3300" b="1" dirty="0">
                <a:latin typeface="Calibri Light" pitchFamily="34"/>
              </a:rPr>
              <a:t>Adaptation </a:t>
            </a:r>
            <a:r>
              <a:rPr lang="en-IE" sz="2600" b="1" dirty="0">
                <a:latin typeface="Calibri Light" pitchFamily="34"/>
              </a:rPr>
              <a:t>e.g. building resilience to extreme weather events</a:t>
            </a:r>
          </a:p>
          <a:p>
            <a:pPr lvl="0"/>
            <a:r>
              <a:rPr lang="en-IE" sz="3200" b="1" dirty="0">
                <a:latin typeface="Calibri Light" pitchFamily="34"/>
              </a:rPr>
              <a:t>Co-benefits</a:t>
            </a:r>
            <a:r>
              <a:rPr lang="en-IE" sz="2600" b="1" dirty="0">
                <a:latin typeface="Calibri Light" pitchFamily="34"/>
              </a:rPr>
              <a:t> e.g. air quality (inside &amp; outside the home)</a:t>
            </a:r>
          </a:p>
          <a:p>
            <a:pPr marL="0" lvl="0" indent="0" algn="ctr">
              <a:buNone/>
            </a:pPr>
            <a:endParaRPr lang="en-IE" sz="3300" b="1" dirty="0">
              <a:latin typeface="Calibri Light" pitchFamily="34"/>
            </a:endParaRPr>
          </a:p>
        </p:txBody>
      </p:sp>
      <p:pic>
        <p:nvPicPr>
          <p:cNvPr id="4" name="Picture 2">
            <a:extLst>
              <a:ext uri="{FF2B5EF4-FFF2-40B4-BE49-F238E27FC236}">
                <a16:creationId xmlns:a16="http://schemas.microsoft.com/office/drawing/2014/main" id="{3488A589-486C-0EC2-8F6F-0B7F58906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07103">
            <a:off x="563461" y="566737"/>
            <a:ext cx="4052887" cy="5724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A green text on a white background&#10;&#10;Description automatically generated">
            <a:extLst>
              <a:ext uri="{FF2B5EF4-FFF2-40B4-BE49-F238E27FC236}">
                <a16:creationId xmlns:a16="http://schemas.microsoft.com/office/drawing/2014/main" id="{3B19AB1E-3A48-A3FB-3231-E0DE1F85CB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65972" y="5651503"/>
            <a:ext cx="4026028" cy="1206497"/>
          </a:xfrm>
          <a:prstGeom prst="rect">
            <a:avLst/>
          </a:prstGeom>
          <a:noFill/>
          <a:ln>
            <a:noFill/>
          </a:ln>
        </p:spPr>
      </p:pic>
    </p:spTree>
    <p:extLst>
      <p:ext uri="{BB962C8B-B14F-4D97-AF65-F5344CB8AC3E}">
        <p14:creationId xmlns:p14="http://schemas.microsoft.com/office/powerpoint/2010/main" val="1012775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82593" y="0"/>
            <a:ext cx="10291020" cy="6858000"/>
          </a:xfrm>
          <a:custGeom>
            <a:avLst/>
            <a:gdLst/>
            <a:ahLst/>
            <a:cxnLst/>
            <a:rect l="l" t="t" r="r" b="b"/>
            <a:pathLst>
              <a:path w="15436530" h="10287000">
                <a:moveTo>
                  <a:pt x="0" y="0"/>
                </a:moveTo>
                <a:lnTo>
                  <a:pt x="15436530" y="0"/>
                </a:lnTo>
                <a:lnTo>
                  <a:pt x="15436530" y="10287000"/>
                </a:lnTo>
                <a:lnTo>
                  <a:pt x="0" y="10287000"/>
                </a:lnTo>
                <a:lnTo>
                  <a:pt x="0" y="0"/>
                </a:lnTo>
                <a:close/>
              </a:path>
            </a:pathLst>
          </a:custGeom>
          <a:blipFill>
            <a:blip r:embed="rId2"/>
            <a:stretch>
              <a:fillRect/>
            </a:stretch>
          </a:blipFill>
        </p:spPr>
        <p:txBody>
          <a:bodyPr/>
          <a:lstStyle/>
          <a:p>
            <a:endParaRPr lang="en-IE" sz="1200"/>
          </a:p>
        </p:txBody>
      </p:sp>
      <p:sp>
        <p:nvSpPr>
          <p:cNvPr id="3" name="Freeform 3"/>
          <p:cNvSpPr/>
          <p:nvPr/>
        </p:nvSpPr>
        <p:spPr>
          <a:xfrm>
            <a:off x="152428" y="2498382"/>
            <a:ext cx="1861237" cy="1861237"/>
          </a:xfrm>
          <a:custGeom>
            <a:avLst/>
            <a:gdLst/>
            <a:ahLst/>
            <a:cxnLst/>
            <a:rect l="l" t="t" r="r" b="b"/>
            <a:pathLst>
              <a:path w="2791855" h="2791855">
                <a:moveTo>
                  <a:pt x="0" y="0"/>
                </a:moveTo>
                <a:lnTo>
                  <a:pt x="2791855" y="0"/>
                </a:lnTo>
                <a:lnTo>
                  <a:pt x="2791855" y="2791854"/>
                </a:lnTo>
                <a:lnTo>
                  <a:pt x="0" y="2791854"/>
                </a:lnTo>
                <a:lnTo>
                  <a:pt x="0" y="0"/>
                </a:lnTo>
                <a:close/>
              </a:path>
            </a:pathLst>
          </a:custGeom>
          <a:blipFill>
            <a:blip r:embed="rId3"/>
            <a:stretch>
              <a:fillRect/>
            </a:stretch>
          </a:blipFill>
        </p:spPr>
        <p:txBody>
          <a:bodyPr/>
          <a:lstStyle/>
          <a:p>
            <a:endParaRPr lang="en-IE" sz="1200"/>
          </a:p>
        </p:txBody>
      </p:sp>
      <p:sp>
        <p:nvSpPr>
          <p:cNvPr id="4" name="TextBox 4"/>
          <p:cNvSpPr txBox="1"/>
          <p:nvPr/>
        </p:nvSpPr>
        <p:spPr>
          <a:xfrm>
            <a:off x="288796" y="2258356"/>
            <a:ext cx="1655862" cy="406458"/>
          </a:xfrm>
          <a:prstGeom prst="rect">
            <a:avLst/>
          </a:prstGeom>
        </p:spPr>
        <p:txBody>
          <a:bodyPr lIns="0" tIns="0" rIns="0" bIns="0" rtlCol="0" anchor="t">
            <a:spAutoFit/>
          </a:bodyPr>
          <a:lstStyle/>
          <a:p>
            <a:pPr algn="ctr">
              <a:lnSpc>
                <a:spcPts val="3360"/>
              </a:lnSpc>
            </a:pPr>
            <a:r>
              <a:rPr lang="en-US" sz="2400" b="1">
                <a:solidFill>
                  <a:srgbClr val="4A4A6D"/>
                </a:solidFill>
                <a:latin typeface="Open Sans Bold"/>
                <a:ea typeface="Open Sans Bold"/>
                <a:cs typeface="Open Sans Bold"/>
                <a:sym typeface="Open Sans Bold"/>
              </a:rPr>
              <a:t>Case Study</a:t>
            </a:r>
          </a:p>
        </p:txBody>
      </p:sp>
      <p:sp>
        <p:nvSpPr>
          <p:cNvPr id="5" name="Freeform 5"/>
          <p:cNvSpPr/>
          <p:nvPr/>
        </p:nvSpPr>
        <p:spPr>
          <a:xfrm>
            <a:off x="282578" y="197028"/>
            <a:ext cx="1874188" cy="657701"/>
          </a:xfrm>
          <a:custGeom>
            <a:avLst/>
            <a:gdLst/>
            <a:ahLst/>
            <a:cxnLst/>
            <a:rect l="l" t="t" r="r" b="b"/>
            <a:pathLst>
              <a:path w="2811282" h="986552">
                <a:moveTo>
                  <a:pt x="0" y="0"/>
                </a:moveTo>
                <a:lnTo>
                  <a:pt x="2811282" y="0"/>
                </a:lnTo>
                <a:lnTo>
                  <a:pt x="2811282" y="986552"/>
                </a:lnTo>
                <a:lnTo>
                  <a:pt x="0" y="986552"/>
                </a:lnTo>
                <a:lnTo>
                  <a:pt x="0" y="0"/>
                </a:lnTo>
                <a:close/>
              </a:path>
            </a:pathLst>
          </a:custGeom>
          <a:blipFill>
            <a:blip r:embed="rId4"/>
            <a:stretch>
              <a:fillRect/>
            </a:stretch>
          </a:blipFill>
        </p:spPr>
        <p:txBody>
          <a:bodyPr/>
          <a:lstStyle/>
          <a:p>
            <a:endParaRPr lang="en-IE" sz="12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55469" y="0"/>
            <a:ext cx="9147983" cy="6858000"/>
          </a:xfrm>
          <a:custGeom>
            <a:avLst/>
            <a:gdLst/>
            <a:ahLst/>
            <a:cxnLst/>
            <a:rect l="l" t="t" r="r" b="b"/>
            <a:pathLst>
              <a:path w="13721974" h="10287000">
                <a:moveTo>
                  <a:pt x="0" y="0"/>
                </a:moveTo>
                <a:lnTo>
                  <a:pt x="13721974" y="0"/>
                </a:lnTo>
                <a:lnTo>
                  <a:pt x="13721974" y="10287000"/>
                </a:lnTo>
                <a:lnTo>
                  <a:pt x="0" y="10287000"/>
                </a:lnTo>
                <a:lnTo>
                  <a:pt x="0" y="0"/>
                </a:lnTo>
                <a:close/>
              </a:path>
            </a:pathLst>
          </a:custGeom>
          <a:blipFill>
            <a:blip r:embed="rId2"/>
            <a:stretch>
              <a:fillRect l="-33275"/>
            </a:stretch>
          </a:blipFill>
        </p:spPr>
        <p:txBody>
          <a:bodyPr/>
          <a:lstStyle/>
          <a:p>
            <a:endParaRPr lang="en-IE" sz="1200"/>
          </a:p>
        </p:txBody>
      </p:sp>
      <p:sp>
        <p:nvSpPr>
          <p:cNvPr id="3" name="TextBox 3"/>
          <p:cNvSpPr txBox="1"/>
          <p:nvPr/>
        </p:nvSpPr>
        <p:spPr>
          <a:xfrm>
            <a:off x="320577" y="2206837"/>
            <a:ext cx="3660503" cy="4691605"/>
          </a:xfrm>
          <a:prstGeom prst="rect">
            <a:avLst/>
          </a:prstGeom>
        </p:spPr>
        <p:txBody>
          <a:bodyPr lIns="0" tIns="0" rIns="0" bIns="0" rtlCol="0" anchor="t">
            <a:spAutoFit/>
          </a:bodyPr>
          <a:lstStyle/>
          <a:p>
            <a:pPr algn="just">
              <a:lnSpc>
                <a:spcPts val="2333"/>
              </a:lnSpc>
            </a:pPr>
            <a:r>
              <a:rPr lang="en-US" sz="1666">
                <a:solidFill>
                  <a:srgbClr val="4A4A6D"/>
                </a:solidFill>
                <a:latin typeface="Source Sans Pro"/>
                <a:ea typeface="Source Sans Pro"/>
                <a:cs typeface="Source Sans Pro"/>
                <a:sym typeface="Source Sans Pro"/>
              </a:rPr>
              <a:t>The Pembroke Hotel is a 4-star boutique hotel located in the heart of Kilkenny City. Opened in 2004 by owner and managing director John Ryan, the hotel is now recognised as one of the best places to stay in Kilkenny. </a:t>
            </a:r>
          </a:p>
          <a:p>
            <a:pPr algn="just">
              <a:lnSpc>
                <a:spcPts val="2333"/>
              </a:lnSpc>
            </a:pPr>
            <a:endParaRPr lang="en-US" sz="1666">
              <a:solidFill>
                <a:srgbClr val="4A4A6D"/>
              </a:solidFill>
              <a:latin typeface="Source Sans Pro"/>
              <a:ea typeface="Source Sans Pro"/>
              <a:cs typeface="Source Sans Pro"/>
              <a:sym typeface="Source Sans Pro"/>
            </a:endParaRPr>
          </a:p>
          <a:p>
            <a:pPr algn="just">
              <a:lnSpc>
                <a:spcPts val="2333"/>
              </a:lnSpc>
            </a:pPr>
            <a:r>
              <a:rPr lang="en-US" sz="1666">
                <a:solidFill>
                  <a:srgbClr val="4A4A6D"/>
                </a:solidFill>
                <a:latin typeface="Source Sans Pro"/>
                <a:ea typeface="Source Sans Pro"/>
                <a:cs typeface="Source Sans Pro"/>
                <a:sym typeface="Source Sans Pro"/>
              </a:rPr>
              <a:t>The hotel has the ambition of becoming carbon neutral, and with the help of South East Energy Agency has availed of two previous CEG’s with a third in the process. The energy upgrades have transformed the hotel, increasing the comfort for its guests and dramatically lowering operational costs.  </a:t>
            </a:r>
          </a:p>
          <a:p>
            <a:pPr algn="just">
              <a:lnSpc>
                <a:spcPts val="2239"/>
              </a:lnSpc>
            </a:pPr>
            <a:endParaRPr lang="en-US" sz="1666">
              <a:solidFill>
                <a:srgbClr val="4A4A6D"/>
              </a:solidFill>
              <a:latin typeface="Source Sans Pro"/>
              <a:ea typeface="Source Sans Pro"/>
              <a:cs typeface="Source Sans Pro"/>
              <a:sym typeface="Source Sans Pro"/>
            </a:endParaRPr>
          </a:p>
        </p:txBody>
      </p:sp>
      <p:sp>
        <p:nvSpPr>
          <p:cNvPr id="4" name="Freeform 4"/>
          <p:cNvSpPr/>
          <p:nvPr/>
        </p:nvSpPr>
        <p:spPr>
          <a:xfrm>
            <a:off x="1530954" y="893096"/>
            <a:ext cx="1239750" cy="1239750"/>
          </a:xfrm>
          <a:custGeom>
            <a:avLst/>
            <a:gdLst/>
            <a:ahLst/>
            <a:cxnLst/>
            <a:rect l="l" t="t" r="r" b="b"/>
            <a:pathLst>
              <a:path w="1859625" h="1859625">
                <a:moveTo>
                  <a:pt x="0" y="0"/>
                </a:moveTo>
                <a:lnTo>
                  <a:pt x="1859625" y="0"/>
                </a:lnTo>
                <a:lnTo>
                  <a:pt x="1859625" y="1859625"/>
                </a:lnTo>
                <a:lnTo>
                  <a:pt x="0" y="1859625"/>
                </a:lnTo>
                <a:lnTo>
                  <a:pt x="0" y="0"/>
                </a:lnTo>
                <a:close/>
              </a:path>
            </a:pathLst>
          </a:custGeom>
          <a:blipFill>
            <a:blip r:embed="rId3"/>
            <a:stretch>
              <a:fillRect/>
            </a:stretch>
          </a:blipFill>
        </p:spPr>
        <p:txBody>
          <a:bodyPr/>
          <a:lstStyle/>
          <a:p>
            <a:endParaRPr lang="en-IE" sz="1200"/>
          </a:p>
        </p:txBody>
      </p:sp>
      <p:sp>
        <p:nvSpPr>
          <p:cNvPr id="5" name="TextBox 5"/>
          <p:cNvSpPr txBox="1"/>
          <p:nvPr/>
        </p:nvSpPr>
        <p:spPr>
          <a:xfrm>
            <a:off x="1621787" y="737425"/>
            <a:ext cx="1102952" cy="546688"/>
          </a:xfrm>
          <a:prstGeom prst="rect">
            <a:avLst/>
          </a:prstGeom>
        </p:spPr>
        <p:txBody>
          <a:bodyPr lIns="0" tIns="0" rIns="0" bIns="0" rtlCol="0" anchor="t">
            <a:spAutoFit/>
          </a:bodyPr>
          <a:lstStyle/>
          <a:p>
            <a:pPr algn="ctr">
              <a:lnSpc>
                <a:spcPts val="2238"/>
              </a:lnSpc>
            </a:pPr>
            <a:r>
              <a:rPr lang="en-US" sz="1599" b="1">
                <a:solidFill>
                  <a:srgbClr val="4A4A6D"/>
                </a:solidFill>
                <a:latin typeface="Open Sans Bold"/>
                <a:ea typeface="Open Sans Bold"/>
                <a:cs typeface="Open Sans Bold"/>
                <a:sym typeface="Open Sans Bold"/>
              </a:rPr>
              <a:t>Case Study</a:t>
            </a:r>
          </a:p>
        </p:txBody>
      </p:sp>
      <p:sp>
        <p:nvSpPr>
          <p:cNvPr id="6" name="Freeform 6"/>
          <p:cNvSpPr/>
          <p:nvPr/>
        </p:nvSpPr>
        <p:spPr>
          <a:xfrm>
            <a:off x="282578" y="197028"/>
            <a:ext cx="1675902" cy="588117"/>
          </a:xfrm>
          <a:custGeom>
            <a:avLst/>
            <a:gdLst/>
            <a:ahLst/>
            <a:cxnLst/>
            <a:rect l="l" t="t" r="r" b="b"/>
            <a:pathLst>
              <a:path w="2513853" h="882176">
                <a:moveTo>
                  <a:pt x="0" y="0"/>
                </a:moveTo>
                <a:lnTo>
                  <a:pt x="2513853" y="0"/>
                </a:lnTo>
                <a:lnTo>
                  <a:pt x="2513853" y="882176"/>
                </a:lnTo>
                <a:lnTo>
                  <a:pt x="0" y="882176"/>
                </a:lnTo>
                <a:lnTo>
                  <a:pt x="0" y="0"/>
                </a:lnTo>
                <a:close/>
              </a:path>
            </a:pathLst>
          </a:custGeom>
          <a:blipFill>
            <a:blip r:embed="rId4"/>
            <a:stretch>
              <a:fillRect/>
            </a:stretch>
          </a:blipFill>
        </p:spPr>
        <p:txBody>
          <a:bodyPr/>
          <a:lstStyle/>
          <a:p>
            <a:endParaRPr lang="en-IE" sz="12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2290405"/>
            <a:chOff x="0" y="0"/>
            <a:chExt cx="4816593" cy="904851"/>
          </a:xfrm>
        </p:grpSpPr>
        <p:sp>
          <p:nvSpPr>
            <p:cNvPr id="3" name="Freeform 3"/>
            <p:cNvSpPr/>
            <p:nvPr/>
          </p:nvSpPr>
          <p:spPr>
            <a:xfrm>
              <a:off x="0" y="0"/>
              <a:ext cx="4816592" cy="904851"/>
            </a:xfrm>
            <a:custGeom>
              <a:avLst/>
              <a:gdLst/>
              <a:ahLst/>
              <a:cxnLst/>
              <a:rect l="l" t="t" r="r" b="b"/>
              <a:pathLst>
                <a:path w="4816592" h="904851">
                  <a:moveTo>
                    <a:pt x="0" y="0"/>
                  </a:moveTo>
                  <a:lnTo>
                    <a:pt x="4816592" y="0"/>
                  </a:lnTo>
                  <a:lnTo>
                    <a:pt x="4816592" y="904851"/>
                  </a:lnTo>
                  <a:lnTo>
                    <a:pt x="0" y="904851"/>
                  </a:lnTo>
                  <a:close/>
                </a:path>
              </a:pathLst>
            </a:custGeom>
            <a:solidFill>
              <a:srgbClr val="4A4A6D"/>
            </a:solidFill>
          </p:spPr>
          <p:txBody>
            <a:bodyPr/>
            <a:lstStyle/>
            <a:p>
              <a:endParaRPr lang="en-IE" sz="1200"/>
            </a:p>
          </p:txBody>
        </p:sp>
        <p:sp>
          <p:nvSpPr>
            <p:cNvPr id="4" name="TextBox 4"/>
            <p:cNvSpPr txBox="1"/>
            <p:nvPr/>
          </p:nvSpPr>
          <p:spPr>
            <a:xfrm>
              <a:off x="0" y="-38100"/>
              <a:ext cx="4816593" cy="942951"/>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0" y="4567595"/>
            <a:ext cx="12192000" cy="2290405"/>
            <a:chOff x="0" y="0"/>
            <a:chExt cx="4816593" cy="904851"/>
          </a:xfrm>
        </p:grpSpPr>
        <p:sp>
          <p:nvSpPr>
            <p:cNvPr id="6" name="Freeform 6"/>
            <p:cNvSpPr/>
            <p:nvPr/>
          </p:nvSpPr>
          <p:spPr>
            <a:xfrm>
              <a:off x="0" y="0"/>
              <a:ext cx="4816592" cy="904851"/>
            </a:xfrm>
            <a:custGeom>
              <a:avLst/>
              <a:gdLst/>
              <a:ahLst/>
              <a:cxnLst/>
              <a:rect l="l" t="t" r="r" b="b"/>
              <a:pathLst>
                <a:path w="4816592" h="904851">
                  <a:moveTo>
                    <a:pt x="0" y="0"/>
                  </a:moveTo>
                  <a:lnTo>
                    <a:pt x="4816592" y="0"/>
                  </a:lnTo>
                  <a:lnTo>
                    <a:pt x="4816592" y="904851"/>
                  </a:lnTo>
                  <a:lnTo>
                    <a:pt x="0" y="904851"/>
                  </a:lnTo>
                  <a:close/>
                </a:path>
              </a:pathLst>
            </a:custGeom>
            <a:solidFill>
              <a:srgbClr val="4A4A6D"/>
            </a:solidFill>
          </p:spPr>
          <p:txBody>
            <a:bodyPr/>
            <a:lstStyle/>
            <a:p>
              <a:endParaRPr lang="en-IE" sz="1200"/>
            </a:p>
          </p:txBody>
        </p:sp>
        <p:sp>
          <p:nvSpPr>
            <p:cNvPr id="7" name="TextBox 7"/>
            <p:cNvSpPr txBox="1"/>
            <p:nvPr/>
          </p:nvSpPr>
          <p:spPr>
            <a:xfrm>
              <a:off x="0" y="-38100"/>
              <a:ext cx="4816593" cy="942951"/>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a:off x="5091245" y="116503"/>
            <a:ext cx="2057400" cy="205740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7"/>
            </a:solidFill>
          </p:spPr>
          <p:txBody>
            <a:bodyPr/>
            <a:lstStyle/>
            <a:p>
              <a:endParaRPr lang="en-IE" sz="1200"/>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1" name="Group 11"/>
          <p:cNvGrpSpPr/>
          <p:nvPr/>
        </p:nvGrpSpPr>
        <p:grpSpPr>
          <a:xfrm>
            <a:off x="7543884" y="116503"/>
            <a:ext cx="2057400" cy="205740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7"/>
            </a:solidFill>
          </p:spPr>
          <p:txBody>
            <a:bodyPr/>
            <a:lstStyle/>
            <a:p>
              <a:endParaRPr lang="en-IE" sz="1200"/>
            </a:p>
          </p:txBody>
        </p:sp>
        <p:sp>
          <p:nvSpPr>
            <p:cNvPr id="13" name="TextBox 13"/>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4" name="Group 14"/>
          <p:cNvGrpSpPr/>
          <p:nvPr/>
        </p:nvGrpSpPr>
        <p:grpSpPr>
          <a:xfrm>
            <a:off x="9994984" y="116503"/>
            <a:ext cx="2057400" cy="20574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7"/>
            </a:solidFill>
          </p:spPr>
          <p:txBody>
            <a:bodyPr/>
            <a:lstStyle/>
            <a:p>
              <a:endParaRPr lang="en-IE" sz="1200"/>
            </a:p>
          </p:txBody>
        </p:sp>
        <p:sp>
          <p:nvSpPr>
            <p:cNvPr id="16" name="TextBox 16"/>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7" name="Freeform 17"/>
          <p:cNvSpPr/>
          <p:nvPr/>
        </p:nvSpPr>
        <p:spPr>
          <a:xfrm>
            <a:off x="8187194" y="307963"/>
            <a:ext cx="770781" cy="770781"/>
          </a:xfrm>
          <a:custGeom>
            <a:avLst/>
            <a:gdLst/>
            <a:ahLst/>
            <a:cxnLst/>
            <a:rect l="l" t="t" r="r" b="b"/>
            <a:pathLst>
              <a:path w="1156171" h="1156171">
                <a:moveTo>
                  <a:pt x="0" y="0"/>
                </a:moveTo>
                <a:lnTo>
                  <a:pt x="1156171" y="0"/>
                </a:lnTo>
                <a:lnTo>
                  <a:pt x="1156171" y="1156171"/>
                </a:lnTo>
                <a:lnTo>
                  <a:pt x="0" y="1156171"/>
                </a:lnTo>
                <a:lnTo>
                  <a:pt x="0" y="0"/>
                </a:lnTo>
                <a:close/>
              </a:path>
            </a:pathLst>
          </a:custGeom>
          <a:blipFill>
            <a:blip r:embed="rId2"/>
            <a:stretch>
              <a:fillRect/>
            </a:stretch>
          </a:blipFill>
        </p:spPr>
        <p:txBody>
          <a:bodyPr/>
          <a:lstStyle/>
          <a:p>
            <a:endParaRPr lang="en-IE" sz="1200"/>
          </a:p>
        </p:txBody>
      </p:sp>
      <p:sp>
        <p:nvSpPr>
          <p:cNvPr id="18" name="Freeform 18"/>
          <p:cNvSpPr/>
          <p:nvPr/>
        </p:nvSpPr>
        <p:spPr>
          <a:xfrm>
            <a:off x="5693072" y="291454"/>
            <a:ext cx="853749" cy="853749"/>
          </a:xfrm>
          <a:custGeom>
            <a:avLst/>
            <a:gdLst/>
            <a:ahLst/>
            <a:cxnLst/>
            <a:rect l="l" t="t" r="r" b="b"/>
            <a:pathLst>
              <a:path w="1280624" h="1280624">
                <a:moveTo>
                  <a:pt x="0" y="0"/>
                </a:moveTo>
                <a:lnTo>
                  <a:pt x="1280623" y="0"/>
                </a:lnTo>
                <a:lnTo>
                  <a:pt x="1280623" y="1280624"/>
                </a:lnTo>
                <a:lnTo>
                  <a:pt x="0" y="1280624"/>
                </a:lnTo>
                <a:lnTo>
                  <a:pt x="0" y="0"/>
                </a:lnTo>
                <a:close/>
              </a:path>
            </a:pathLst>
          </a:custGeom>
          <a:blipFill>
            <a:blip r:embed="rId3"/>
            <a:stretch>
              <a:fillRect/>
            </a:stretch>
          </a:blipFill>
        </p:spPr>
        <p:txBody>
          <a:bodyPr/>
          <a:lstStyle/>
          <a:p>
            <a:endParaRPr lang="en-IE" sz="1200"/>
          </a:p>
        </p:txBody>
      </p:sp>
      <p:sp>
        <p:nvSpPr>
          <p:cNvPr id="19" name="Freeform 19"/>
          <p:cNvSpPr/>
          <p:nvPr/>
        </p:nvSpPr>
        <p:spPr>
          <a:xfrm>
            <a:off x="10571834" y="241503"/>
            <a:ext cx="903699" cy="903699"/>
          </a:xfrm>
          <a:custGeom>
            <a:avLst/>
            <a:gdLst/>
            <a:ahLst/>
            <a:cxnLst/>
            <a:rect l="l" t="t" r="r" b="b"/>
            <a:pathLst>
              <a:path w="1355548" h="1355548">
                <a:moveTo>
                  <a:pt x="0" y="0"/>
                </a:moveTo>
                <a:lnTo>
                  <a:pt x="1355549" y="0"/>
                </a:lnTo>
                <a:lnTo>
                  <a:pt x="1355549" y="1355549"/>
                </a:lnTo>
                <a:lnTo>
                  <a:pt x="0" y="1355549"/>
                </a:lnTo>
                <a:lnTo>
                  <a:pt x="0" y="0"/>
                </a:lnTo>
                <a:close/>
              </a:path>
            </a:pathLst>
          </a:custGeom>
          <a:blipFill>
            <a:blip r:embed="rId4"/>
            <a:stretch>
              <a:fillRect/>
            </a:stretch>
          </a:blipFill>
        </p:spPr>
        <p:txBody>
          <a:bodyPr/>
          <a:lstStyle/>
          <a:p>
            <a:endParaRPr lang="en-IE" sz="1200"/>
          </a:p>
        </p:txBody>
      </p:sp>
      <p:sp>
        <p:nvSpPr>
          <p:cNvPr id="20" name="TextBox 20"/>
          <p:cNvSpPr txBox="1"/>
          <p:nvPr/>
        </p:nvSpPr>
        <p:spPr>
          <a:xfrm>
            <a:off x="290918" y="5216"/>
            <a:ext cx="847317" cy="528734"/>
          </a:xfrm>
          <a:prstGeom prst="rect">
            <a:avLst/>
          </a:prstGeom>
        </p:spPr>
        <p:txBody>
          <a:bodyPr lIns="0" tIns="0" rIns="0" bIns="0" rtlCol="0" anchor="t">
            <a:spAutoFit/>
          </a:bodyPr>
          <a:lstStyle/>
          <a:p>
            <a:pPr algn="ctr">
              <a:lnSpc>
                <a:spcPts val="4422"/>
              </a:lnSpc>
            </a:pPr>
            <a:r>
              <a:rPr lang="en-US" sz="3158" b="1">
                <a:solidFill>
                  <a:srgbClr val="FFFFFF"/>
                </a:solidFill>
                <a:latin typeface="Source Sans Pro Bold"/>
                <a:ea typeface="Source Sans Pro Bold"/>
                <a:cs typeface="Source Sans Pro Bold"/>
                <a:sym typeface="Source Sans Pro Bold"/>
              </a:rPr>
              <a:t>2019</a:t>
            </a:r>
          </a:p>
        </p:txBody>
      </p:sp>
      <p:sp>
        <p:nvSpPr>
          <p:cNvPr id="21" name="TextBox 21"/>
          <p:cNvSpPr txBox="1"/>
          <p:nvPr/>
        </p:nvSpPr>
        <p:spPr>
          <a:xfrm>
            <a:off x="290918" y="651561"/>
            <a:ext cx="2858468" cy="791370"/>
          </a:xfrm>
          <a:prstGeom prst="rect">
            <a:avLst/>
          </a:prstGeom>
        </p:spPr>
        <p:txBody>
          <a:bodyPr lIns="0" tIns="0" rIns="0" bIns="0" rtlCol="0" anchor="t">
            <a:spAutoFit/>
          </a:bodyPr>
          <a:lstStyle/>
          <a:p>
            <a:pPr marL="328494" lvl="1" indent="-164247">
              <a:lnSpc>
                <a:spcPts val="2130"/>
              </a:lnSpc>
              <a:buFont typeface="Arial"/>
              <a:buChar char="•"/>
            </a:pPr>
            <a:r>
              <a:rPr lang="en-US" sz="1521">
                <a:solidFill>
                  <a:srgbClr val="FFFFFF"/>
                </a:solidFill>
                <a:latin typeface="Source Sans Pro"/>
                <a:ea typeface="Source Sans Pro"/>
                <a:cs typeface="Source Sans Pro"/>
                <a:sym typeface="Source Sans Pro"/>
              </a:rPr>
              <a:t>Air handling unit upgrade </a:t>
            </a:r>
          </a:p>
          <a:p>
            <a:pPr marL="328494" lvl="1" indent="-164247">
              <a:lnSpc>
                <a:spcPts val="2130"/>
              </a:lnSpc>
              <a:buFont typeface="Arial"/>
              <a:buChar char="•"/>
            </a:pPr>
            <a:r>
              <a:rPr lang="en-US" sz="1521">
                <a:solidFill>
                  <a:srgbClr val="FFFFFF"/>
                </a:solidFill>
                <a:latin typeface="Source Sans Pro"/>
                <a:ea typeface="Source Sans Pro"/>
                <a:cs typeface="Source Sans Pro"/>
                <a:sym typeface="Source Sans Pro"/>
              </a:rPr>
              <a:t>Inefficient gas hobs replaced with induction hobs.</a:t>
            </a:r>
          </a:p>
        </p:txBody>
      </p:sp>
      <p:sp>
        <p:nvSpPr>
          <p:cNvPr id="22" name="TextBox 22"/>
          <p:cNvSpPr txBox="1"/>
          <p:nvPr/>
        </p:nvSpPr>
        <p:spPr>
          <a:xfrm>
            <a:off x="8097812" y="1208703"/>
            <a:ext cx="872033" cy="770339"/>
          </a:xfrm>
          <a:prstGeom prst="rect">
            <a:avLst/>
          </a:prstGeom>
        </p:spPr>
        <p:txBody>
          <a:bodyPr lIns="0" tIns="0" rIns="0" bIns="0" rtlCol="0" anchor="t">
            <a:spAutoFit/>
          </a:bodyPr>
          <a:lstStyle/>
          <a:p>
            <a:pPr algn="ctr">
              <a:lnSpc>
                <a:spcPts val="3035"/>
              </a:lnSpc>
            </a:pPr>
            <a:r>
              <a:rPr lang="en-US" sz="3066" b="1">
                <a:solidFill>
                  <a:srgbClr val="FFFFFF"/>
                </a:solidFill>
                <a:latin typeface="Source Sans Pro Bold"/>
                <a:ea typeface="Source Sans Pro Bold"/>
                <a:cs typeface="Source Sans Pro Bold"/>
                <a:sym typeface="Source Sans Pro Bold"/>
              </a:rPr>
              <a:t>32.4 </a:t>
            </a:r>
          </a:p>
          <a:p>
            <a:pPr algn="ctr">
              <a:lnSpc>
                <a:spcPts val="1451"/>
              </a:lnSpc>
            </a:pPr>
            <a:r>
              <a:rPr lang="en-US" sz="1466" b="1">
                <a:solidFill>
                  <a:srgbClr val="FFFFFF"/>
                </a:solidFill>
                <a:latin typeface="Source Sans Pro Bold"/>
                <a:ea typeface="Source Sans Pro Bold"/>
                <a:cs typeface="Source Sans Pro Bold"/>
                <a:sym typeface="Source Sans Pro Bold"/>
              </a:rPr>
              <a:t>Tonnes CO</a:t>
            </a:r>
          </a:p>
          <a:p>
            <a:pPr algn="ctr">
              <a:lnSpc>
                <a:spcPts val="1451"/>
              </a:lnSpc>
            </a:pPr>
            <a:r>
              <a:rPr lang="en-US" sz="1466" b="1">
                <a:solidFill>
                  <a:srgbClr val="FFFFFF"/>
                </a:solidFill>
                <a:latin typeface="Source Sans Pro Bold"/>
                <a:ea typeface="Source Sans Pro Bold"/>
                <a:cs typeface="Source Sans Pro Bold"/>
                <a:sym typeface="Source Sans Pro Bold"/>
              </a:rPr>
              <a:t>Reduced</a:t>
            </a:r>
          </a:p>
        </p:txBody>
      </p:sp>
      <p:sp>
        <p:nvSpPr>
          <p:cNvPr id="23" name="TextBox 23"/>
          <p:cNvSpPr txBox="1"/>
          <p:nvPr/>
        </p:nvSpPr>
        <p:spPr>
          <a:xfrm>
            <a:off x="8686800" y="1697824"/>
            <a:ext cx="98723" cy="141449"/>
          </a:xfrm>
          <a:prstGeom prst="rect">
            <a:avLst/>
          </a:prstGeom>
        </p:spPr>
        <p:txBody>
          <a:bodyPr lIns="0" tIns="0" rIns="0" bIns="0" rtlCol="0" anchor="t">
            <a:spAutoFit/>
          </a:bodyPr>
          <a:lstStyle/>
          <a:p>
            <a:pPr algn="ctr">
              <a:lnSpc>
                <a:spcPts val="1056"/>
              </a:lnSpc>
            </a:pPr>
            <a:r>
              <a:rPr lang="en-US" sz="1067" b="1" dirty="0">
                <a:solidFill>
                  <a:srgbClr val="FFFFFF"/>
                </a:solidFill>
                <a:latin typeface="Source Sans Pro Bold"/>
                <a:ea typeface="Source Sans Pro Bold"/>
                <a:cs typeface="Source Sans Pro Bold"/>
                <a:sym typeface="Source Sans Pro Bold"/>
              </a:rPr>
              <a:t> 2</a:t>
            </a:r>
          </a:p>
        </p:txBody>
      </p:sp>
      <p:sp>
        <p:nvSpPr>
          <p:cNvPr id="24" name="TextBox 24"/>
          <p:cNvSpPr txBox="1"/>
          <p:nvPr/>
        </p:nvSpPr>
        <p:spPr>
          <a:xfrm>
            <a:off x="5589225" y="1273043"/>
            <a:ext cx="1144985" cy="962699"/>
          </a:xfrm>
          <a:prstGeom prst="rect">
            <a:avLst/>
          </a:prstGeom>
        </p:spPr>
        <p:txBody>
          <a:bodyPr lIns="0" tIns="0" rIns="0" bIns="0" rtlCol="0" anchor="t">
            <a:spAutoFit/>
          </a:bodyPr>
          <a:lstStyle/>
          <a:p>
            <a:pPr algn="ctr">
              <a:lnSpc>
                <a:spcPts val="3035"/>
              </a:lnSpc>
            </a:pPr>
            <a:r>
              <a:rPr lang="en-US" sz="3066" b="1">
                <a:solidFill>
                  <a:srgbClr val="FFFFFF"/>
                </a:solidFill>
                <a:latin typeface="Source Sans Pro Bold"/>
                <a:ea typeface="Source Sans Pro Bold"/>
                <a:cs typeface="Source Sans Pro Bold"/>
                <a:sym typeface="Source Sans Pro Bold"/>
              </a:rPr>
              <a:t>€4,996</a:t>
            </a:r>
          </a:p>
          <a:p>
            <a:pPr algn="ctr">
              <a:lnSpc>
                <a:spcPts val="1451"/>
              </a:lnSpc>
            </a:pPr>
            <a:r>
              <a:rPr lang="en-US" sz="1466" b="1">
                <a:solidFill>
                  <a:srgbClr val="FFFFFF"/>
                </a:solidFill>
                <a:latin typeface="Source Sans Pro Bold"/>
                <a:ea typeface="Source Sans Pro Bold"/>
                <a:cs typeface="Source Sans Pro Bold"/>
                <a:sym typeface="Source Sans Pro Bold"/>
              </a:rPr>
              <a:t>Saved</a:t>
            </a:r>
          </a:p>
        </p:txBody>
      </p:sp>
      <p:sp>
        <p:nvSpPr>
          <p:cNvPr id="25" name="TextBox 25"/>
          <p:cNvSpPr txBox="1"/>
          <p:nvPr/>
        </p:nvSpPr>
        <p:spPr>
          <a:xfrm>
            <a:off x="10170258" y="1239457"/>
            <a:ext cx="1706853" cy="551433"/>
          </a:xfrm>
          <a:prstGeom prst="rect">
            <a:avLst/>
          </a:prstGeom>
        </p:spPr>
        <p:txBody>
          <a:bodyPr lIns="0" tIns="0" rIns="0" bIns="0" rtlCol="0" anchor="t">
            <a:spAutoFit/>
          </a:bodyPr>
          <a:lstStyle/>
          <a:p>
            <a:pPr algn="ctr">
              <a:lnSpc>
                <a:spcPts val="2375"/>
              </a:lnSpc>
            </a:pPr>
            <a:r>
              <a:rPr lang="en-US" sz="2399" b="1">
                <a:solidFill>
                  <a:srgbClr val="FFFFFF"/>
                </a:solidFill>
                <a:latin typeface="Source Sans Pro Bold"/>
                <a:ea typeface="Source Sans Pro Bold"/>
                <a:cs typeface="Source Sans Pro Bold"/>
                <a:sym typeface="Source Sans Pro Bold"/>
              </a:rPr>
              <a:t>173,034 kWh</a:t>
            </a:r>
          </a:p>
          <a:p>
            <a:pPr algn="ctr">
              <a:lnSpc>
                <a:spcPts val="1517"/>
              </a:lnSpc>
            </a:pPr>
            <a:r>
              <a:rPr lang="en-US" sz="1533" b="1">
                <a:solidFill>
                  <a:srgbClr val="FFFFFF"/>
                </a:solidFill>
                <a:latin typeface="Source Sans Pro Bold"/>
                <a:ea typeface="Source Sans Pro Bold"/>
                <a:cs typeface="Source Sans Pro Bold"/>
                <a:sym typeface="Source Sans Pro Bold"/>
              </a:rPr>
              <a:t>Energy saved</a:t>
            </a:r>
          </a:p>
          <a:p>
            <a:pPr algn="ctr">
              <a:lnSpc>
                <a:spcPts val="49"/>
              </a:lnSpc>
            </a:pPr>
            <a:endParaRPr lang="en-US" sz="1533" b="1">
              <a:solidFill>
                <a:srgbClr val="FFFFFF"/>
              </a:solidFill>
              <a:latin typeface="Source Sans Pro Bold"/>
              <a:ea typeface="Source Sans Pro Bold"/>
              <a:cs typeface="Source Sans Pro Bold"/>
              <a:sym typeface="Source Sans Pro Bold"/>
            </a:endParaRPr>
          </a:p>
        </p:txBody>
      </p:sp>
      <p:sp>
        <p:nvSpPr>
          <p:cNvPr id="26" name="TextBox 26"/>
          <p:cNvSpPr txBox="1"/>
          <p:nvPr/>
        </p:nvSpPr>
        <p:spPr>
          <a:xfrm>
            <a:off x="3612585" y="141903"/>
            <a:ext cx="1202531" cy="1179810"/>
          </a:xfrm>
          <a:prstGeom prst="rect">
            <a:avLst/>
          </a:prstGeom>
        </p:spPr>
        <p:txBody>
          <a:bodyPr lIns="0" tIns="0" rIns="0" bIns="0" rtlCol="0" anchor="t">
            <a:spAutoFit/>
          </a:bodyPr>
          <a:lstStyle/>
          <a:p>
            <a:pPr>
              <a:lnSpc>
                <a:spcPts val="2260"/>
              </a:lnSpc>
            </a:pPr>
            <a:r>
              <a:rPr lang="en-US" sz="2093" b="1">
                <a:solidFill>
                  <a:srgbClr val="FFFFFF"/>
                </a:solidFill>
                <a:latin typeface="Source Sans Pro Bold"/>
                <a:ea typeface="Source Sans Pro Bold"/>
                <a:cs typeface="Source Sans Pro Bold"/>
                <a:sym typeface="Source Sans Pro Bold"/>
              </a:rPr>
              <a:t>Annual</a:t>
            </a:r>
          </a:p>
          <a:p>
            <a:pPr>
              <a:lnSpc>
                <a:spcPts val="2260"/>
              </a:lnSpc>
            </a:pPr>
            <a:r>
              <a:rPr lang="en-US" sz="2093" b="1">
                <a:solidFill>
                  <a:srgbClr val="FFFFFF"/>
                </a:solidFill>
                <a:latin typeface="Source Sans Pro Bold"/>
                <a:ea typeface="Source Sans Pro Bold"/>
                <a:cs typeface="Source Sans Pro Bold"/>
                <a:sym typeface="Source Sans Pro Bold"/>
              </a:rPr>
              <a:t>Savings/</a:t>
            </a:r>
          </a:p>
          <a:p>
            <a:pPr>
              <a:lnSpc>
                <a:spcPts val="2260"/>
              </a:lnSpc>
            </a:pPr>
            <a:r>
              <a:rPr lang="en-US" sz="2093" b="1">
                <a:solidFill>
                  <a:srgbClr val="FFFFFF"/>
                </a:solidFill>
                <a:latin typeface="Source Sans Pro Bold"/>
                <a:ea typeface="Source Sans Pro Bold"/>
                <a:cs typeface="Source Sans Pro Bold"/>
                <a:sym typeface="Source Sans Pro Bold"/>
              </a:rPr>
              <a:t>Reduction</a:t>
            </a:r>
          </a:p>
        </p:txBody>
      </p:sp>
      <p:grpSp>
        <p:nvGrpSpPr>
          <p:cNvPr id="27" name="Group 27"/>
          <p:cNvGrpSpPr/>
          <p:nvPr/>
        </p:nvGrpSpPr>
        <p:grpSpPr>
          <a:xfrm>
            <a:off x="5091245" y="2400300"/>
            <a:ext cx="2057400" cy="205740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7"/>
            </a:solidFill>
          </p:spPr>
          <p:txBody>
            <a:bodyPr/>
            <a:lstStyle/>
            <a:p>
              <a:endParaRPr lang="en-IE" sz="1200"/>
            </a:p>
          </p:txBody>
        </p:sp>
        <p:sp>
          <p:nvSpPr>
            <p:cNvPr id="29" name="TextBox 29"/>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30" name="Group 30"/>
          <p:cNvGrpSpPr/>
          <p:nvPr/>
        </p:nvGrpSpPr>
        <p:grpSpPr>
          <a:xfrm>
            <a:off x="7543884" y="2400300"/>
            <a:ext cx="2057400" cy="2057400"/>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7"/>
            </a:solidFill>
          </p:spPr>
          <p:txBody>
            <a:bodyPr/>
            <a:lstStyle/>
            <a:p>
              <a:endParaRPr lang="en-IE" sz="1200"/>
            </a:p>
          </p:txBody>
        </p:sp>
        <p:sp>
          <p:nvSpPr>
            <p:cNvPr id="32" name="TextBox 32"/>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33" name="Group 33"/>
          <p:cNvGrpSpPr/>
          <p:nvPr/>
        </p:nvGrpSpPr>
        <p:grpSpPr>
          <a:xfrm>
            <a:off x="9994984" y="2400300"/>
            <a:ext cx="2057400" cy="2057400"/>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7"/>
            </a:solidFill>
          </p:spPr>
          <p:txBody>
            <a:bodyPr/>
            <a:lstStyle/>
            <a:p>
              <a:endParaRPr lang="en-IE" sz="1200"/>
            </a:p>
          </p:txBody>
        </p:sp>
        <p:sp>
          <p:nvSpPr>
            <p:cNvPr id="35" name="TextBox 35"/>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36" name="Freeform 36"/>
          <p:cNvSpPr/>
          <p:nvPr/>
        </p:nvSpPr>
        <p:spPr>
          <a:xfrm>
            <a:off x="8187194" y="2591760"/>
            <a:ext cx="770781" cy="770781"/>
          </a:xfrm>
          <a:custGeom>
            <a:avLst/>
            <a:gdLst/>
            <a:ahLst/>
            <a:cxnLst/>
            <a:rect l="l" t="t" r="r" b="b"/>
            <a:pathLst>
              <a:path w="1156171" h="1156171">
                <a:moveTo>
                  <a:pt x="0" y="0"/>
                </a:moveTo>
                <a:lnTo>
                  <a:pt x="1156171" y="0"/>
                </a:lnTo>
                <a:lnTo>
                  <a:pt x="1156171" y="1156171"/>
                </a:lnTo>
                <a:lnTo>
                  <a:pt x="0" y="1156171"/>
                </a:lnTo>
                <a:lnTo>
                  <a:pt x="0" y="0"/>
                </a:lnTo>
                <a:close/>
              </a:path>
            </a:pathLst>
          </a:custGeom>
          <a:blipFill>
            <a:blip r:embed="rId2"/>
            <a:stretch>
              <a:fillRect/>
            </a:stretch>
          </a:blipFill>
        </p:spPr>
        <p:txBody>
          <a:bodyPr/>
          <a:lstStyle/>
          <a:p>
            <a:endParaRPr lang="en-IE" sz="1200"/>
          </a:p>
        </p:txBody>
      </p:sp>
      <p:sp>
        <p:nvSpPr>
          <p:cNvPr id="37" name="Freeform 37"/>
          <p:cNvSpPr/>
          <p:nvPr/>
        </p:nvSpPr>
        <p:spPr>
          <a:xfrm>
            <a:off x="5693072" y="2575251"/>
            <a:ext cx="853749" cy="853749"/>
          </a:xfrm>
          <a:custGeom>
            <a:avLst/>
            <a:gdLst/>
            <a:ahLst/>
            <a:cxnLst/>
            <a:rect l="l" t="t" r="r" b="b"/>
            <a:pathLst>
              <a:path w="1280624" h="1280624">
                <a:moveTo>
                  <a:pt x="0" y="0"/>
                </a:moveTo>
                <a:lnTo>
                  <a:pt x="1280623" y="0"/>
                </a:lnTo>
                <a:lnTo>
                  <a:pt x="1280623" y="1280624"/>
                </a:lnTo>
                <a:lnTo>
                  <a:pt x="0" y="1280624"/>
                </a:lnTo>
                <a:lnTo>
                  <a:pt x="0" y="0"/>
                </a:lnTo>
                <a:close/>
              </a:path>
            </a:pathLst>
          </a:custGeom>
          <a:blipFill>
            <a:blip r:embed="rId3"/>
            <a:stretch>
              <a:fillRect/>
            </a:stretch>
          </a:blipFill>
        </p:spPr>
        <p:txBody>
          <a:bodyPr/>
          <a:lstStyle/>
          <a:p>
            <a:endParaRPr lang="en-IE" sz="1200"/>
          </a:p>
        </p:txBody>
      </p:sp>
      <p:sp>
        <p:nvSpPr>
          <p:cNvPr id="38" name="Freeform 38"/>
          <p:cNvSpPr/>
          <p:nvPr/>
        </p:nvSpPr>
        <p:spPr>
          <a:xfrm>
            <a:off x="10571834" y="2525301"/>
            <a:ext cx="903699" cy="903699"/>
          </a:xfrm>
          <a:custGeom>
            <a:avLst/>
            <a:gdLst/>
            <a:ahLst/>
            <a:cxnLst/>
            <a:rect l="l" t="t" r="r" b="b"/>
            <a:pathLst>
              <a:path w="1355548" h="1355548">
                <a:moveTo>
                  <a:pt x="0" y="0"/>
                </a:moveTo>
                <a:lnTo>
                  <a:pt x="1355549" y="0"/>
                </a:lnTo>
                <a:lnTo>
                  <a:pt x="1355549" y="1355548"/>
                </a:lnTo>
                <a:lnTo>
                  <a:pt x="0" y="1355548"/>
                </a:lnTo>
                <a:lnTo>
                  <a:pt x="0" y="0"/>
                </a:lnTo>
                <a:close/>
              </a:path>
            </a:pathLst>
          </a:custGeom>
          <a:blipFill>
            <a:blip r:embed="rId4"/>
            <a:stretch>
              <a:fillRect/>
            </a:stretch>
          </a:blipFill>
        </p:spPr>
        <p:txBody>
          <a:bodyPr/>
          <a:lstStyle/>
          <a:p>
            <a:endParaRPr lang="en-IE" sz="1200"/>
          </a:p>
        </p:txBody>
      </p:sp>
      <p:sp>
        <p:nvSpPr>
          <p:cNvPr id="39" name="TextBox 39"/>
          <p:cNvSpPr txBox="1"/>
          <p:nvPr/>
        </p:nvSpPr>
        <p:spPr>
          <a:xfrm>
            <a:off x="291012" y="2289014"/>
            <a:ext cx="847130" cy="528734"/>
          </a:xfrm>
          <a:prstGeom prst="rect">
            <a:avLst/>
          </a:prstGeom>
        </p:spPr>
        <p:txBody>
          <a:bodyPr lIns="0" tIns="0" rIns="0" bIns="0" rtlCol="0" anchor="t">
            <a:spAutoFit/>
          </a:bodyPr>
          <a:lstStyle/>
          <a:p>
            <a:pPr algn="ctr">
              <a:lnSpc>
                <a:spcPts val="4422"/>
              </a:lnSpc>
            </a:pPr>
            <a:r>
              <a:rPr lang="en-US" sz="3158" b="1">
                <a:solidFill>
                  <a:srgbClr val="4A4A6D"/>
                </a:solidFill>
                <a:latin typeface="Source Sans Pro Bold"/>
                <a:ea typeface="Source Sans Pro Bold"/>
                <a:cs typeface="Source Sans Pro Bold"/>
                <a:sym typeface="Source Sans Pro Bold"/>
              </a:rPr>
              <a:t>2022</a:t>
            </a:r>
          </a:p>
        </p:txBody>
      </p:sp>
      <p:sp>
        <p:nvSpPr>
          <p:cNvPr id="40" name="TextBox 40"/>
          <p:cNvSpPr txBox="1"/>
          <p:nvPr/>
        </p:nvSpPr>
        <p:spPr>
          <a:xfrm>
            <a:off x="290918" y="2837439"/>
            <a:ext cx="2858468" cy="1329979"/>
          </a:xfrm>
          <a:prstGeom prst="rect">
            <a:avLst/>
          </a:prstGeom>
        </p:spPr>
        <p:txBody>
          <a:bodyPr lIns="0" tIns="0" rIns="0" bIns="0" rtlCol="0" anchor="t">
            <a:spAutoFit/>
          </a:bodyPr>
          <a:lstStyle/>
          <a:p>
            <a:pPr marL="328493" lvl="1" indent="-164247">
              <a:lnSpc>
                <a:spcPts val="2130"/>
              </a:lnSpc>
              <a:buFont typeface="Arial"/>
              <a:buChar char="•"/>
            </a:pPr>
            <a:r>
              <a:rPr lang="en-US" sz="1521">
                <a:solidFill>
                  <a:srgbClr val="4A4A6D"/>
                </a:solidFill>
                <a:latin typeface="Source Sans Pro"/>
                <a:ea typeface="Source Sans Pro"/>
                <a:cs typeface="Source Sans Pro"/>
                <a:sym typeface="Source Sans Pro"/>
              </a:rPr>
              <a:t>Windows upgrade</a:t>
            </a:r>
          </a:p>
          <a:p>
            <a:pPr marL="328493" lvl="1" indent="-164247">
              <a:lnSpc>
                <a:spcPts val="2130"/>
              </a:lnSpc>
              <a:buFont typeface="Arial"/>
              <a:buChar char="•"/>
            </a:pPr>
            <a:r>
              <a:rPr lang="en-US" sz="1521">
                <a:solidFill>
                  <a:srgbClr val="4A4A6D"/>
                </a:solidFill>
                <a:latin typeface="Source Sans Pro"/>
                <a:ea typeface="Source Sans Pro"/>
                <a:cs typeface="Source Sans Pro"/>
                <a:sym typeface="Source Sans Pro"/>
              </a:rPr>
              <a:t>Controls Upgrade (BMS/Smart control) </a:t>
            </a:r>
          </a:p>
          <a:p>
            <a:pPr marL="328493" lvl="1" indent="-164247">
              <a:lnSpc>
                <a:spcPts val="2130"/>
              </a:lnSpc>
              <a:buFont typeface="Arial"/>
              <a:buChar char="•"/>
            </a:pPr>
            <a:r>
              <a:rPr lang="en-US" sz="1521">
                <a:solidFill>
                  <a:srgbClr val="4A4A6D"/>
                </a:solidFill>
                <a:latin typeface="Source Sans Pro"/>
                <a:ea typeface="Source Sans Pro"/>
                <a:cs typeface="Source Sans Pro"/>
                <a:sym typeface="Source Sans Pro"/>
              </a:rPr>
              <a:t>Air Handling Unit</a:t>
            </a:r>
          </a:p>
          <a:p>
            <a:pPr marL="328493" lvl="1" indent="-164247">
              <a:lnSpc>
                <a:spcPts val="2130"/>
              </a:lnSpc>
              <a:buFont typeface="Arial"/>
              <a:buChar char="•"/>
            </a:pPr>
            <a:r>
              <a:rPr lang="en-US" sz="1521">
                <a:solidFill>
                  <a:srgbClr val="4A4A6D"/>
                </a:solidFill>
                <a:latin typeface="Source Sans Pro"/>
                <a:ea typeface="Source Sans Pro"/>
                <a:cs typeface="Source Sans Pro"/>
                <a:sym typeface="Source Sans Pro"/>
              </a:rPr>
              <a:t>Water pump upgrade</a:t>
            </a:r>
          </a:p>
        </p:txBody>
      </p:sp>
      <p:sp>
        <p:nvSpPr>
          <p:cNvPr id="41" name="TextBox 41"/>
          <p:cNvSpPr txBox="1"/>
          <p:nvPr/>
        </p:nvSpPr>
        <p:spPr>
          <a:xfrm>
            <a:off x="8097812" y="3492501"/>
            <a:ext cx="872033" cy="770339"/>
          </a:xfrm>
          <a:prstGeom prst="rect">
            <a:avLst/>
          </a:prstGeom>
        </p:spPr>
        <p:txBody>
          <a:bodyPr lIns="0" tIns="0" rIns="0" bIns="0" rtlCol="0" anchor="t">
            <a:spAutoFit/>
          </a:bodyPr>
          <a:lstStyle/>
          <a:p>
            <a:pPr algn="ctr">
              <a:lnSpc>
                <a:spcPts val="3035"/>
              </a:lnSpc>
            </a:pPr>
            <a:r>
              <a:rPr lang="en-US" sz="3066" b="1">
                <a:solidFill>
                  <a:srgbClr val="FFFFFF"/>
                </a:solidFill>
                <a:latin typeface="Source Sans Pro Bold"/>
                <a:ea typeface="Source Sans Pro Bold"/>
                <a:cs typeface="Source Sans Pro Bold"/>
                <a:sym typeface="Source Sans Pro Bold"/>
              </a:rPr>
              <a:t>37.4 </a:t>
            </a:r>
          </a:p>
          <a:p>
            <a:pPr algn="ctr">
              <a:lnSpc>
                <a:spcPts val="1451"/>
              </a:lnSpc>
            </a:pPr>
            <a:r>
              <a:rPr lang="en-US" sz="1466" b="1">
                <a:solidFill>
                  <a:srgbClr val="FFFFFF"/>
                </a:solidFill>
                <a:latin typeface="Source Sans Pro Bold"/>
                <a:ea typeface="Source Sans Pro Bold"/>
                <a:cs typeface="Source Sans Pro Bold"/>
                <a:sym typeface="Source Sans Pro Bold"/>
              </a:rPr>
              <a:t>Tonnes CO</a:t>
            </a:r>
          </a:p>
          <a:p>
            <a:pPr algn="ctr">
              <a:lnSpc>
                <a:spcPts val="1451"/>
              </a:lnSpc>
            </a:pPr>
            <a:r>
              <a:rPr lang="en-US" sz="1466" b="1">
                <a:solidFill>
                  <a:srgbClr val="FFFFFF"/>
                </a:solidFill>
                <a:latin typeface="Source Sans Pro Bold"/>
                <a:ea typeface="Source Sans Pro Bold"/>
                <a:cs typeface="Source Sans Pro Bold"/>
                <a:sym typeface="Source Sans Pro Bold"/>
              </a:rPr>
              <a:t>Reduced</a:t>
            </a:r>
          </a:p>
        </p:txBody>
      </p:sp>
      <p:sp>
        <p:nvSpPr>
          <p:cNvPr id="42" name="TextBox 42"/>
          <p:cNvSpPr txBox="1"/>
          <p:nvPr/>
        </p:nvSpPr>
        <p:spPr>
          <a:xfrm>
            <a:off x="8649043" y="3979847"/>
            <a:ext cx="98723" cy="141449"/>
          </a:xfrm>
          <a:prstGeom prst="rect">
            <a:avLst/>
          </a:prstGeom>
        </p:spPr>
        <p:txBody>
          <a:bodyPr lIns="0" tIns="0" rIns="0" bIns="0" rtlCol="0" anchor="t">
            <a:spAutoFit/>
          </a:bodyPr>
          <a:lstStyle/>
          <a:p>
            <a:pPr algn="ctr">
              <a:lnSpc>
                <a:spcPts val="1056"/>
              </a:lnSpc>
            </a:pPr>
            <a:r>
              <a:rPr lang="en-US" sz="1067" b="1" dirty="0">
                <a:solidFill>
                  <a:srgbClr val="FFFFFF"/>
                </a:solidFill>
                <a:latin typeface="Source Sans Pro Bold"/>
                <a:ea typeface="Source Sans Pro Bold"/>
                <a:cs typeface="Source Sans Pro Bold"/>
                <a:sym typeface="Source Sans Pro Bold"/>
              </a:rPr>
              <a:t> 2</a:t>
            </a:r>
          </a:p>
        </p:txBody>
      </p:sp>
      <p:sp>
        <p:nvSpPr>
          <p:cNvPr id="43" name="TextBox 43"/>
          <p:cNvSpPr txBox="1"/>
          <p:nvPr/>
        </p:nvSpPr>
        <p:spPr>
          <a:xfrm>
            <a:off x="5486385" y="3556840"/>
            <a:ext cx="1350665" cy="962699"/>
          </a:xfrm>
          <a:prstGeom prst="rect">
            <a:avLst/>
          </a:prstGeom>
        </p:spPr>
        <p:txBody>
          <a:bodyPr lIns="0" tIns="0" rIns="0" bIns="0" rtlCol="0" anchor="t">
            <a:spAutoFit/>
          </a:bodyPr>
          <a:lstStyle/>
          <a:p>
            <a:pPr algn="ctr">
              <a:lnSpc>
                <a:spcPts val="3035"/>
              </a:lnSpc>
            </a:pPr>
            <a:r>
              <a:rPr lang="en-US" sz="3066" b="1">
                <a:solidFill>
                  <a:srgbClr val="FFFFFF"/>
                </a:solidFill>
                <a:latin typeface="Source Sans Pro Bold"/>
                <a:ea typeface="Source Sans Pro Bold"/>
                <a:cs typeface="Source Sans Pro Bold"/>
                <a:sym typeface="Source Sans Pro Bold"/>
              </a:rPr>
              <a:t>€21,857</a:t>
            </a:r>
          </a:p>
          <a:p>
            <a:pPr algn="ctr">
              <a:lnSpc>
                <a:spcPts val="1451"/>
              </a:lnSpc>
            </a:pPr>
            <a:r>
              <a:rPr lang="en-US" sz="1466" b="1">
                <a:solidFill>
                  <a:srgbClr val="FFFFFF"/>
                </a:solidFill>
                <a:latin typeface="Source Sans Pro Bold"/>
                <a:ea typeface="Source Sans Pro Bold"/>
                <a:cs typeface="Source Sans Pro Bold"/>
                <a:sym typeface="Source Sans Pro Bold"/>
              </a:rPr>
              <a:t>Saved</a:t>
            </a:r>
          </a:p>
        </p:txBody>
      </p:sp>
      <p:sp>
        <p:nvSpPr>
          <p:cNvPr id="44" name="TextBox 44"/>
          <p:cNvSpPr txBox="1"/>
          <p:nvPr/>
        </p:nvSpPr>
        <p:spPr>
          <a:xfrm>
            <a:off x="10170258" y="3523254"/>
            <a:ext cx="1706853" cy="551433"/>
          </a:xfrm>
          <a:prstGeom prst="rect">
            <a:avLst/>
          </a:prstGeom>
        </p:spPr>
        <p:txBody>
          <a:bodyPr lIns="0" tIns="0" rIns="0" bIns="0" rtlCol="0" anchor="t">
            <a:spAutoFit/>
          </a:bodyPr>
          <a:lstStyle/>
          <a:p>
            <a:pPr algn="ctr">
              <a:lnSpc>
                <a:spcPts val="2375"/>
              </a:lnSpc>
            </a:pPr>
            <a:r>
              <a:rPr lang="en-US" sz="2399" b="1">
                <a:solidFill>
                  <a:srgbClr val="FFFFFF"/>
                </a:solidFill>
                <a:latin typeface="Source Sans Pro Bold"/>
                <a:ea typeface="Source Sans Pro Bold"/>
                <a:cs typeface="Source Sans Pro Bold"/>
                <a:sym typeface="Source Sans Pro Bold"/>
              </a:rPr>
              <a:t>116,999 kWh</a:t>
            </a:r>
          </a:p>
          <a:p>
            <a:pPr algn="ctr">
              <a:lnSpc>
                <a:spcPts val="1517"/>
              </a:lnSpc>
            </a:pPr>
            <a:r>
              <a:rPr lang="en-US" sz="1533" b="1">
                <a:solidFill>
                  <a:srgbClr val="FFFFFF"/>
                </a:solidFill>
                <a:latin typeface="Source Sans Pro Bold"/>
                <a:ea typeface="Source Sans Pro Bold"/>
                <a:cs typeface="Source Sans Pro Bold"/>
                <a:sym typeface="Source Sans Pro Bold"/>
              </a:rPr>
              <a:t>Energy saved</a:t>
            </a:r>
          </a:p>
          <a:p>
            <a:pPr algn="ctr">
              <a:lnSpc>
                <a:spcPts val="49"/>
              </a:lnSpc>
            </a:pPr>
            <a:endParaRPr lang="en-US" sz="1533" b="1">
              <a:solidFill>
                <a:srgbClr val="FFFFFF"/>
              </a:solidFill>
              <a:latin typeface="Source Sans Pro Bold"/>
              <a:ea typeface="Source Sans Pro Bold"/>
              <a:cs typeface="Source Sans Pro Bold"/>
              <a:sym typeface="Source Sans Pro Bold"/>
            </a:endParaRPr>
          </a:p>
        </p:txBody>
      </p:sp>
      <p:sp>
        <p:nvSpPr>
          <p:cNvPr id="45" name="TextBox 45"/>
          <p:cNvSpPr txBox="1"/>
          <p:nvPr/>
        </p:nvSpPr>
        <p:spPr>
          <a:xfrm>
            <a:off x="3612585" y="2425700"/>
            <a:ext cx="1202531" cy="1179810"/>
          </a:xfrm>
          <a:prstGeom prst="rect">
            <a:avLst/>
          </a:prstGeom>
        </p:spPr>
        <p:txBody>
          <a:bodyPr lIns="0" tIns="0" rIns="0" bIns="0" rtlCol="0" anchor="t">
            <a:spAutoFit/>
          </a:bodyPr>
          <a:lstStyle/>
          <a:p>
            <a:pPr>
              <a:lnSpc>
                <a:spcPts val="2260"/>
              </a:lnSpc>
            </a:pPr>
            <a:r>
              <a:rPr lang="en-US" sz="2093" b="1">
                <a:solidFill>
                  <a:srgbClr val="4A4A6D"/>
                </a:solidFill>
                <a:latin typeface="Source Sans Pro Bold"/>
                <a:ea typeface="Source Sans Pro Bold"/>
                <a:cs typeface="Source Sans Pro Bold"/>
                <a:sym typeface="Source Sans Pro Bold"/>
              </a:rPr>
              <a:t>Annual</a:t>
            </a:r>
          </a:p>
          <a:p>
            <a:pPr>
              <a:lnSpc>
                <a:spcPts val="2260"/>
              </a:lnSpc>
            </a:pPr>
            <a:r>
              <a:rPr lang="en-US" sz="2093" b="1">
                <a:solidFill>
                  <a:srgbClr val="4A4A6D"/>
                </a:solidFill>
                <a:latin typeface="Source Sans Pro Bold"/>
                <a:ea typeface="Source Sans Pro Bold"/>
                <a:cs typeface="Source Sans Pro Bold"/>
                <a:sym typeface="Source Sans Pro Bold"/>
              </a:rPr>
              <a:t>Savings/</a:t>
            </a:r>
          </a:p>
          <a:p>
            <a:pPr>
              <a:lnSpc>
                <a:spcPts val="2260"/>
              </a:lnSpc>
            </a:pPr>
            <a:r>
              <a:rPr lang="en-US" sz="2093" b="1">
                <a:solidFill>
                  <a:srgbClr val="4A4A6D"/>
                </a:solidFill>
                <a:latin typeface="Source Sans Pro Bold"/>
                <a:ea typeface="Source Sans Pro Bold"/>
                <a:cs typeface="Source Sans Pro Bold"/>
                <a:sym typeface="Source Sans Pro Bold"/>
              </a:rPr>
              <a:t>Reduction</a:t>
            </a:r>
          </a:p>
        </p:txBody>
      </p:sp>
      <p:grpSp>
        <p:nvGrpSpPr>
          <p:cNvPr id="46" name="Group 46"/>
          <p:cNvGrpSpPr/>
          <p:nvPr/>
        </p:nvGrpSpPr>
        <p:grpSpPr>
          <a:xfrm>
            <a:off x="5091339" y="4692650"/>
            <a:ext cx="2057400" cy="2057400"/>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7"/>
            </a:solidFill>
          </p:spPr>
          <p:txBody>
            <a:bodyPr/>
            <a:lstStyle/>
            <a:p>
              <a:endParaRPr lang="en-IE" sz="1200"/>
            </a:p>
          </p:txBody>
        </p:sp>
        <p:sp>
          <p:nvSpPr>
            <p:cNvPr id="48" name="TextBox 48"/>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49" name="Group 49"/>
          <p:cNvGrpSpPr/>
          <p:nvPr/>
        </p:nvGrpSpPr>
        <p:grpSpPr>
          <a:xfrm>
            <a:off x="7543977" y="4692650"/>
            <a:ext cx="2057400" cy="2057400"/>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7"/>
            </a:solidFill>
          </p:spPr>
          <p:txBody>
            <a:bodyPr/>
            <a:lstStyle/>
            <a:p>
              <a:endParaRPr lang="en-IE" sz="1200"/>
            </a:p>
          </p:txBody>
        </p:sp>
        <p:sp>
          <p:nvSpPr>
            <p:cNvPr id="51" name="TextBox 51"/>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52" name="Group 52"/>
          <p:cNvGrpSpPr/>
          <p:nvPr/>
        </p:nvGrpSpPr>
        <p:grpSpPr>
          <a:xfrm>
            <a:off x="9995077" y="4692650"/>
            <a:ext cx="2057400" cy="2057400"/>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7"/>
            </a:solidFill>
          </p:spPr>
          <p:txBody>
            <a:bodyPr/>
            <a:lstStyle/>
            <a:p>
              <a:endParaRPr lang="en-IE" sz="1200"/>
            </a:p>
          </p:txBody>
        </p:sp>
        <p:sp>
          <p:nvSpPr>
            <p:cNvPr id="54" name="TextBox 54"/>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55" name="Freeform 55"/>
          <p:cNvSpPr/>
          <p:nvPr/>
        </p:nvSpPr>
        <p:spPr>
          <a:xfrm>
            <a:off x="8187287" y="4884110"/>
            <a:ext cx="770781" cy="770781"/>
          </a:xfrm>
          <a:custGeom>
            <a:avLst/>
            <a:gdLst/>
            <a:ahLst/>
            <a:cxnLst/>
            <a:rect l="l" t="t" r="r" b="b"/>
            <a:pathLst>
              <a:path w="1156171" h="1156171">
                <a:moveTo>
                  <a:pt x="0" y="0"/>
                </a:moveTo>
                <a:lnTo>
                  <a:pt x="1156172" y="0"/>
                </a:lnTo>
                <a:lnTo>
                  <a:pt x="1156172" y="1156171"/>
                </a:lnTo>
                <a:lnTo>
                  <a:pt x="0" y="1156171"/>
                </a:lnTo>
                <a:lnTo>
                  <a:pt x="0" y="0"/>
                </a:lnTo>
                <a:close/>
              </a:path>
            </a:pathLst>
          </a:custGeom>
          <a:blipFill>
            <a:blip r:embed="rId2"/>
            <a:stretch>
              <a:fillRect/>
            </a:stretch>
          </a:blipFill>
        </p:spPr>
        <p:txBody>
          <a:bodyPr/>
          <a:lstStyle/>
          <a:p>
            <a:endParaRPr lang="en-IE" sz="1200"/>
          </a:p>
        </p:txBody>
      </p:sp>
      <p:sp>
        <p:nvSpPr>
          <p:cNvPr id="56" name="Freeform 56"/>
          <p:cNvSpPr/>
          <p:nvPr/>
        </p:nvSpPr>
        <p:spPr>
          <a:xfrm>
            <a:off x="5693165" y="4867601"/>
            <a:ext cx="853749" cy="853749"/>
          </a:xfrm>
          <a:custGeom>
            <a:avLst/>
            <a:gdLst/>
            <a:ahLst/>
            <a:cxnLst/>
            <a:rect l="l" t="t" r="r" b="b"/>
            <a:pathLst>
              <a:path w="1280624" h="1280624">
                <a:moveTo>
                  <a:pt x="0" y="0"/>
                </a:moveTo>
                <a:lnTo>
                  <a:pt x="1280624" y="0"/>
                </a:lnTo>
                <a:lnTo>
                  <a:pt x="1280624" y="1280624"/>
                </a:lnTo>
                <a:lnTo>
                  <a:pt x="0" y="1280624"/>
                </a:lnTo>
                <a:lnTo>
                  <a:pt x="0" y="0"/>
                </a:lnTo>
                <a:close/>
              </a:path>
            </a:pathLst>
          </a:custGeom>
          <a:blipFill>
            <a:blip r:embed="rId3"/>
            <a:stretch>
              <a:fillRect/>
            </a:stretch>
          </a:blipFill>
        </p:spPr>
        <p:txBody>
          <a:bodyPr/>
          <a:lstStyle/>
          <a:p>
            <a:endParaRPr lang="en-IE" sz="1200"/>
          </a:p>
        </p:txBody>
      </p:sp>
      <p:sp>
        <p:nvSpPr>
          <p:cNvPr id="57" name="Freeform 57"/>
          <p:cNvSpPr/>
          <p:nvPr/>
        </p:nvSpPr>
        <p:spPr>
          <a:xfrm>
            <a:off x="10571928" y="4817651"/>
            <a:ext cx="903699" cy="903699"/>
          </a:xfrm>
          <a:custGeom>
            <a:avLst/>
            <a:gdLst/>
            <a:ahLst/>
            <a:cxnLst/>
            <a:rect l="l" t="t" r="r" b="b"/>
            <a:pathLst>
              <a:path w="1355548" h="1355548">
                <a:moveTo>
                  <a:pt x="0" y="0"/>
                </a:moveTo>
                <a:lnTo>
                  <a:pt x="1355548" y="0"/>
                </a:lnTo>
                <a:lnTo>
                  <a:pt x="1355548" y="1355548"/>
                </a:lnTo>
                <a:lnTo>
                  <a:pt x="0" y="1355548"/>
                </a:lnTo>
                <a:lnTo>
                  <a:pt x="0" y="0"/>
                </a:lnTo>
                <a:close/>
              </a:path>
            </a:pathLst>
          </a:custGeom>
          <a:blipFill>
            <a:blip r:embed="rId4"/>
            <a:stretch>
              <a:fillRect/>
            </a:stretch>
          </a:blipFill>
        </p:spPr>
        <p:txBody>
          <a:bodyPr/>
          <a:lstStyle/>
          <a:p>
            <a:endParaRPr lang="en-IE" sz="1200"/>
          </a:p>
        </p:txBody>
      </p:sp>
      <p:sp>
        <p:nvSpPr>
          <p:cNvPr id="58" name="TextBox 58"/>
          <p:cNvSpPr txBox="1"/>
          <p:nvPr/>
        </p:nvSpPr>
        <p:spPr>
          <a:xfrm>
            <a:off x="291012" y="4581364"/>
            <a:ext cx="847317" cy="528734"/>
          </a:xfrm>
          <a:prstGeom prst="rect">
            <a:avLst/>
          </a:prstGeom>
        </p:spPr>
        <p:txBody>
          <a:bodyPr lIns="0" tIns="0" rIns="0" bIns="0" rtlCol="0" anchor="t">
            <a:spAutoFit/>
          </a:bodyPr>
          <a:lstStyle/>
          <a:p>
            <a:pPr algn="ctr">
              <a:lnSpc>
                <a:spcPts val="4422"/>
              </a:lnSpc>
            </a:pPr>
            <a:r>
              <a:rPr lang="en-US" sz="3158" b="1">
                <a:solidFill>
                  <a:srgbClr val="FFFFFF"/>
                </a:solidFill>
                <a:latin typeface="Source Sans Pro Bold"/>
                <a:ea typeface="Source Sans Pro Bold"/>
                <a:cs typeface="Source Sans Pro Bold"/>
                <a:sym typeface="Source Sans Pro Bold"/>
              </a:rPr>
              <a:t>2024</a:t>
            </a:r>
          </a:p>
        </p:txBody>
      </p:sp>
      <p:sp>
        <p:nvSpPr>
          <p:cNvPr id="59" name="TextBox 59"/>
          <p:cNvSpPr txBox="1"/>
          <p:nvPr/>
        </p:nvSpPr>
        <p:spPr>
          <a:xfrm>
            <a:off x="291012" y="5227708"/>
            <a:ext cx="2858468" cy="791370"/>
          </a:xfrm>
          <a:prstGeom prst="rect">
            <a:avLst/>
          </a:prstGeom>
        </p:spPr>
        <p:txBody>
          <a:bodyPr lIns="0" tIns="0" rIns="0" bIns="0" rtlCol="0" anchor="t">
            <a:spAutoFit/>
          </a:bodyPr>
          <a:lstStyle/>
          <a:p>
            <a:pPr marL="328494" lvl="1" indent="-164247">
              <a:lnSpc>
                <a:spcPts val="2130"/>
              </a:lnSpc>
              <a:buFont typeface="Arial"/>
              <a:buChar char="•"/>
            </a:pPr>
            <a:r>
              <a:rPr lang="en-US" sz="1521">
                <a:solidFill>
                  <a:srgbClr val="FFFFFF"/>
                </a:solidFill>
                <a:latin typeface="Source Sans Pro"/>
                <a:ea typeface="Source Sans Pro"/>
                <a:cs typeface="Source Sans Pro"/>
                <a:sym typeface="Source Sans Pro"/>
              </a:rPr>
              <a:t>Electric air curtains</a:t>
            </a:r>
          </a:p>
          <a:p>
            <a:pPr marL="328494" lvl="1" indent="-164247">
              <a:lnSpc>
                <a:spcPts val="2130"/>
              </a:lnSpc>
              <a:buFont typeface="Arial"/>
              <a:buChar char="•"/>
            </a:pPr>
            <a:r>
              <a:rPr lang="en-US" sz="1521">
                <a:solidFill>
                  <a:srgbClr val="FFFFFF"/>
                </a:solidFill>
                <a:latin typeface="Source Sans Pro"/>
                <a:ea typeface="Source Sans Pro"/>
                <a:cs typeface="Source Sans Pro"/>
                <a:sym typeface="Source Sans Pro"/>
              </a:rPr>
              <a:t>Heat Pump upgrade </a:t>
            </a:r>
          </a:p>
          <a:p>
            <a:pPr marL="328494" lvl="1" indent="-164247">
              <a:lnSpc>
                <a:spcPts val="2130"/>
              </a:lnSpc>
              <a:buFont typeface="Arial"/>
              <a:buChar char="•"/>
            </a:pPr>
            <a:r>
              <a:rPr lang="en-US" sz="1521">
                <a:solidFill>
                  <a:srgbClr val="FFFFFF"/>
                </a:solidFill>
                <a:latin typeface="Source Sans Pro"/>
                <a:ea typeface="Source Sans Pro"/>
                <a:cs typeface="Source Sans Pro"/>
                <a:sym typeface="Source Sans Pro"/>
              </a:rPr>
              <a:t>Kitchen extract fan system</a:t>
            </a:r>
          </a:p>
        </p:txBody>
      </p:sp>
      <p:sp>
        <p:nvSpPr>
          <p:cNvPr id="60" name="TextBox 60"/>
          <p:cNvSpPr txBox="1"/>
          <p:nvPr/>
        </p:nvSpPr>
        <p:spPr>
          <a:xfrm>
            <a:off x="8097905" y="5784851"/>
            <a:ext cx="872033" cy="770339"/>
          </a:xfrm>
          <a:prstGeom prst="rect">
            <a:avLst/>
          </a:prstGeom>
        </p:spPr>
        <p:txBody>
          <a:bodyPr lIns="0" tIns="0" rIns="0" bIns="0" rtlCol="0" anchor="t">
            <a:spAutoFit/>
          </a:bodyPr>
          <a:lstStyle/>
          <a:p>
            <a:pPr algn="ctr">
              <a:lnSpc>
                <a:spcPts val="3035"/>
              </a:lnSpc>
            </a:pPr>
            <a:r>
              <a:rPr lang="en-US" sz="3066" b="1">
                <a:solidFill>
                  <a:srgbClr val="FFFFFF"/>
                </a:solidFill>
                <a:latin typeface="Source Sans Pro Bold"/>
                <a:ea typeface="Source Sans Pro Bold"/>
                <a:cs typeface="Source Sans Pro Bold"/>
                <a:sym typeface="Source Sans Pro Bold"/>
              </a:rPr>
              <a:t>37.5 </a:t>
            </a:r>
          </a:p>
          <a:p>
            <a:pPr algn="ctr">
              <a:lnSpc>
                <a:spcPts val="1451"/>
              </a:lnSpc>
            </a:pPr>
            <a:r>
              <a:rPr lang="en-US" sz="1466" b="1">
                <a:solidFill>
                  <a:srgbClr val="FFFFFF"/>
                </a:solidFill>
                <a:latin typeface="Source Sans Pro Bold"/>
                <a:ea typeface="Source Sans Pro Bold"/>
                <a:cs typeface="Source Sans Pro Bold"/>
                <a:sym typeface="Source Sans Pro Bold"/>
              </a:rPr>
              <a:t>Tonnes CO</a:t>
            </a:r>
          </a:p>
          <a:p>
            <a:pPr algn="ctr">
              <a:lnSpc>
                <a:spcPts val="1451"/>
              </a:lnSpc>
            </a:pPr>
            <a:r>
              <a:rPr lang="en-US" sz="1466" b="1">
                <a:solidFill>
                  <a:srgbClr val="FFFFFF"/>
                </a:solidFill>
                <a:latin typeface="Source Sans Pro Bold"/>
                <a:ea typeface="Source Sans Pro Bold"/>
                <a:cs typeface="Source Sans Pro Bold"/>
                <a:sym typeface="Source Sans Pro Bold"/>
              </a:rPr>
              <a:t>Reduced</a:t>
            </a:r>
          </a:p>
        </p:txBody>
      </p:sp>
      <p:sp>
        <p:nvSpPr>
          <p:cNvPr id="61" name="TextBox 61"/>
          <p:cNvSpPr txBox="1"/>
          <p:nvPr/>
        </p:nvSpPr>
        <p:spPr>
          <a:xfrm>
            <a:off x="8686800" y="6274893"/>
            <a:ext cx="98723" cy="141449"/>
          </a:xfrm>
          <a:prstGeom prst="rect">
            <a:avLst/>
          </a:prstGeom>
        </p:spPr>
        <p:txBody>
          <a:bodyPr lIns="0" tIns="0" rIns="0" bIns="0" rtlCol="0" anchor="t">
            <a:spAutoFit/>
          </a:bodyPr>
          <a:lstStyle/>
          <a:p>
            <a:pPr algn="ctr">
              <a:lnSpc>
                <a:spcPts val="1056"/>
              </a:lnSpc>
            </a:pPr>
            <a:r>
              <a:rPr lang="en-US" sz="1067" b="1" dirty="0">
                <a:solidFill>
                  <a:srgbClr val="FFFFFF"/>
                </a:solidFill>
                <a:latin typeface="Source Sans Pro Bold"/>
                <a:ea typeface="Source Sans Pro Bold"/>
                <a:cs typeface="Source Sans Pro Bold"/>
                <a:sym typeface="Source Sans Pro Bold"/>
              </a:rPr>
              <a:t> 2</a:t>
            </a:r>
          </a:p>
        </p:txBody>
      </p:sp>
      <p:sp>
        <p:nvSpPr>
          <p:cNvPr id="62" name="TextBox 62"/>
          <p:cNvSpPr txBox="1"/>
          <p:nvPr/>
        </p:nvSpPr>
        <p:spPr>
          <a:xfrm>
            <a:off x="5589318" y="5849190"/>
            <a:ext cx="1144985" cy="962699"/>
          </a:xfrm>
          <a:prstGeom prst="rect">
            <a:avLst/>
          </a:prstGeom>
        </p:spPr>
        <p:txBody>
          <a:bodyPr lIns="0" tIns="0" rIns="0" bIns="0" rtlCol="0" anchor="t">
            <a:spAutoFit/>
          </a:bodyPr>
          <a:lstStyle/>
          <a:p>
            <a:pPr algn="ctr">
              <a:lnSpc>
                <a:spcPts val="3035"/>
              </a:lnSpc>
            </a:pPr>
            <a:r>
              <a:rPr lang="en-US" sz="3066" b="1">
                <a:solidFill>
                  <a:srgbClr val="FFFFFF"/>
                </a:solidFill>
                <a:latin typeface="Source Sans Pro Bold"/>
                <a:ea typeface="Source Sans Pro Bold"/>
                <a:cs typeface="Source Sans Pro Bold"/>
                <a:sym typeface="Source Sans Pro Bold"/>
              </a:rPr>
              <a:t>€9,237</a:t>
            </a:r>
          </a:p>
          <a:p>
            <a:pPr algn="ctr">
              <a:lnSpc>
                <a:spcPts val="1451"/>
              </a:lnSpc>
            </a:pPr>
            <a:r>
              <a:rPr lang="en-US" sz="1466" b="1">
                <a:solidFill>
                  <a:srgbClr val="FFFFFF"/>
                </a:solidFill>
                <a:latin typeface="Source Sans Pro Bold"/>
                <a:ea typeface="Source Sans Pro Bold"/>
                <a:cs typeface="Source Sans Pro Bold"/>
                <a:sym typeface="Source Sans Pro Bold"/>
              </a:rPr>
              <a:t>Saved</a:t>
            </a:r>
          </a:p>
        </p:txBody>
      </p:sp>
      <p:sp>
        <p:nvSpPr>
          <p:cNvPr id="63" name="TextBox 63"/>
          <p:cNvSpPr txBox="1"/>
          <p:nvPr/>
        </p:nvSpPr>
        <p:spPr>
          <a:xfrm>
            <a:off x="10170351" y="5815604"/>
            <a:ext cx="1706853" cy="551433"/>
          </a:xfrm>
          <a:prstGeom prst="rect">
            <a:avLst/>
          </a:prstGeom>
        </p:spPr>
        <p:txBody>
          <a:bodyPr lIns="0" tIns="0" rIns="0" bIns="0" rtlCol="0" anchor="t">
            <a:spAutoFit/>
          </a:bodyPr>
          <a:lstStyle/>
          <a:p>
            <a:pPr algn="ctr">
              <a:lnSpc>
                <a:spcPts val="2375"/>
              </a:lnSpc>
            </a:pPr>
            <a:r>
              <a:rPr lang="en-US" sz="2399" b="1">
                <a:solidFill>
                  <a:srgbClr val="FFFFFF"/>
                </a:solidFill>
                <a:latin typeface="Source Sans Pro Bold"/>
                <a:ea typeface="Source Sans Pro Bold"/>
                <a:cs typeface="Source Sans Pro Bold"/>
                <a:sym typeface="Source Sans Pro Bold"/>
              </a:rPr>
              <a:t>187,283 kWh</a:t>
            </a:r>
          </a:p>
          <a:p>
            <a:pPr algn="ctr">
              <a:lnSpc>
                <a:spcPts val="1517"/>
              </a:lnSpc>
            </a:pPr>
            <a:r>
              <a:rPr lang="en-US" sz="1533" b="1">
                <a:solidFill>
                  <a:srgbClr val="FFFFFF"/>
                </a:solidFill>
                <a:latin typeface="Source Sans Pro Bold"/>
                <a:ea typeface="Source Sans Pro Bold"/>
                <a:cs typeface="Source Sans Pro Bold"/>
                <a:sym typeface="Source Sans Pro Bold"/>
              </a:rPr>
              <a:t>Energy saved</a:t>
            </a:r>
          </a:p>
          <a:p>
            <a:pPr algn="ctr">
              <a:lnSpc>
                <a:spcPts val="49"/>
              </a:lnSpc>
            </a:pPr>
            <a:endParaRPr lang="en-US" sz="1533" b="1">
              <a:solidFill>
                <a:srgbClr val="FFFFFF"/>
              </a:solidFill>
              <a:latin typeface="Source Sans Pro Bold"/>
              <a:ea typeface="Source Sans Pro Bold"/>
              <a:cs typeface="Source Sans Pro Bold"/>
              <a:sym typeface="Source Sans Pro Bold"/>
            </a:endParaRPr>
          </a:p>
        </p:txBody>
      </p:sp>
      <p:sp>
        <p:nvSpPr>
          <p:cNvPr id="64" name="TextBox 64"/>
          <p:cNvSpPr txBox="1"/>
          <p:nvPr/>
        </p:nvSpPr>
        <p:spPr>
          <a:xfrm>
            <a:off x="3612679" y="4718050"/>
            <a:ext cx="1202531" cy="1179810"/>
          </a:xfrm>
          <a:prstGeom prst="rect">
            <a:avLst/>
          </a:prstGeom>
        </p:spPr>
        <p:txBody>
          <a:bodyPr lIns="0" tIns="0" rIns="0" bIns="0" rtlCol="0" anchor="t">
            <a:spAutoFit/>
          </a:bodyPr>
          <a:lstStyle/>
          <a:p>
            <a:pPr>
              <a:lnSpc>
                <a:spcPts val="2260"/>
              </a:lnSpc>
            </a:pPr>
            <a:r>
              <a:rPr lang="en-US" sz="2093" b="1">
                <a:solidFill>
                  <a:srgbClr val="FFFFFF"/>
                </a:solidFill>
                <a:latin typeface="Source Sans Pro Bold"/>
                <a:ea typeface="Source Sans Pro Bold"/>
                <a:cs typeface="Source Sans Pro Bold"/>
                <a:sym typeface="Source Sans Pro Bold"/>
              </a:rPr>
              <a:t>Annual</a:t>
            </a:r>
          </a:p>
          <a:p>
            <a:pPr>
              <a:lnSpc>
                <a:spcPts val="2260"/>
              </a:lnSpc>
            </a:pPr>
            <a:r>
              <a:rPr lang="en-US" sz="2093" b="1">
                <a:solidFill>
                  <a:srgbClr val="FFFFFF"/>
                </a:solidFill>
                <a:latin typeface="Source Sans Pro Bold"/>
                <a:ea typeface="Source Sans Pro Bold"/>
                <a:cs typeface="Source Sans Pro Bold"/>
                <a:sym typeface="Source Sans Pro Bold"/>
              </a:rPr>
              <a:t>Savings/</a:t>
            </a:r>
          </a:p>
          <a:p>
            <a:pPr>
              <a:lnSpc>
                <a:spcPts val="2260"/>
              </a:lnSpc>
            </a:pPr>
            <a:r>
              <a:rPr lang="en-US" sz="2093" b="1">
                <a:solidFill>
                  <a:srgbClr val="FFFFFF"/>
                </a:solidFill>
                <a:latin typeface="Source Sans Pro Bold"/>
                <a:ea typeface="Source Sans Pro Bold"/>
                <a:cs typeface="Source Sans Pro Bold"/>
                <a:sym typeface="Source Sans Pro Bold"/>
              </a:rPr>
              <a:t>Reduction</a:t>
            </a:r>
          </a:p>
        </p:txBody>
      </p:sp>
      <p:sp>
        <p:nvSpPr>
          <p:cNvPr id="65" name="TextBox 65"/>
          <p:cNvSpPr txBox="1"/>
          <p:nvPr/>
        </p:nvSpPr>
        <p:spPr>
          <a:xfrm>
            <a:off x="1272173" y="252055"/>
            <a:ext cx="2858468" cy="252762"/>
          </a:xfrm>
          <a:prstGeom prst="rect">
            <a:avLst/>
          </a:prstGeom>
        </p:spPr>
        <p:txBody>
          <a:bodyPr lIns="0" tIns="0" rIns="0" bIns="0" rtlCol="0" anchor="t">
            <a:spAutoFit/>
          </a:bodyPr>
          <a:lstStyle/>
          <a:p>
            <a:pPr>
              <a:lnSpc>
                <a:spcPts val="2130"/>
              </a:lnSpc>
            </a:pPr>
            <a:r>
              <a:rPr lang="en-US" sz="1521">
                <a:solidFill>
                  <a:srgbClr val="FFFFFF"/>
                </a:solidFill>
                <a:latin typeface="Source Sans Pro"/>
                <a:ea typeface="Source Sans Pro"/>
                <a:cs typeface="Source Sans Pro"/>
                <a:sym typeface="Source Sans Pro"/>
              </a:rPr>
              <a:t>Completed</a:t>
            </a:r>
          </a:p>
        </p:txBody>
      </p:sp>
      <p:sp>
        <p:nvSpPr>
          <p:cNvPr id="66" name="TextBox 66"/>
          <p:cNvSpPr txBox="1"/>
          <p:nvPr/>
        </p:nvSpPr>
        <p:spPr>
          <a:xfrm>
            <a:off x="1272173" y="2503818"/>
            <a:ext cx="2858468" cy="252762"/>
          </a:xfrm>
          <a:prstGeom prst="rect">
            <a:avLst/>
          </a:prstGeom>
        </p:spPr>
        <p:txBody>
          <a:bodyPr lIns="0" tIns="0" rIns="0" bIns="0" rtlCol="0" anchor="t">
            <a:spAutoFit/>
          </a:bodyPr>
          <a:lstStyle/>
          <a:p>
            <a:pPr>
              <a:lnSpc>
                <a:spcPts val="2130"/>
              </a:lnSpc>
            </a:pPr>
            <a:r>
              <a:rPr lang="en-US" sz="1521">
                <a:solidFill>
                  <a:srgbClr val="4A4A6D"/>
                </a:solidFill>
                <a:latin typeface="Source Sans Pro"/>
                <a:ea typeface="Source Sans Pro"/>
                <a:cs typeface="Source Sans Pro"/>
                <a:sym typeface="Source Sans Pro"/>
              </a:rPr>
              <a:t>Completed</a:t>
            </a:r>
          </a:p>
        </p:txBody>
      </p:sp>
      <p:sp>
        <p:nvSpPr>
          <p:cNvPr id="67" name="TextBox 67"/>
          <p:cNvSpPr txBox="1"/>
          <p:nvPr/>
        </p:nvSpPr>
        <p:spPr>
          <a:xfrm>
            <a:off x="1272173" y="4818491"/>
            <a:ext cx="2858468" cy="252762"/>
          </a:xfrm>
          <a:prstGeom prst="rect">
            <a:avLst/>
          </a:prstGeom>
        </p:spPr>
        <p:txBody>
          <a:bodyPr lIns="0" tIns="0" rIns="0" bIns="0" rtlCol="0" anchor="t">
            <a:spAutoFit/>
          </a:bodyPr>
          <a:lstStyle/>
          <a:p>
            <a:pPr>
              <a:lnSpc>
                <a:spcPts val="2130"/>
              </a:lnSpc>
            </a:pPr>
            <a:r>
              <a:rPr lang="en-US" sz="1521" dirty="0">
                <a:solidFill>
                  <a:srgbClr val="FFFFFF"/>
                </a:solidFill>
                <a:latin typeface="Source Sans Pro"/>
                <a:ea typeface="Source Sans Pro"/>
                <a:cs typeface="Source Sans Pro"/>
                <a:sym typeface="Source Sans Pro"/>
              </a:rPr>
              <a:t>Completed</a:t>
            </a:r>
          </a:p>
        </p:txBody>
      </p:sp>
      <p:sp>
        <p:nvSpPr>
          <p:cNvPr id="68" name="TextBox 68"/>
          <p:cNvSpPr txBox="1"/>
          <p:nvPr/>
        </p:nvSpPr>
        <p:spPr>
          <a:xfrm>
            <a:off x="3612585" y="5573369"/>
            <a:ext cx="1004851" cy="252762"/>
          </a:xfrm>
          <a:prstGeom prst="rect">
            <a:avLst/>
          </a:prstGeom>
        </p:spPr>
        <p:txBody>
          <a:bodyPr lIns="0" tIns="0" rIns="0" bIns="0" rtlCol="0" anchor="t">
            <a:spAutoFit/>
          </a:bodyPr>
          <a:lstStyle/>
          <a:p>
            <a:pPr>
              <a:lnSpc>
                <a:spcPts val="2130"/>
              </a:lnSpc>
            </a:pPr>
            <a:r>
              <a:rPr lang="en-US" sz="1521">
                <a:solidFill>
                  <a:srgbClr val="FFFFFF"/>
                </a:solidFill>
                <a:latin typeface="Source Sans Pro"/>
                <a:ea typeface="Source Sans Pro"/>
                <a:cs typeface="Source Sans Pro"/>
                <a:sym typeface="Source Sans Pro"/>
              </a:rPr>
              <a:t>(Estimated)</a:t>
            </a:r>
          </a:p>
        </p:txBody>
      </p:sp>
      <p:sp>
        <p:nvSpPr>
          <p:cNvPr id="69" name="TextBox 69"/>
          <p:cNvSpPr txBox="1"/>
          <p:nvPr/>
        </p:nvSpPr>
        <p:spPr>
          <a:xfrm>
            <a:off x="290918" y="1730024"/>
            <a:ext cx="4326517" cy="287643"/>
          </a:xfrm>
          <a:prstGeom prst="rect">
            <a:avLst/>
          </a:prstGeom>
        </p:spPr>
        <p:txBody>
          <a:bodyPr lIns="0" tIns="0" rIns="0" bIns="0" rtlCol="0" anchor="t">
            <a:spAutoFit/>
          </a:bodyPr>
          <a:lstStyle/>
          <a:p>
            <a:pPr>
              <a:lnSpc>
                <a:spcPts val="2380"/>
              </a:lnSpc>
            </a:pPr>
            <a:r>
              <a:rPr lang="en-US" sz="1700" b="1">
                <a:solidFill>
                  <a:srgbClr val="FFFFFF"/>
                </a:solidFill>
                <a:latin typeface="Source Sans Pro Bold"/>
                <a:ea typeface="Source Sans Pro Bold"/>
                <a:cs typeface="Source Sans Pro Bold"/>
                <a:sym typeface="Source Sans Pro Bold"/>
              </a:rPr>
              <a:t>Total Project Cost: € 118,983 (30% Funded)</a:t>
            </a:r>
          </a:p>
        </p:txBody>
      </p:sp>
      <p:sp>
        <p:nvSpPr>
          <p:cNvPr id="70" name="TextBox 70"/>
          <p:cNvSpPr txBox="1"/>
          <p:nvPr/>
        </p:nvSpPr>
        <p:spPr>
          <a:xfrm>
            <a:off x="371028" y="4207002"/>
            <a:ext cx="4326517" cy="287643"/>
          </a:xfrm>
          <a:prstGeom prst="rect">
            <a:avLst/>
          </a:prstGeom>
        </p:spPr>
        <p:txBody>
          <a:bodyPr lIns="0" tIns="0" rIns="0" bIns="0" rtlCol="0" anchor="t">
            <a:spAutoFit/>
          </a:bodyPr>
          <a:lstStyle/>
          <a:p>
            <a:pPr>
              <a:lnSpc>
                <a:spcPts val="2380"/>
              </a:lnSpc>
            </a:pPr>
            <a:r>
              <a:rPr lang="en-US" sz="1700" b="1">
                <a:solidFill>
                  <a:srgbClr val="4A4A6D"/>
                </a:solidFill>
                <a:latin typeface="Source Sans Pro Bold"/>
                <a:ea typeface="Source Sans Pro Bold"/>
                <a:cs typeface="Source Sans Pro Bold"/>
                <a:sym typeface="Source Sans Pro Bold"/>
              </a:rPr>
              <a:t>Total Project Cost: € 137,222 (30% Funded)</a:t>
            </a:r>
          </a:p>
        </p:txBody>
      </p:sp>
      <p:sp>
        <p:nvSpPr>
          <p:cNvPr id="71" name="TextBox 71"/>
          <p:cNvSpPr txBox="1"/>
          <p:nvPr/>
        </p:nvSpPr>
        <p:spPr>
          <a:xfrm>
            <a:off x="371028" y="6341314"/>
            <a:ext cx="4326517" cy="287643"/>
          </a:xfrm>
          <a:prstGeom prst="rect">
            <a:avLst/>
          </a:prstGeom>
        </p:spPr>
        <p:txBody>
          <a:bodyPr lIns="0" tIns="0" rIns="0" bIns="0" rtlCol="0" anchor="t">
            <a:spAutoFit/>
          </a:bodyPr>
          <a:lstStyle/>
          <a:p>
            <a:pPr>
              <a:lnSpc>
                <a:spcPts val="2380"/>
              </a:lnSpc>
            </a:pPr>
            <a:r>
              <a:rPr lang="en-US" sz="1700" b="1">
                <a:solidFill>
                  <a:srgbClr val="FFFFFF"/>
                </a:solidFill>
                <a:latin typeface="Source Sans Pro Bold"/>
                <a:ea typeface="Source Sans Pro Bold"/>
                <a:cs typeface="Source Sans Pro Bold"/>
                <a:sym typeface="Source Sans Pro Bold"/>
              </a:rPr>
              <a:t>Total Project Cost: € 268,217 (30% Funded)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5542" y="221974"/>
            <a:ext cx="4105573" cy="1440752"/>
          </a:xfrm>
          <a:custGeom>
            <a:avLst/>
            <a:gdLst/>
            <a:ahLst/>
            <a:cxnLst/>
            <a:rect l="l" t="t" r="r" b="b"/>
            <a:pathLst>
              <a:path w="6158359" h="2161128">
                <a:moveTo>
                  <a:pt x="0" y="0"/>
                </a:moveTo>
                <a:lnTo>
                  <a:pt x="6158358" y="0"/>
                </a:lnTo>
                <a:lnTo>
                  <a:pt x="6158358" y="2161128"/>
                </a:lnTo>
                <a:lnTo>
                  <a:pt x="0" y="2161128"/>
                </a:lnTo>
                <a:lnTo>
                  <a:pt x="0" y="0"/>
                </a:lnTo>
                <a:close/>
              </a:path>
            </a:pathLst>
          </a:custGeom>
          <a:blipFill>
            <a:blip r:embed="rId2"/>
            <a:stretch>
              <a:fillRect/>
            </a:stretch>
          </a:blipFill>
        </p:spPr>
        <p:txBody>
          <a:bodyPr/>
          <a:lstStyle/>
          <a:p>
            <a:endParaRPr lang="en-IE" sz="1200"/>
          </a:p>
        </p:txBody>
      </p:sp>
      <p:sp>
        <p:nvSpPr>
          <p:cNvPr id="5" name="Freeform 5"/>
          <p:cNvSpPr/>
          <p:nvPr/>
        </p:nvSpPr>
        <p:spPr>
          <a:xfrm>
            <a:off x="10845829" y="3560769"/>
            <a:ext cx="1346171" cy="1296198"/>
          </a:xfrm>
          <a:custGeom>
            <a:avLst/>
            <a:gdLst/>
            <a:ahLst/>
            <a:cxnLst/>
            <a:rect l="l" t="t" r="r" b="b"/>
            <a:pathLst>
              <a:path w="2019257" h="1944297">
                <a:moveTo>
                  <a:pt x="0" y="0"/>
                </a:moveTo>
                <a:lnTo>
                  <a:pt x="2019257" y="0"/>
                </a:lnTo>
                <a:lnTo>
                  <a:pt x="2019257" y="1944297"/>
                </a:lnTo>
                <a:lnTo>
                  <a:pt x="0" y="1944297"/>
                </a:lnTo>
                <a:lnTo>
                  <a:pt x="0" y="0"/>
                </a:lnTo>
                <a:close/>
              </a:path>
            </a:pathLst>
          </a:custGeom>
          <a:blipFill>
            <a:blip r:embed="rId3"/>
            <a:stretch>
              <a:fillRect/>
            </a:stretch>
          </a:blipFill>
        </p:spPr>
        <p:txBody>
          <a:bodyPr/>
          <a:lstStyle/>
          <a:p>
            <a:endParaRPr lang="en-IE" sz="1200"/>
          </a:p>
        </p:txBody>
      </p:sp>
      <p:sp>
        <p:nvSpPr>
          <p:cNvPr id="6" name="Freeform 6"/>
          <p:cNvSpPr/>
          <p:nvPr/>
        </p:nvSpPr>
        <p:spPr>
          <a:xfrm rot="-10800000">
            <a:off x="9509095"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3"/>
            <a:stretch>
              <a:fillRect/>
            </a:stretch>
          </a:blipFill>
        </p:spPr>
        <p:txBody>
          <a:bodyPr/>
          <a:lstStyle/>
          <a:p>
            <a:endParaRPr lang="en-IE" sz="1200"/>
          </a:p>
        </p:txBody>
      </p:sp>
      <p:sp>
        <p:nvSpPr>
          <p:cNvPr id="7" name="Freeform 7"/>
          <p:cNvSpPr/>
          <p:nvPr/>
        </p:nvSpPr>
        <p:spPr>
          <a:xfrm>
            <a:off x="8162924" y="6209901"/>
            <a:ext cx="1346171" cy="648099"/>
          </a:xfrm>
          <a:custGeom>
            <a:avLst/>
            <a:gdLst/>
            <a:ahLst/>
            <a:cxnLst/>
            <a:rect l="l" t="t" r="r" b="b"/>
            <a:pathLst>
              <a:path w="2019257" h="972148">
                <a:moveTo>
                  <a:pt x="0" y="0"/>
                </a:moveTo>
                <a:lnTo>
                  <a:pt x="2019257" y="0"/>
                </a:lnTo>
                <a:lnTo>
                  <a:pt x="2019257" y="972148"/>
                </a:lnTo>
                <a:lnTo>
                  <a:pt x="0" y="972148"/>
                </a:lnTo>
                <a:lnTo>
                  <a:pt x="0" y="0"/>
                </a:lnTo>
                <a:close/>
              </a:path>
            </a:pathLst>
          </a:custGeom>
          <a:blipFill>
            <a:blip r:embed="rId3"/>
            <a:stretch>
              <a:fillRect b="-99999"/>
            </a:stretch>
          </a:blipFill>
        </p:spPr>
        <p:txBody>
          <a:bodyPr/>
          <a:lstStyle/>
          <a:p>
            <a:endParaRPr lang="en-IE" sz="1200"/>
          </a:p>
        </p:txBody>
      </p:sp>
      <p:sp>
        <p:nvSpPr>
          <p:cNvPr id="8" name="Freeform 8"/>
          <p:cNvSpPr/>
          <p:nvPr/>
        </p:nvSpPr>
        <p:spPr>
          <a:xfrm rot="5400000">
            <a:off x="10845829"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3"/>
            <a:stretch>
              <a:fillRect/>
            </a:stretch>
          </a:blipFill>
        </p:spPr>
        <p:txBody>
          <a:bodyPr/>
          <a:lstStyle/>
          <a:p>
            <a:endParaRPr lang="en-IE" sz="1200"/>
          </a:p>
        </p:txBody>
      </p:sp>
      <p:sp>
        <p:nvSpPr>
          <p:cNvPr id="9" name="Freeform 9"/>
          <p:cNvSpPr/>
          <p:nvPr/>
        </p:nvSpPr>
        <p:spPr>
          <a:xfrm rot="-5400000">
            <a:off x="9845638" y="5873358"/>
            <a:ext cx="673086" cy="1296198"/>
          </a:xfrm>
          <a:custGeom>
            <a:avLst/>
            <a:gdLst/>
            <a:ahLst/>
            <a:cxnLst/>
            <a:rect l="l" t="t" r="r" b="b"/>
            <a:pathLst>
              <a:path w="1009629" h="1944297">
                <a:moveTo>
                  <a:pt x="0" y="0"/>
                </a:moveTo>
                <a:lnTo>
                  <a:pt x="1009629" y="0"/>
                </a:lnTo>
                <a:lnTo>
                  <a:pt x="1009629" y="1944297"/>
                </a:lnTo>
                <a:lnTo>
                  <a:pt x="0" y="1944297"/>
                </a:lnTo>
                <a:lnTo>
                  <a:pt x="0" y="0"/>
                </a:lnTo>
                <a:close/>
              </a:path>
            </a:pathLst>
          </a:custGeom>
          <a:blipFill>
            <a:blip r:embed="rId3"/>
            <a:stretch>
              <a:fillRect l="-100000"/>
            </a:stretch>
          </a:blipFill>
        </p:spPr>
        <p:txBody>
          <a:bodyPr/>
          <a:lstStyle/>
          <a:p>
            <a:endParaRPr lang="en-IE" sz="1200"/>
          </a:p>
        </p:txBody>
      </p:sp>
      <p:sp>
        <p:nvSpPr>
          <p:cNvPr id="10" name="Freeform 10"/>
          <p:cNvSpPr/>
          <p:nvPr/>
        </p:nvSpPr>
        <p:spPr>
          <a:xfrm rot="-10800000">
            <a:off x="10820842" y="6209901"/>
            <a:ext cx="1346171" cy="648099"/>
          </a:xfrm>
          <a:custGeom>
            <a:avLst/>
            <a:gdLst/>
            <a:ahLst/>
            <a:cxnLst/>
            <a:rect l="l" t="t" r="r" b="b"/>
            <a:pathLst>
              <a:path w="2019257" h="972148">
                <a:moveTo>
                  <a:pt x="0" y="0"/>
                </a:moveTo>
                <a:lnTo>
                  <a:pt x="2019258" y="0"/>
                </a:lnTo>
                <a:lnTo>
                  <a:pt x="2019258" y="972148"/>
                </a:lnTo>
                <a:lnTo>
                  <a:pt x="0" y="972148"/>
                </a:lnTo>
                <a:lnTo>
                  <a:pt x="0" y="0"/>
                </a:lnTo>
                <a:close/>
              </a:path>
            </a:pathLst>
          </a:custGeom>
          <a:blipFill>
            <a:blip r:embed="rId3"/>
            <a:stretch>
              <a:fillRect t="-99999"/>
            </a:stretch>
          </a:blipFill>
        </p:spPr>
        <p:txBody>
          <a:bodyPr/>
          <a:lstStyle/>
          <a:p>
            <a:endParaRPr lang="en-IE" sz="1200"/>
          </a:p>
        </p:txBody>
      </p:sp>
      <p:pic>
        <p:nvPicPr>
          <p:cNvPr id="20" name="Picture 19" descr="A qr code on a white background&#10;&#10;AI-generated content may be incorrect.">
            <a:extLst>
              <a:ext uri="{FF2B5EF4-FFF2-40B4-BE49-F238E27FC236}">
                <a16:creationId xmlns:a16="http://schemas.microsoft.com/office/drawing/2014/main" id="{17D5EA3B-365A-3028-DAE2-511B43536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6133" y="1810606"/>
            <a:ext cx="2634085" cy="2634085"/>
          </a:xfrm>
          <a:prstGeom prst="rect">
            <a:avLst/>
          </a:prstGeom>
        </p:spPr>
      </p:pic>
      <p:sp>
        <p:nvSpPr>
          <p:cNvPr id="21" name="TextBox 15">
            <a:extLst>
              <a:ext uri="{FF2B5EF4-FFF2-40B4-BE49-F238E27FC236}">
                <a16:creationId xmlns:a16="http://schemas.microsoft.com/office/drawing/2014/main" id="{62F5712A-FAAA-C0BE-9F5E-F47B167A9438}"/>
              </a:ext>
            </a:extLst>
          </p:cNvPr>
          <p:cNvSpPr txBox="1"/>
          <p:nvPr/>
        </p:nvSpPr>
        <p:spPr>
          <a:xfrm>
            <a:off x="820570" y="2152691"/>
            <a:ext cx="6271615" cy="2816156"/>
          </a:xfrm>
          <a:prstGeom prst="rect">
            <a:avLst/>
          </a:prstGeom>
        </p:spPr>
        <p:txBody>
          <a:bodyPr wrap="square" lIns="0" tIns="0" rIns="0" bIns="0" rtlCol="0" anchor="t">
            <a:spAutoFit/>
          </a:bodyPr>
          <a:lstStyle/>
          <a:p>
            <a:pPr>
              <a:lnSpc>
                <a:spcPts val="3680"/>
              </a:lnSpc>
            </a:pPr>
            <a:r>
              <a:rPr lang="en-US" sz="2628" b="1" spc="-131" dirty="0">
                <a:solidFill>
                  <a:srgbClr val="435274"/>
                </a:solidFill>
                <a:latin typeface="Source Sans Pro"/>
                <a:ea typeface="Source Sans Pro"/>
                <a:cs typeface="Source Sans Pro"/>
                <a:sym typeface="Source Sans Pro"/>
              </a:rPr>
              <a:t>One to one 30 minute appointments available</a:t>
            </a:r>
          </a:p>
          <a:p>
            <a:pPr>
              <a:lnSpc>
                <a:spcPts val="3680"/>
              </a:lnSpc>
            </a:pPr>
            <a:r>
              <a:rPr lang="en-US" sz="2628" spc="-131" dirty="0">
                <a:solidFill>
                  <a:srgbClr val="435274"/>
                </a:solidFill>
                <a:latin typeface="Source Sans Pro"/>
                <a:ea typeface="Source Sans Pro"/>
                <a:cs typeface="Source Sans Pro"/>
                <a:sym typeface="Source Sans Pro"/>
              </a:rPr>
              <a:t>November 5</a:t>
            </a:r>
            <a:r>
              <a:rPr lang="en-US" sz="2628" spc="-131" baseline="30000" dirty="0">
                <a:solidFill>
                  <a:srgbClr val="435274"/>
                </a:solidFill>
                <a:latin typeface="Source Sans Pro"/>
                <a:ea typeface="Source Sans Pro"/>
                <a:cs typeface="Source Sans Pro"/>
                <a:sym typeface="Source Sans Pro"/>
              </a:rPr>
              <a:t>th</a:t>
            </a:r>
            <a:endParaRPr lang="en-US" sz="2628" spc="-131" dirty="0">
              <a:solidFill>
                <a:srgbClr val="435274"/>
              </a:solidFill>
              <a:latin typeface="Source Sans Pro"/>
              <a:ea typeface="Source Sans Pro"/>
              <a:cs typeface="Source Sans Pro"/>
              <a:sym typeface="Source Sans Pro"/>
            </a:endParaRPr>
          </a:p>
          <a:p>
            <a:pPr>
              <a:lnSpc>
                <a:spcPts val="3680"/>
              </a:lnSpc>
            </a:pPr>
            <a:endParaRPr lang="en-US" sz="2628" spc="-131" dirty="0">
              <a:solidFill>
                <a:srgbClr val="435274"/>
              </a:solidFill>
              <a:latin typeface="Source Sans Pro"/>
              <a:ea typeface="Source Sans Pro"/>
              <a:cs typeface="Source Sans Pro"/>
              <a:sym typeface="Source Sans Pro"/>
            </a:endParaRPr>
          </a:p>
          <a:p>
            <a:pPr>
              <a:lnSpc>
                <a:spcPts val="3680"/>
              </a:lnSpc>
            </a:pPr>
            <a:r>
              <a:rPr lang="en-US" sz="2628" spc="-131" dirty="0">
                <a:solidFill>
                  <a:srgbClr val="435274"/>
                </a:solidFill>
                <a:latin typeface="Source Sans Pro"/>
                <a:ea typeface="Source Sans Pro"/>
                <a:cs typeface="Source Sans Pro"/>
                <a:sym typeface="Source Sans Pro"/>
              </a:rPr>
              <a:t>Go through the Energy Audit Grant process and next steps for grant applications.</a:t>
            </a:r>
          </a:p>
          <a:p>
            <a:pPr>
              <a:lnSpc>
                <a:spcPts val="3680"/>
              </a:lnSpc>
            </a:pPr>
            <a:endParaRPr lang="en-US" sz="2628" spc="-131" dirty="0">
              <a:solidFill>
                <a:srgbClr val="435274"/>
              </a:solidFill>
              <a:latin typeface="Source Sans Pro"/>
              <a:ea typeface="Source Sans Pro"/>
              <a:cs typeface="Source Sans Pro"/>
              <a:sym typeface="Source Sans Pr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6A370-5958-4915-457E-A54828D7593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B42056D-E711-688B-A2CA-E6CE64277D42}"/>
              </a:ext>
            </a:extLst>
          </p:cNvPr>
          <p:cNvSpPr/>
          <p:nvPr/>
        </p:nvSpPr>
        <p:spPr>
          <a:xfrm>
            <a:off x="531802" y="685800"/>
            <a:ext cx="4105573" cy="1440752"/>
          </a:xfrm>
          <a:custGeom>
            <a:avLst/>
            <a:gdLst/>
            <a:ahLst/>
            <a:cxnLst/>
            <a:rect l="l" t="t" r="r" b="b"/>
            <a:pathLst>
              <a:path w="6158359" h="2161128">
                <a:moveTo>
                  <a:pt x="0" y="0"/>
                </a:moveTo>
                <a:lnTo>
                  <a:pt x="6158358" y="0"/>
                </a:lnTo>
                <a:lnTo>
                  <a:pt x="6158358" y="2161128"/>
                </a:lnTo>
                <a:lnTo>
                  <a:pt x="0" y="2161128"/>
                </a:lnTo>
                <a:lnTo>
                  <a:pt x="0" y="0"/>
                </a:lnTo>
                <a:close/>
              </a:path>
            </a:pathLst>
          </a:custGeom>
          <a:blipFill>
            <a:blip r:embed="rId2"/>
            <a:stretch>
              <a:fillRect/>
            </a:stretch>
          </a:blipFill>
        </p:spPr>
        <p:txBody>
          <a:bodyPr/>
          <a:lstStyle/>
          <a:p>
            <a:endParaRPr lang="en-IE" sz="1200"/>
          </a:p>
        </p:txBody>
      </p:sp>
      <p:grpSp>
        <p:nvGrpSpPr>
          <p:cNvPr id="3" name="Group 3">
            <a:extLst>
              <a:ext uri="{FF2B5EF4-FFF2-40B4-BE49-F238E27FC236}">
                <a16:creationId xmlns:a16="http://schemas.microsoft.com/office/drawing/2014/main" id="{520FEB4F-275E-0E48-CF0C-77736844E39F}"/>
              </a:ext>
            </a:extLst>
          </p:cNvPr>
          <p:cNvGrpSpPr/>
          <p:nvPr/>
        </p:nvGrpSpPr>
        <p:grpSpPr>
          <a:xfrm>
            <a:off x="6283640" y="4345855"/>
            <a:ext cx="1200474" cy="1200474"/>
            <a:chOff x="0" y="0"/>
            <a:chExt cx="2400948" cy="2400948"/>
          </a:xfrm>
        </p:grpSpPr>
        <p:sp>
          <p:nvSpPr>
            <p:cNvPr id="4" name="Freeform 4">
              <a:extLst>
                <a:ext uri="{FF2B5EF4-FFF2-40B4-BE49-F238E27FC236}">
                  <a16:creationId xmlns:a16="http://schemas.microsoft.com/office/drawing/2014/main" id="{6C617C05-0E9F-9C27-099F-873D912C03F7}"/>
                </a:ext>
              </a:extLst>
            </p:cNvPr>
            <p:cNvSpPr/>
            <p:nvPr/>
          </p:nvSpPr>
          <p:spPr>
            <a:xfrm>
              <a:off x="0" y="0"/>
              <a:ext cx="2400948" cy="2400948"/>
            </a:xfrm>
            <a:custGeom>
              <a:avLst/>
              <a:gdLst/>
              <a:ahLst/>
              <a:cxnLst/>
              <a:rect l="l" t="t" r="r" b="b"/>
              <a:pathLst>
                <a:path w="2400948" h="2400948">
                  <a:moveTo>
                    <a:pt x="0" y="0"/>
                  </a:moveTo>
                  <a:lnTo>
                    <a:pt x="2400948" y="0"/>
                  </a:lnTo>
                  <a:lnTo>
                    <a:pt x="2400948" y="2400948"/>
                  </a:lnTo>
                  <a:lnTo>
                    <a:pt x="0" y="24009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E" sz="1200"/>
            </a:p>
          </p:txBody>
        </p:sp>
      </p:grpSp>
      <p:sp>
        <p:nvSpPr>
          <p:cNvPr id="5" name="Freeform 5">
            <a:extLst>
              <a:ext uri="{FF2B5EF4-FFF2-40B4-BE49-F238E27FC236}">
                <a16:creationId xmlns:a16="http://schemas.microsoft.com/office/drawing/2014/main" id="{D23EEC28-01FE-691D-3602-9E421B337A23}"/>
              </a:ext>
            </a:extLst>
          </p:cNvPr>
          <p:cNvSpPr/>
          <p:nvPr/>
        </p:nvSpPr>
        <p:spPr>
          <a:xfrm>
            <a:off x="10845829" y="3560769"/>
            <a:ext cx="1346171" cy="1296198"/>
          </a:xfrm>
          <a:custGeom>
            <a:avLst/>
            <a:gdLst/>
            <a:ahLst/>
            <a:cxnLst/>
            <a:rect l="l" t="t" r="r" b="b"/>
            <a:pathLst>
              <a:path w="2019257" h="1944297">
                <a:moveTo>
                  <a:pt x="0" y="0"/>
                </a:moveTo>
                <a:lnTo>
                  <a:pt x="2019257" y="0"/>
                </a:lnTo>
                <a:lnTo>
                  <a:pt x="2019257" y="1944297"/>
                </a:lnTo>
                <a:lnTo>
                  <a:pt x="0" y="1944297"/>
                </a:lnTo>
                <a:lnTo>
                  <a:pt x="0" y="0"/>
                </a:lnTo>
                <a:close/>
              </a:path>
            </a:pathLst>
          </a:custGeom>
          <a:blipFill>
            <a:blip r:embed="rId5"/>
            <a:stretch>
              <a:fillRect/>
            </a:stretch>
          </a:blipFill>
        </p:spPr>
        <p:txBody>
          <a:bodyPr/>
          <a:lstStyle/>
          <a:p>
            <a:endParaRPr lang="en-IE" sz="1200"/>
          </a:p>
        </p:txBody>
      </p:sp>
      <p:sp>
        <p:nvSpPr>
          <p:cNvPr id="6" name="Freeform 6">
            <a:extLst>
              <a:ext uri="{FF2B5EF4-FFF2-40B4-BE49-F238E27FC236}">
                <a16:creationId xmlns:a16="http://schemas.microsoft.com/office/drawing/2014/main" id="{2AECE82B-CEAE-054A-CD8D-0EC1B7CC3D07}"/>
              </a:ext>
            </a:extLst>
          </p:cNvPr>
          <p:cNvSpPr/>
          <p:nvPr/>
        </p:nvSpPr>
        <p:spPr>
          <a:xfrm rot="-10800000">
            <a:off x="9509095"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5"/>
            <a:stretch>
              <a:fillRect/>
            </a:stretch>
          </a:blipFill>
        </p:spPr>
        <p:txBody>
          <a:bodyPr/>
          <a:lstStyle/>
          <a:p>
            <a:endParaRPr lang="en-IE" sz="1200"/>
          </a:p>
        </p:txBody>
      </p:sp>
      <p:sp>
        <p:nvSpPr>
          <p:cNvPr id="7" name="Freeform 7">
            <a:extLst>
              <a:ext uri="{FF2B5EF4-FFF2-40B4-BE49-F238E27FC236}">
                <a16:creationId xmlns:a16="http://schemas.microsoft.com/office/drawing/2014/main" id="{2F452AD1-4669-1493-FEB9-96502A96681F}"/>
              </a:ext>
            </a:extLst>
          </p:cNvPr>
          <p:cNvSpPr/>
          <p:nvPr/>
        </p:nvSpPr>
        <p:spPr>
          <a:xfrm>
            <a:off x="8162924" y="6209901"/>
            <a:ext cx="1346171" cy="648099"/>
          </a:xfrm>
          <a:custGeom>
            <a:avLst/>
            <a:gdLst/>
            <a:ahLst/>
            <a:cxnLst/>
            <a:rect l="l" t="t" r="r" b="b"/>
            <a:pathLst>
              <a:path w="2019257" h="972148">
                <a:moveTo>
                  <a:pt x="0" y="0"/>
                </a:moveTo>
                <a:lnTo>
                  <a:pt x="2019257" y="0"/>
                </a:lnTo>
                <a:lnTo>
                  <a:pt x="2019257" y="972148"/>
                </a:lnTo>
                <a:lnTo>
                  <a:pt x="0" y="972148"/>
                </a:lnTo>
                <a:lnTo>
                  <a:pt x="0" y="0"/>
                </a:lnTo>
                <a:close/>
              </a:path>
            </a:pathLst>
          </a:custGeom>
          <a:blipFill>
            <a:blip r:embed="rId5"/>
            <a:stretch>
              <a:fillRect b="-99999"/>
            </a:stretch>
          </a:blipFill>
        </p:spPr>
        <p:txBody>
          <a:bodyPr/>
          <a:lstStyle/>
          <a:p>
            <a:endParaRPr lang="en-IE" sz="1200"/>
          </a:p>
        </p:txBody>
      </p:sp>
      <p:sp>
        <p:nvSpPr>
          <p:cNvPr id="8" name="Freeform 8">
            <a:extLst>
              <a:ext uri="{FF2B5EF4-FFF2-40B4-BE49-F238E27FC236}">
                <a16:creationId xmlns:a16="http://schemas.microsoft.com/office/drawing/2014/main" id="{621C1350-1609-F505-D6A1-E2785BC30DE9}"/>
              </a:ext>
            </a:extLst>
          </p:cNvPr>
          <p:cNvSpPr/>
          <p:nvPr/>
        </p:nvSpPr>
        <p:spPr>
          <a:xfrm rot="5400000">
            <a:off x="10845829" y="4898230"/>
            <a:ext cx="1346171" cy="1296198"/>
          </a:xfrm>
          <a:custGeom>
            <a:avLst/>
            <a:gdLst/>
            <a:ahLst/>
            <a:cxnLst/>
            <a:rect l="l" t="t" r="r" b="b"/>
            <a:pathLst>
              <a:path w="2019257" h="1944297">
                <a:moveTo>
                  <a:pt x="0" y="0"/>
                </a:moveTo>
                <a:lnTo>
                  <a:pt x="2019257" y="0"/>
                </a:lnTo>
                <a:lnTo>
                  <a:pt x="2019257" y="1944296"/>
                </a:lnTo>
                <a:lnTo>
                  <a:pt x="0" y="1944296"/>
                </a:lnTo>
                <a:lnTo>
                  <a:pt x="0" y="0"/>
                </a:lnTo>
                <a:close/>
              </a:path>
            </a:pathLst>
          </a:custGeom>
          <a:blipFill>
            <a:blip r:embed="rId5"/>
            <a:stretch>
              <a:fillRect/>
            </a:stretch>
          </a:blipFill>
        </p:spPr>
        <p:txBody>
          <a:bodyPr/>
          <a:lstStyle/>
          <a:p>
            <a:endParaRPr lang="en-IE" sz="1200"/>
          </a:p>
        </p:txBody>
      </p:sp>
      <p:sp>
        <p:nvSpPr>
          <p:cNvPr id="9" name="Freeform 9">
            <a:extLst>
              <a:ext uri="{FF2B5EF4-FFF2-40B4-BE49-F238E27FC236}">
                <a16:creationId xmlns:a16="http://schemas.microsoft.com/office/drawing/2014/main" id="{B71650CC-BB0C-F7E8-4A8F-FAE6318D3013}"/>
              </a:ext>
            </a:extLst>
          </p:cNvPr>
          <p:cNvSpPr/>
          <p:nvPr/>
        </p:nvSpPr>
        <p:spPr>
          <a:xfrm rot="-5400000">
            <a:off x="9845638" y="5873358"/>
            <a:ext cx="673086" cy="1296198"/>
          </a:xfrm>
          <a:custGeom>
            <a:avLst/>
            <a:gdLst/>
            <a:ahLst/>
            <a:cxnLst/>
            <a:rect l="l" t="t" r="r" b="b"/>
            <a:pathLst>
              <a:path w="1009629" h="1944297">
                <a:moveTo>
                  <a:pt x="0" y="0"/>
                </a:moveTo>
                <a:lnTo>
                  <a:pt x="1009629" y="0"/>
                </a:lnTo>
                <a:lnTo>
                  <a:pt x="1009629" y="1944297"/>
                </a:lnTo>
                <a:lnTo>
                  <a:pt x="0" y="1944297"/>
                </a:lnTo>
                <a:lnTo>
                  <a:pt x="0" y="0"/>
                </a:lnTo>
                <a:close/>
              </a:path>
            </a:pathLst>
          </a:custGeom>
          <a:blipFill>
            <a:blip r:embed="rId5"/>
            <a:stretch>
              <a:fillRect l="-100000"/>
            </a:stretch>
          </a:blipFill>
        </p:spPr>
        <p:txBody>
          <a:bodyPr/>
          <a:lstStyle/>
          <a:p>
            <a:endParaRPr lang="en-IE" sz="1200"/>
          </a:p>
        </p:txBody>
      </p:sp>
      <p:sp>
        <p:nvSpPr>
          <p:cNvPr id="10" name="Freeform 10">
            <a:extLst>
              <a:ext uri="{FF2B5EF4-FFF2-40B4-BE49-F238E27FC236}">
                <a16:creationId xmlns:a16="http://schemas.microsoft.com/office/drawing/2014/main" id="{24AACB8F-BA0C-7452-DD08-963E7E8ADC39}"/>
              </a:ext>
            </a:extLst>
          </p:cNvPr>
          <p:cNvSpPr/>
          <p:nvPr/>
        </p:nvSpPr>
        <p:spPr>
          <a:xfrm rot="-10800000">
            <a:off x="10820842" y="6209901"/>
            <a:ext cx="1346171" cy="648099"/>
          </a:xfrm>
          <a:custGeom>
            <a:avLst/>
            <a:gdLst/>
            <a:ahLst/>
            <a:cxnLst/>
            <a:rect l="l" t="t" r="r" b="b"/>
            <a:pathLst>
              <a:path w="2019257" h="972148">
                <a:moveTo>
                  <a:pt x="0" y="0"/>
                </a:moveTo>
                <a:lnTo>
                  <a:pt x="2019258" y="0"/>
                </a:lnTo>
                <a:lnTo>
                  <a:pt x="2019258" y="972148"/>
                </a:lnTo>
                <a:lnTo>
                  <a:pt x="0" y="972148"/>
                </a:lnTo>
                <a:lnTo>
                  <a:pt x="0" y="0"/>
                </a:lnTo>
                <a:close/>
              </a:path>
            </a:pathLst>
          </a:custGeom>
          <a:blipFill>
            <a:blip r:embed="rId5"/>
            <a:stretch>
              <a:fillRect t="-99999"/>
            </a:stretch>
          </a:blipFill>
        </p:spPr>
        <p:txBody>
          <a:bodyPr/>
          <a:lstStyle/>
          <a:p>
            <a:endParaRPr lang="en-IE" sz="1200"/>
          </a:p>
        </p:txBody>
      </p:sp>
      <p:sp>
        <p:nvSpPr>
          <p:cNvPr id="11" name="Freeform 11">
            <a:extLst>
              <a:ext uri="{FF2B5EF4-FFF2-40B4-BE49-F238E27FC236}">
                <a16:creationId xmlns:a16="http://schemas.microsoft.com/office/drawing/2014/main" id="{0EDC8F56-7862-ADAD-AEFB-BEFDF7EFD82E}"/>
              </a:ext>
            </a:extLst>
          </p:cNvPr>
          <p:cNvSpPr/>
          <p:nvPr/>
        </p:nvSpPr>
        <p:spPr>
          <a:xfrm>
            <a:off x="764215" y="5546329"/>
            <a:ext cx="484459" cy="345783"/>
          </a:xfrm>
          <a:custGeom>
            <a:avLst/>
            <a:gdLst/>
            <a:ahLst/>
            <a:cxnLst/>
            <a:rect l="l" t="t" r="r" b="b"/>
            <a:pathLst>
              <a:path w="726688" h="518674">
                <a:moveTo>
                  <a:pt x="0" y="0"/>
                </a:moveTo>
                <a:lnTo>
                  <a:pt x="726688" y="0"/>
                </a:lnTo>
                <a:lnTo>
                  <a:pt x="726688" y="518674"/>
                </a:lnTo>
                <a:lnTo>
                  <a:pt x="0" y="5186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sz="1200"/>
          </a:p>
        </p:txBody>
      </p:sp>
      <p:sp>
        <p:nvSpPr>
          <p:cNvPr id="12" name="Freeform 12">
            <a:extLst>
              <a:ext uri="{FF2B5EF4-FFF2-40B4-BE49-F238E27FC236}">
                <a16:creationId xmlns:a16="http://schemas.microsoft.com/office/drawing/2014/main" id="{B62D7010-A80F-97C3-C7C8-AFA003EAD3E8}"/>
              </a:ext>
            </a:extLst>
          </p:cNvPr>
          <p:cNvSpPr/>
          <p:nvPr/>
        </p:nvSpPr>
        <p:spPr>
          <a:xfrm>
            <a:off x="764215" y="6049491"/>
            <a:ext cx="484459" cy="484459"/>
          </a:xfrm>
          <a:custGeom>
            <a:avLst/>
            <a:gdLst/>
            <a:ahLst/>
            <a:cxnLst/>
            <a:rect l="l" t="t" r="r" b="b"/>
            <a:pathLst>
              <a:path w="726688" h="726688">
                <a:moveTo>
                  <a:pt x="0" y="0"/>
                </a:moveTo>
                <a:lnTo>
                  <a:pt x="726688" y="0"/>
                </a:lnTo>
                <a:lnTo>
                  <a:pt x="726688" y="726689"/>
                </a:lnTo>
                <a:lnTo>
                  <a:pt x="0" y="7266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sz="1200"/>
          </a:p>
        </p:txBody>
      </p:sp>
      <p:sp>
        <p:nvSpPr>
          <p:cNvPr id="13" name="TextBox 13">
            <a:extLst>
              <a:ext uri="{FF2B5EF4-FFF2-40B4-BE49-F238E27FC236}">
                <a16:creationId xmlns:a16="http://schemas.microsoft.com/office/drawing/2014/main" id="{103D4F21-B558-CD26-025B-A35269B298E4}"/>
              </a:ext>
            </a:extLst>
          </p:cNvPr>
          <p:cNvSpPr txBox="1"/>
          <p:nvPr/>
        </p:nvSpPr>
        <p:spPr>
          <a:xfrm>
            <a:off x="764215" y="1748033"/>
            <a:ext cx="8394301" cy="1177438"/>
          </a:xfrm>
          <a:prstGeom prst="rect">
            <a:avLst/>
          </a:prstGeom>
        </p:spPr>
        <p:txBody>
          <a:bodyPr lIns="0" tIns="0" rIns="0" bIns="0" rtlCol="0" anchor="t">
            <a:spAutoFit/>
          </a:bodyPr>
          <a:lstStyle/>
          <a:p>
            <a:pPr>
              <a:lnSpc>
                <a:spcPts val="9839"/>
              </a:lnSpc>
            </a:pPr>
            <a:r>
              <a:rPr lang="en-US" sz="7028" b="1" spc="-351">
                <a:solidFill>
                  <a:srgbClr val="435274"/>
                </a:solidFill>
                <a:latin typeface="Source Sans Pro Bold"/>
                <a:ea typeface="Source Sans Pro Bold"/>
                <a:cs typeface="Source Sans Pro Bold"/>
                <a:sym typeface="Source Sans Pro Bold"/>
              </a:rPr>
              <a:t>GRANTS &amp; SUPPORTS</a:t>
            </a:r>
          </a:p>
        </p:txBody>
      </p:sp>
      <p:sp>
        <p:nvSpPr>
          <p:cNvPr id="14" name="TextBox 14">
            <a:extLst>
              <a:ext uri="{FF2B5EF4-FFF2-40B4-BE49-F238E27FC236}">
                <a16:creationId xmlns:a16="http://schemas.microsoft.com/office/drawing/2014/main" id="{C633DA34-EE33-D163-F562-C939AEF812D2}"/>
              </a:ext>
            </a:extLst>
          </p:cNvPr>
          <p:cNvSpPr txBox="1"/>
          <p:nvPr/>
        </p:nvSpPr>
        <p:spPr>
          <a:xfrm>
            <a:off x="764215" y="2505017"/>
            <a:ext cx="9254696" cy="1021242"/>
          </a:xfrm>
          <a:prstGeom prst="rect">
            <a:avLst/>
          </a:prstGeom>
        </p:spPr>
        <p:txBody>
          <a:bodyPr lIns="0" tIns="0" rIns="0" bIns="0" rtlCol="0" anchor="t">
            <a:spAutoFit/>
          </a:bodyPr>
          <a:lstStyle/>
          <a:p>
            <a:pPr>
              <a:lnSpc>
                <a:spcPts val="8533"/>
              </a:lnSpc>
            </a:pPr>
            <a:r>
              <a:rPr lang="en-US" sz="6095" spc="-305">
                <a:solidFill>
                  <a:srgbClr val="435274"/>
                </a:solidFill>
                <a:latin typeface="Source Sans Pro"/>
                <a:ea typeface="Source Sans Pro"/>
                <a:cs typeface="Source Sans Pro"/>
                <a:sym typeface="Source Sans Pro"/>
              </a:rPr>
              <a:t>Businesses &amp; SME’s  </a:t>
            </a:r>
          </a:p>
        </p:txBody>
      </p:sp>
      <p:sp>
        <p:nvSpPr>
          <p:cNvPr id="15" name="TextBox 15">
            <a:extLst>
              <a:ext uri="{FF2B5EF4-FFF2-40B4-BE49-F238E27FC236}">
                <a16:creationId xmlns:a16="http://schemas.microsoft.com/office/drawing/2014/main" id="{B4A5E79C-72EA-CAA8-9E17-BCAD6B55B3A3}"/>
              </a:ext>
            </a:extLst>
          </p:cNvPr>
          <p:cNvSpPr txBox="1"/>
          <p:nvPr/>
        </p:nvSpPr>
        <p:spPr>
          <a:xfrm>
            <a:off x="764215" y="3728781"/>
            <a:ext cx="9254696" cy="443711"/>
          </a:xfrm>
          <a:prstGeom prst="rect">
            <a:avLst/>
          </a:prstGeom>
        </p:spPr>
        <p:txBody>
          <a:bodyPr lIns="0" tIns="0" rIns="0" bIns="0" rtlCol="0" anchor="t">
            <a:spAutoFit/>
          </a:bodyPr>
          <a:lstStyle/>
          <a:p>
            <a:pPr>
              <a:lnSpc>
                <a:spcPts val="3680"/>
              </a:lnSpc>
            </a:pPr>
            <a:r>
              <a:rPr lang="en-US" sz="2628" spc="-131" dirty="0">
                <a:solidFill>
                  <a:srgbClr val="435274"/>
                </a:solidFill>
                <a:latin typeface="Source Sans Pro"/>
                <a:ea typeface="Source Sans Pro"/>
                <a:cs typeface="Source Sans Pro"/>
                <a:sym typeface="Source Sans Pro"/>
              </a:rPr>
              <a:t>Michael Kinchella - Project Delivery Engineer </a:t>
            </a:r>
          </a:p>
        </p:txBody>
      </p:sp>
      <p:sp>
        <p:nvSpPr>
          <p:cNvPr id="16" name="TextBox 16">
            <a:extLst>
              <a:ext uri="{FF2B5EF4-FFF2-40B4-BE49-F238E27FC236}">
                <a16:creationId xmlns:a16="http://schemas.microsoft.com/office/drawing/2014/main" id="{D9F14B01-2D73-4C6B-D98D-3CFCF3B5AB73}"/>
              </a:ext>
            </a:extLst>
          </p:cNvPr>
          <p:cNvSpPr txBox="1"/>
          <p:nvPr/>
        </p:nvSpPr>
        <p:spPr>
          <a:xfrm>
            <a:off x="764215" y="4644305"/>
            <a:ext cx="5748021" cy="811504"/>
          </a:xfrm>
          <a:prstGeom prst="rect">
            <a:avLst/>
          </a:prstGeom>
        </p:spPr>
        <p:txBody>
          <a:bodyPr lIns="0" tIns="0" rIns="0" bIns="0" rtlCol="0" anchor="t">
            <a:spAutoFit/>
          </a:bodyPr>
          <a:lstStyle/>
          <a:p>
            <a:pPr>
              <a:lnSpc>
                <a:spcPts val="2123"/>
              </a:lnSpc>
            </a:pPr>
            <a:r>
              <a:rPr lang="en-US" sz="2123" b="1">
                <a:solidFill>
                  <a:srgbClr val="435274"/>
                </a:solidFill>
                <a:latin typeface="Source Sans Pro Bold"/>
                <a:ea typeface="Source Sans Pro Bold"/>
                <a:cs typeface="Source Sans Pro Bold"/>
                <a:sym typeface="Source Sans Pro Bold"/>
              </a:rPr>
              <a:t>Scan the QR code</a:t>
            </a:r>
            <a:r>
              <a:rPr lang="en-US" sz="2123">
                <a:solidFill>
                  <a:srgbClr val="435274"/>
                </a:solidFill>
                <a:latin typeface="Source Sans Pro"/>
                <a:ea typeface="Source Sans Pro"/>
                <a:cs typeface="Source Sans Pro"/>
                <a:sym typeface="Source Sans Pro"/>
              </a:rPr>
              <a:t> to register your interest in the CEG or visit </a:t>
            </a:r>
            <a:r>
              <a:rPr lang="en-US" sz="2123" b="1">
                <a:solidFill>
                  <a:srgbClr val="435274"/>
                </a:solidFill>
                <a:latin typeface="Source Sans Pro Bold"/>
                <a:ea typeface="Source Sans Pro Bold"/>
                <a:cs typeface="Source Sans Pro Bold"/>
                <a:sym typeface="Source Sans Pro Bold"/>
              </a:rPr>
              <a:t>southeastenergy.ie</a:t>
            </a:r>
            <a:r>
              <a:rPr lang="en-US" sz="2123">
                <a:solidFill>
                  <a:srgbClr val="435274"/>
                </a:solidFill>
                <a:latin typeface="Source Sans Pro"/>
                <a:ea typeface="Source Sans Pro"/>
                <a:cs typeface="Source Sans Pro"/>
                <a:sym typeface="Source Sans Pro"/>
              </a:rPr>
              <a:t> to learn more</a:t>
            </a:r>
          </a:p>
          <a:p>
            <a:pPr>
              <a:lnSpc>
                <a:spcPts val="2123"/>
              </a:lnSpc>
              <a:spcBef>
                <a:spcPct val="0"/>
              </a:spcBef>
            </a:pPr>
            <a:endParaRPr lang="en-US" sz="2123">
              <a:solidFill>
                <a:srgbClr val="435274"/>
              </a:solidFill>
              <a:latin typeface="Source Sans Pro"/>
              <a:ea typeface="Source Sans Pro"/>
              <a:cs typeface="Source Sans Pro"/>
              <a:sym typeface="Source Sans Pro"/>
            </a:endParaRPr>
          </a:p>
        </p:txBody>
      </p:sp>
      <p:sp>
        <p:nvSpPr>
          <p:cNvPr id="17" name="TextBox 17">
            <a:extLst>
              <a:ext uri="{FF2B5EF4-FFF2-40B4-BE49-F238E27FC236}">
                <a16:creationId xmlns:a16="http://schemas.microsoft.com/office/drawing/2014/main" id="{0F73A920-1D46-6F11-5049-009D0ECCCD83}"/>
              </a:ext>
            </a:extLst>
          </p:cNvPr>
          <p:cNvSpPr txBox="1"/>
          <p:nvPr/>
        </p:nvSpPr>
        <p:spPr>
          <a:xfrm>
            <a:off x="1348342" y="5590779"/>
            <a:ext cx="5748021" cy="542200"/>
          </a:xfrm>
          <a:prstGeom prst="rect">
            <a:avLst/>
          </a:prstGeom>
        </p:spPr>
        <p:txBody>
          <a:bodyPr lIns="0" tIns="0" rIns="0" bIns="0" rtlCol="0" anchor="t">
            <a:spAutoFit/>
          </a:bodyPr>
          <a:lstStyle/>
          <a:p>
            <a:pPr>
              <a:lnSpc>
                <a:spcPts val="2123"/>
              </a:lnSpc>
            </a:pPr>
            <a:r>
              <a:rPr lang="en-US" sz="2123">
                <a:solidFill>
                  <a:srgbClr val="435274"/>
                </a:solidFill>
                <a:latin typeface="Source Sans Pro"/>
                <a:ea typeface="Source Sans Pro"/>
                <a:cs typeface="Source Sans Pro"/>
                <a:sym typeface="Source Sans Pro"/>
              </a:rPr>
              <a:t>https://southeastenergy.ie/contact/</a:t>
            </a:r>
          </a:p>
          <a:p>
            <a:pPr>
              <a:lnSpc>
                <a:spcPts val="2123"/>
              </a:lnSpc>
              <a:spcBef>
                <a:spcPct val="0"/>
              </a:spcBef>
            </a:pPr>
            <a:endParaRPr lang="en-US" sz="2123">
              <a:solidFill>
                <a:srgbClr val="435274"/>
              </a:solidFill>
              <a:latin typeface="Source Sans Pro"/>
              <a:ea typeface="Source Sans Pro"/>
              <a:cs typeface="Source Sans Pro"/>
              <a:sym typeface="Source Sans Pro"/>
            </a:endParaRPr>
          </a:p>
        </p:txBody>
      </p:sp>
      <p:sp>
        <p:nvSpPr>
          <p:cNvPr id="18" name="TextBox 18">
            <a:extLst>
              <a:ext uri="{FF2B5EF4-FFF2-40B4-BE49-F238E27FC236}">
                <a16:creationId xmlns:a16="http://schemas.microsoft.com/office/drawing/2014/main" id="{9E937EB0-6018-C68F-8DE6-660456C98A0E}"/>
              </a:ext>
            </a:extLst>
          </p:cNvPr>
          <p:cNvSpPr txBox="1"/>
          <p:nvPr/>
        </p:nvSpPr>
        <p:spPr>
          <a:xfrm>
            <a:off x="1348342" y="6178124"/>
            <a:ext cx="5748021" cy="272895"/>
          </a:xfrm>
          <a:prstGeom prst="rect">
            <a:avLst/>
          </a:prstGeom>
        </p:spPr>
        <p:txBody>
          <a:bodyPr lIns="0" tIns="0" rIns="0" bIns="0" rtlCol="0" anchor="t">
            <a:spAutoFit/>
          </a:bodyPr>
          <a:lstStyle/>
          <a:p>
            <a:pPr>
              <a:lnSpc>
                <a:spcPts val="2123"/>
              </a:lnSpc>
              <a:spcBef>
                <a:spcPct val="0"/>
              </a:spcBef>
            </a:pPr>
            <a:r>
              <a:rPr lang="en-US" sz="2123">
                <a:solidFill>
                  <a:srgbClr val="435274"/>
                </a:solidFill>
                <a:latin typeface="Source Sans Pro"/>
                <a:ea typeface="Source Sans Pro"/>
                <a:cs typeface="Source Sans Pro"/>
                <a:sym typeface="Source Sans Pro"/>
              </a:rPr>
              <a:t>+353 (0)56 7790856</a:t>
            </a:r>
          </a:p>
        </p:txBody>
      </p:sp>
    </p:spTree>
    <p:extLst>
      <p:ext uri="{BB962C8B-B14F-4D97-AF65-F5344CB8AC3E}">
        <p14:creationId xmlns:p14="http://schemas.microsoft.com/office/powerpoint/2010/main" val="4226251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BC31C09C-15D0-0D4D-E1D9-41E4AE3AF033}"/>
              </a:ext>
            </a:extLst>
          </p:cNvPr>
          <p:cNvSpPr>
            <a:spLocks noGrp="1" noChangeArrowheads="1"/>
          </p:cNvSpPr>
          <p:nvPr>
            <p:ph type="title"/>
          </p:nvPr>
        </p:nvSpPr>
        <p:spPr/>
        <p:txBody>
          <a:bodyPr/>
          <a:lstStyle/>
          <a:p>
            <a:r>
              <a:rPr lang="en-US" altLang="en-US"/>
              <a:t>Further Case Studies</a:t>
            </a:r>
          </a:p>
        </p:txBody>
      </p:sp>
      <p:sp>
        <p:nvSpPr>
          <p:cNvPr id="3" name="Content Placeholder 2">
            <a:extLst>
              <a:ext uri="{FF2B5EF4-FFF2-40B4-BE49-F238E27FC236}">
                <a16:creationId xmlns:a16="http://schemas.microsoft.com/office/drawing/2014/main" id="{2199830C-6451-3CAA-41BB-FF1342BAFF4B}"/>
              </a:ext>
            </a:extLst>
          </p:cNvPr>
          <p:cNvSpPr>
            <a:spLocks noGrp="1"/>
          </p:cNvSpPr>
          <p:nvPr>
            <p:ph idx="1"/>
          </p:nvPr>
        </p:nvSpPr>
        <p:spPr>
          <a:xfrm>
            <a:off x="900113" y="1498600"/>
            <a:ext cx="10393362" cy="4592638"/>
          </a:xfrm>
        </p:spPr>
        <p:txBody>
          <a:bodyPr rtlCol="0">
            <a:normAutofit/>
          </a:bodyPr>
          <a:lstStyle/>
          <a:p>
            <a:pPr marL="0" indent="0" fontAlgn="auto">
              <a:spcAft>
                <a:spcPts val="0"/>
              </a:spcAft>
              <a:buFont typeface="Arial" panose="020B0604020202020204" pitchFamily="34" charset="0"/>
              <a:buNone/>
              <a:defRPr/>
            </a:pPr>
            <a:r>
              <a:rPr lang="en-US" sz="2000" b="1" dirty="0">
                <a:solidFill>
                  <a:srgbClr val="0F0F0F"/>
                </a:solidFill>
                <a:latin typeface="Roboto"/>
                <a:ea typeface="Roboto"/>
                <a:cs typeface="Roboto"/>
              </a:rPr>
              <a:t>John Lee's Bar and Venue, Tullamore, Offaly</a:t>
            </a:r>
            <a:endParaRPr lang="en-US" sz="2000" dirty="0"/>
          </a:p>
          <a:p>
            <a:pPr fontAlgn="auto">
              <a:spcAft>
                <a:spcPts val="0"/>
              </a:spcAft>
              <a:defRPr/>
            </a:pPr>
            <a:r>
              <a:rPr lang="en-US" sz="2400" dirty="0">
                <a:latin typeface="Calibri"/>
                <a:cs typeface="Calibri"/>
                <a:hlinkClick r:id="rId2"/>
              </a:rPr>
              <a:t>https://www.youtube.com/watch?v=9d1CcVIYLWc</a:t>
            </a:r>
            <a:endParaRPr lang="en-US" sz="2400" dirty="0">
              <a:latin typeface="Calibri"/>
              <a:cs typeface="Calibri"/>
            </a:endParaRPr>
          </a:p>
          <a:p>
            <a:pPr fontAlgn="auto">
              <a:spcAft>
                <a:spcPts val="0"/>
              </a:spcAft>
              <a:defRPr/>
            </a:pPr>
            <a:endParaRPr lang="en-US" sz="2400" dirty="0">
              <a:latin typeface="Calibri"/>
              <a:cs typeface="Calibri"/>
            </a:endParaRPr>
          </a:p>
          <a:p>
            <a:pPr fontAlgn="auto">
              <a:spcAft>
                <a:spcPts val="0"/>
              </a:spcAft>
              <a:buFont typeface="Arial" panose="020B0604020202020204" pitchFamily="34" charset="0"/>
              <a:buNone/>
              <a:defRPr/>
            </a:pPr>
            <a:r>
              <a:rPr lang="en-US" sz="2000" b="1" dirty="0">
                <a:solidFill>
                  <a:srgbClr val="0F0F0F"/>
                </a:solidFill>
                <a:latin typeface="Roboto"/>
                <a:ea typeface="Roboto"/>
                <a:cs typeface="Roboto"/>
              </a:rPr>
              <a:t>Mahon Point Shopping Centre, Cork</a:t>
            </a:r>
            <a:endParaRPr lang="en-US" sz="2000" dirty="0"/>
          </a:p>
          <a:p>
            <a:pPr fontAlgn="auto">
              <a:spcAft>
                <a:spcPts val="0"/>
              </a:spcAft>
              <a:defRPr/>
            </a:pPr>
            <a:r>
              <a:rPr lang="en-US" sz="2400" dirty="0">
                <a:hlinkClick r:id="rId3"/>
              </a:rPr>
              <a:t>https://www.youtube.com/watch?v=npzK83hMze4</a:t>
            </a:r>
            <a:endParaRPr lang="en-US" sz="2400" dirty="0">
              <a:latin typeface="Calibri"/>
              <a:cs typeface="Calibri"/>
            </a:endParaRPr>
          </a:p>
          <a:p>
            <a:pPr fontAlgn="auto">
              <a:spcAft>
                <a:spcPts val="0"/>
              </a:spcAft>
              <a:defRPr/>
            </a:pPr>
            <a:endParaRPr lang="en-US" sz="2400" dirty="0">
              <a:latin typeface="Calibri"/>
              <a:cs typeface="Calibri"/>
            </a:endParaRPr>
          </a:p>
          <a:p>
            <a:pPr marL="0" indent="0" fontAlgn="auto">
              <a:spcAft>
                <a:spcPts val="0"/>
              </a:spcAft>
              <a:buFont typeface="Arial" panose="020B0604020202020204" pitchFamily="34" charset="0"/>
              <a:buNone/>
              <a:defRPr/>
            </a:pPr>
            <a:r>
              <a:rPr lang="en-US" sz="2000" b="1" dirty="0" err="1">
                <a:solidFill>
                  <a:schemeClr val="tx1">
                    <a:lumMod val="49000"/>
                  </a:schemeClr>
                </a:solidFill>
              </a:rPr>
              <a:t>Ballyliffen</a:t>
            </a:r>
            <a:r>
              <a:rPr lang="en-US" sz="2000" b="1" dirty="0">
                <a:solidFill>
                  <a:schemeClr val="tx1">
                    <a:lumMod val="49000"/>
                  </a:schemeClr>
                </a:solidFill>
              </a:rPr>
              <a:t> Lodge and Spa, Donegal</a:t>
            </a:r>
            <a:endParaRPr lang="en-US" sz="2000" b="1" dirty="0">
              <a:solidFill>
                <a:schemeClr val="tx1">
                  <a:lumMod val="49000"/>
                </a:schemeClr>
              </a:solidFill>
              <a:latin typeface="Calibri"/>
              <a:cs typeface="Calibri"/>
            </a:endParaRPr>
          </a:p>
          <a:p>
            <a:pPr fontAlgn="auto">
              <a:spcAft>
                <a:spcPts val="0"/>
              </a:spcAft>
              <a:defRPr/>
            </a:pPr>
            <a:r>
              <a:rPr lang="en-US" sz="2400" dirty="0">
                <a:hlinkClick r:id="rId4"/>
              </a:rPr>
              <a:t>https://www.youtube.com/watch?v=_g67O16lUio</a:t>
            </a:r>
            <a:endParaRPr lang="en-US" sz="2400" dirty="0">
              <a:latin typeface="Calibri"/>
              <a:cs typeface="Calibri"/>
            </a:endParaRPr>
          </a:p>
          <a:p>
            <a:pPr marL="0" indent="0" fontAlgn="auto">
              <a:spcAft>
                <a:spcPts val="0"/>
              </a:spcAft>
              <a:buFont typeface="Arial" panose="020B0604020202020204" pitchFamily="34" charset="0"/>
              <a:buNone/>
              <a:defRPr/>
            </a:pPr>
            <a:endParaRPr lang="en-US" sz="2400" dirty="0">
              <a:latin typeface="Calibri"/>
              <a:cs typeface="Calibri"/>
            </a:endParaRPr>
          </a:p>
        </p:txBody>
      </p:sp>
      <p:sp>
        <p:nvSpPr>
          <p:cNvPr id="14340" name="Slide Number Placeholder 3">
            <a:extLst>
              <a:ext uri="{FF2B5EF4-FFF2-40B4-BE49-F238E27FC236}">
                <a16:creationId xmlns:a16="http://schemas.microsoft.com/office/drawing/2014/main" id="{9A53FF8E-09D1-11B8-220A-4FB551BAE2B0}"/>
              </a:ext>
            </a:extLst>
          </p:cNvPr>
          <p:cNvSpPr>
            <a:spLocks noGrp="1" noChangeArrowheads="1"/>
          </p:cNvSpPr>
          <p:nvPr>
            <p:ph type="sldNum" sz="quarter" idx="12"/>
          </p:nvPr>
        </p:nvSpPr>
        <p:spPr bwMode="auto">
          <a:xfrm>
            <a:off x="900113" y="6445250"/>
            <a:ext cx="417512" cy="244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algn="l" fontAlgn="base">
              <a:lnSpc>
                <a:spcPct val="100000"/>
              </a:lnSpc>
              <a:spcBef>
                <a:spcPct val="0"/>
              </a:spcBef>
              <a:spcAft>
                <a:spcPct val="0"/>
              </a:spcAft>
              <a:buFontTx/>
              <a:buNone/>
            </a:pPr>
            <a:fld id="{2DDD08E0-B7C8-4BCD-A11D-91671D096D7A}" type="slidenum">
              <a:rPr lang="en-US" altLang="en-US" sz="800">
                <a:solidFill>
                  <a:srgbClr val="8E8F8F"/>
                </a:solidFill>
                <a:latin typeface="Arial" panose="020B0604020202020204" pitchFamily="34" charset="0"/>
              </a:rPr>
              <a:pPr algn="l" fontAlgn="base">
                <a:lnSpc>
                  <a:spcPct val="100000"/>
                </a:lnSpc>
                <a:spcBef>
                  <a:spcPct val="0"/>
                </a:spcBef>
                <a:spcAft>
                  <a:spcPct val="0"/>
                </a:spcAft>
                <a:buFontTx/>
                <a:buNone/>
              </a:pPr>
              <a:t>35</a:t>
            </a:fld>
            <a:endParaRPr lang="en-US" altLang="en-US" sz="800">
              <a:solidFill>
                <a:srgbClr val="8E8F8F"/>
              </a:solidFill>
              <a:latin typeface="Arial" panose="020B0604020202020204" pitchFamily="34" charset="0"/>
            </a:endParaRPr>
          </a:p>
        </p:txBody>
      </p:sp>
      <p:sp>
        <p:nvSpPr>
          <p:cNvPr id="14341" name="Footer Placeholder 4">
            <a:extLst>
              <a:ext uri="{FF2B5EF4-FFF2-40B4-BE49-F238E27FC236}">
                <a16:creationId xmlns:a16="http://schemas.microsoft.com/office/drawing/2014/main" id="{2F53D130-D5E5-E315-1324-8E45DDEA85D3}"/>
              </a:ext>
            </a:extLst>
          </p:cNvPr>
          <p:cNvSpPr>
            <a:spLocks noGrp="1" noChangeArrowheads="1"/>
          </p:cNvSpPr>
          <p:nvPr>
            <p:ph type="ftr" sz="quarter" idx="11"/>
          </p:nvPr>
        </p:nvSpPr>
        <p:spPr bwMode="auto">
          <a:xfrm>
            <a:off x="1317625" y="6526213"/>
            <a:ext cx="3860800" cy="182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algn="l" fontAlgn="base">
              <a:lnSpc>
                <a:spcPct val="100000"/>
              </a:lnSpc>
              <a:spcBef>
                <a:spcPct val="0"/>
              </a:spcBef>
              <a:spcAft>
                <a:spcPct val="0"/>
              </a:spcAft>
              <a:buFontTx/>
              <a:buNone/>
            </a:pPr>
            <a:r>
              <a:rPr lang="en-IE" altLang="en-US" sz="800">
                <a:solidFill>
                  <a:srgbClr val="8E8F8F"/>
                </a:solidFill>
                <a:latin typeface="Gotham Book"/>
                <a:cs typeface="Arial" panose="020B0604020202020204" pitchFamily="34" charset="0"/>
              </a:rPr>
              <a:t>www.seai.ie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6A5462-E8CF-DAEB-CC84-343D67AE42B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1">
            <a:extLst>
              <a:ext uri="{FF2B5EF4-FFF2-40B4-BE49-F238E27FC236}">
                <a16:creationId xmlns:a16="http://schemas.microsoft.com/office/drawing/2014/main" id="{EFD2732D-91CE-EF79-9F69-B8607153ED62}"/>
              </a:ext>
            </a:extLst>
          </p:cNvPr>
          <p:cNvSpPr txBox="1">
            <a:spLocks/>
          </p:cNvSpPr>
          <p:nvPr/>
        </p:nvSpPr>
        <p:spPr>
          <a:xfrm>
            <a:off x="1868129" y="1"/>
            <a:ext cx="9222657" cy="10618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dirty="0">
                <a:solidFill>
                  <a:schemeClr val="tx1"/>
                </a:solidFill>
                <a:latin typeface="+mj-lt"/>
                <a:ea typeface="+mj-ea"/>
                <a:cs typeface="+mj-cs"/>
              </a:rPr>
              <a:t>Climate Action Team – Next Steps</a:t>
            </a:r>
          </a:p>
        </p:txBody>
      </p:sp>
      <p:sp>
        <p:nvSpPr>
          <p:cNvPr id="13" name="Arc 12">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descr="A green text on a white background&#10;&#10;Description automatically generated">
            <a:extLst>
              <a:ext uri="{FF2B5EF4-FFF2-40B4-BE49-F238E27FC236}">
                <a16:creationId xmlns:a16="http://schemas.microsoft.com/office/drawing/2014/main" id="{E5DC103F-98F6-1BB5-DA53-A93B7F37A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608518" y="5704643"/>
            <a:ext cx="3503443" cy="1051033"/>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noFill/>
        </p:spPr>
      </p:pic>
      <p:sp>
        <p:nvSpPr>
          <p:cNvPr id="2" name="Content Placeholder 2">
            <a:extLst>
              <a:ext uri="{FF2B5EF4-FFF2-40B4-BE49-F238E27FC236}">
                <a16:creationId xmlns:a16="http://schemas.microsoft.com/office/drawing/2014/main" id="{3CD6F49C-4344-079F-0D88-074B5C2F070A}"/>
              </a:ext>
            </a:extLst>
          </p:cNvPr>
          <p:cNvSpPr txBox="1">
            <a:spLocks/>
          </p:cNvSpPr>
          <p:nvPr/>
        </p:nvSpPr>
        <p:spPr>
          <a:xfrm>
            <a:off x="497158" y="1456319"/>
            <a:ext cx="11301552" cy="48461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None/>
            </a:pPr>
            <a:r>
              <a:rPr lang="en-US" dirty="0"/>
              <a:t>Steps 1 and 2 completed in this Session (session 1)</a:t>
            </a:r>
          </a:p>
          <a:p>
            <a:pPr marL="0" indent="0">
              <a:spcAft>
                <a:spcPts val="800"/>
              </a:spcAft>
              <a:buNone/>
            </a:pPr>
            <a:r>
              <a:rPr lang="en-US" dirty="0"/>
              <a:t>Step 3: Provide guidance on the completion of application for energy audit voucher!!</a:t>
            </a:r>
          </a:p>
          <a:p>
            <a:pPr marL="0" lvl="0" indent="0">
              <a:buNone/>
            </a:pPr>
            <a:r>
              <a:rPr lang="en-IE" dirty="0">
                <a:latin typeface="Arial" panose="020B0604020202020204" pitchFamily="34" charset="0"/>
                <a:ea typeface="Times New Roman" panose="02020603050405020304" pitchFamily="18" charset="0"/>
                <a:cs typeface="Aptos" panose="020B0004020202020204" pitchFamily="34" charset="0"/>
              </a:rPr>
              <a:t>Session 2</a:t>
            </a:r>
          </a:p>
          <a:p>
            <a:pPr marL="0" lvl="0" indent="0">
              <a:buNone/>
            </a:pPr>
            <a:r>
              <a:rPr lang="en-IE" sz="2000" dirty="0">
                <a:latin typeface="Arial" panose="020B0604020202020204" pitchFamily="34" charset="0"/>
                <a:ea typeface="Times New Roman" panose="02020603050405020304" pitchFamily="18" charset="0"/>
                <a:cs typeface="Aptos" panose="020B0004020202020204" pitchFamily="34" charset="0"/>
              </a:rPr>
              <a:t>LEO </a:t>
            </a:r>
            <a:r>
              <a:rPr lang="en-IE" sz="2000" dirty="0">
                <a:latin typeface="Arial" panose="020B0604020202020204" pitchFamily="34" charset="0"/>
              </a:rPr>
              <a:t>follow-up - Gorey Hatch Lab – October 17th and November 14th</a:t>
            </a:r>
          </a:p>
          <a:p>
            <a:pPr marL="0" indent="0">
              <a:buNone/>
            </a:pPr>
            <a:r>
              <a:rPr lang="en-IE" sz="2000" dirty="0">
                <a:latin typeface="Arial" panose="020B0604020202020204" pitchFamily="34" charset="0"/>
              </a:rPr>
              <a:t>SEEA follow-up – Meeting room in Foyer of Gorey Library -  </a:t>
            </a:r>
            <a:r>
              <a:rPr lang="en-US" sz="2000" dirty="0">
                <a:latin typeface="Arial" panose="020B0604020202020204" pitchFamily="34" charset="0"/>
                <a:sym typeface="Source Sans Pro"/>
              </a:rPr>
              <a:t>November 5th</a:t>
            </a:r>
            <a:endParaRPr lang="en-IE" sz="2000" dirty="0">
              <a:latin typeface="Arial" panose="020B0604020202020204" pitchFamily="34" charset="0"/>
            </a:endParaRPr>
          </a:p>
          <a:p>
            <a:pPr marL="0" indent="0">
              <a:spcAft>
                <a:spcPts val="800"/>
              </a:spcAft>
              <a:buNone/>
            </a:pPr>
            <a:endParaRPr lang="en-US" dirty="0"/>
          </a:p>
          <a:p>
            <a:pPr marL="0" indent="0">
              <a:spcAft>
                <a:spcPts val="800"/>
              </a:spcAft>
              <a:buNone/>
            </a:pPr>
            <a:r>
              <a:rPr lang="en-US" dirty="0"/>
              <a:t>Step 4: Aid with completion of applications for energy grants, post audit.</a:t>
            </a:r>
          </a:p>
          <a:p>
            <a:pPr marL="0" indent="0" algn="ctr">
              <a:spcAft>
                <a:spcPts val="800"/>
              </a:spcAft>
              <a:buNone/>
            </a:pPr>
            <a:r>
              <a:rPr lang="en-US" dirty="0"/>
              <a:t>February, 2026</a:t>
            </a:r>
            <a:r>
              <a:rPr lang="en-US" b="1" dirty="0"/>
              <a:t>				</a:t>
            </a:r>
          </a:p>
        </p:txBody>
      </p:sp>
    </p:spTree>
    <p:extLst>
      <p:ext uri="{BB962C8B-B14F-4D97-AF65-F5344CB8AC3E}">
        <p14:creationId xmlns:p14="http://schemas.microsoft.com/office/powerpoint/2010/main" val="3044958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7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EE09D-36B5-2D62-ECF6-3B3B5CA1C3A2}"/>
              </a:ext>
            </a:extLst>
          </p:cNvPr>
          <p:cNvSpPr txBox="1">
            <a:spLocks noGrp="1"/>
          </p:cNvSpPr>
          <p:nvPr>
            <p:ph type="title"/>
          </p:nvPr>
        </p:nvSpPr>
        <p:spPr>
          <a:xfrm>
            <a:off x="638827" y="373854"/>
            <a:ext cx="5778575" cy="994172"/>
          </a:xfrm>
        </p:spPr>
        <p:txBody>
          <a:bodyPr>
            <a:normAutofit/>
          </a:bodyPr>
          <a:lstStyle/>
          <a:p>
            <a:pPr lvl="0"/>
            <a:r>
              <a:rPr lang="en-IE" sz="4800" b="1" dirty="0">
                <a:latin typeface="Calibri Light" pitchFamily="34"/>
              </a:rPr>
              <a:t>Goals of the Plan</a:t>
            </a:r>
          </a:p>
        </p:txBody>
      </p:sp>
      <p:sp>
        <p:nvSpPr>
          <p:cNvPr id="3" name="Content Placeholder 2">
            <a:extLst>
              <a:ext uri="{FF2B5EF4-FFF2-40B4-BE49-F238E27FC236}">
                <a16:creationId xmlns:a16="http://schemas.microsoft.com/office/drawing/2014/main" id="{0AB3CFFA-4B7D-5C73-5BF3-416C15A4AAFF}"/>
              </a:ext>
            </a:extLst>
          </p:cNvPr>
          <p:cNvSpPr txBox="1">
            <a:spLocks noGrp="1"/>
          </p:cNvSpPr>
          <p:nvPr>
            <p:ph idx="1"/>
          </p:nvPr>
        </p:nvSpPr>
        <p:spPr>
          <a:xfrm>
            <a:off x="513567" y="2226472"/>
            <a:ext cx="6143265" cy="3263502"/>
          </a:xfrm>
        </p:spPr>
        <p:txBody>
          <a:bodyPr>
            <a:normAutofit fontScale="92500"/>
          </a:bodyPr>
          <a:lstStyle/>
          <a:p>
            <a:pPr lvl="0"/>
            <a:r>
              <a:rPr lang="en-IE" sz="3200" dirty="0">
                <a:latin typeface="Calibri" pitchFamily="34"/>
              </a:rPr>
              <a:t>51% Reduction in Greenhouse Gas Emissions by 2030</a:t>
            </a:r>
          </a:p>
          <a:p>
            <a:pPr lvl="0"/>
            <a:r>
              <a:rPr lang="en-IE" sz="3200" dirty="0">
                <a:latin typeface="Calibri" pitchFamily="34"/>
              </a:rPr>
              <a:t>50% Reduction in Energy Consumption</a:t>
            </a:r>
          </a:p>
          <a:p>
            <a:pPr lvl="0"/>
            <a:r>
              <a:rPr lang="en-IE" sz="3200" b="1" dirty="0">
                <a:latin typeface="Calibri" pitchFamily="34"/>
              </a:rPr>
              <a:t>Support, influence &amp; facilitate the public, communities and </a:t>
            </a:r>
            <a:r>
              <a:rPr lang="en-IE" sz="3200" b="1" dirty="0">
                <a:highlight>
                  <a:srgbClr val="FFFF00"/>
                </a:highlight>
                <a:latin typeface="Calibri" pitchFamily="34"/>
              </a:rPr>
              <a:t>businesses</a:t>
            </a:r>
            <a:r>
              <a:rPr lang="en-IE" sz="3200" b="1" dirty="0">
                <a:latin typeface="Calibri" pitchFamily="34"/>
              </a:rPr>
              <a:t> to reduce their own emissions </a:t>
            </a:r>
          </a:p>
          <a:p>
            <a:pPr lvl="0"/>
            <a:endParaRPr lang="en-IE" dirty="0">
              <a:latin typeface="Calibri" pitchFamily="34"/>
            </a:endParaRPr>
          </a:p>
          <a:p>
            <a:pPr lvl="0"/>
            <a:endParaRPr lang="en-IE" dirty="0">
              <a:latin typeface="Calibri" pitchFamily="34"/>
            </a:endParaRPr>
          </a:p>
        </p:txBody>
      </p:sp>
      <p:pic>
        <p:nvPicPr>
          <p:cNvPr id="4" name="object 8">
            <a:extLst>
              <a:ext uri="{FF2B5EF4-FFF2-40B4-BE49-F238E27FC236}">
                <a16:creationId xmlns:a16="http://schemas.microsoft.com/office/drawing/2014/main" id="{E505F20D-2819-64AB-FE80-15D0AE43F072}"/>
              </a:ext>
            </a:extLst>
          </p:cNvPr>
          <p:cNvPicPr>
            <a:picLocks noChangeAspect="1"/>
          </p:cNvPicPr>
          <p:nvPr/>
        </p:nvPicPr>
        <p:blipFill>
          <a:blip r:embed="rId3"/>
          <a:srcRect/>
          <a:stretch>
            <a:fillRect/>
          </a:stretch>
        </p:blipFill>
        <p:spPr>
          <a:xfrm>
            <a:off x="6527315" y="572175"/>
            <a:ext cx="5438854" cy="4778091"/>
          </a:xfrm>
          <a:prstGeom prst="rect">
            <a:avLst/>
          </a:prstGeom>
          <a:noFill/>
          <a:ln cap="flat">
            <a:noFill/>
          </a:ln>
        </p:spPr>
      </p:pic>
      <p:pic>
        <p:nvPicPr>
          <p:cNvPr id="6" name="Picture 5" descr="A green text on a white background&#10;&#10;Description automatically generated">
            <a:extLst>
              <a:ext uri="{FF2B5EF4-FFF2-40B4-BE49-F238E27FC236}">
                <a16:creationId xmlns:a16="http://schemas.microsoft.com/office/drawing/2014/main" id="{EDD35385-D724-3D20-27B5-460C005409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65972" y="5573132"/>
            <a:ext cx="4026028" cy="1206497"/>
          </a:xfrm>
          <a:prstGeom prst="rect">
            <a:avLst/>
          </a:prstGeom>
          <a:noFill/>
          <a:ln>
            <a:noFill/>
          </a:ln>
        </p:spPr>
      </p:pic>
    </p:spTree>
    <p:extLst>
      <p:ext uri="{BB962C8B-B14F-4D97-AF65-F5344CB8AC3E}">
        <p14:creationId xmlns:p14="http://schemas.microsoft.com/office/powerpoint/2010/main" val="4234838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EF104-E7E6-386E-85FF-34D3120D4CF3}"/>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29034DE-391F-8ACC-9C0C-C4A4B2C9AE36}"/>
              </a:ext>
            </a:extLst>
          </p:cNvPr>
          <p:cNvSpPr txBox="1">
            <a:spLocks/>
          </p:cNvSpPr>
          <p:nvPr/>
        </p:nvSpPr>
        <p:spPr>
          <a:xfrm>
            <a:off x="186814" y="549684"/>
            <a:ext cx="11582400" cy="537396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800"/>
              </a:spcAft>
              <a:buNone/>
            </a:pPr>
            <a:r>
              <a:rPr lang="en-IE" sz="3200" b="1" kern="100" dirty="0">
                <a:latin typeface="Aptos"/>
                <a:ea typeface="Aptos" panose="020B0004020202020204" pitchFamily="34" charset="0"/>
                <a:cs typeface="Times New Roman"/>
              </a:rPr>
              <a:t>		</a:t>
            </a:r>
            <a:r>
              <a:rPr lang="en-IE" sz="3200" kern="100" dirty="0">
                <a:latin typeface="Aptos"/>
                <a:ea typeface="Aptos" panose="020B0004020202020204" pitchFamily="34" charset="0"/>
                <a:cs typeface="Times New Roman"/>
              </a:rPr>
              <a:t>Climate Action Team – Advocacy</a:t>
            </a:r>
            <a:endParaRPr lang="en-US" dirty="0"/>
          </a:p>
          <a:p>
            <a:pPr marL="0" indent="0">
              <a:lnSpc>
                <a:spcPct val="100000"/>
              </a:lnSpc>
              <a:spcAft>
                <a:spcPts val="800"/>
              </a:spcAft>
              <a:buNone/>
            </a:pPr>
            <a:r>
              <a:rPr lang="en-IE" sz="2400" kern="100" dirty="0">
                <a:latin typeface="Aptos"/>
                <a:ea typeface="Aptos" panose="020B0004020202020204" pitchFamily="34" charset="0"/>
                <a:cs typeface="Times New Roman"/>
              </a:rPr>
              <a:t>Aim: Get as many SME's to consider an Energy Roadmap as possible</a:t>
            </a:r>
          </a:p>
          <a:p>
            <a:pPr marL="0" indent="0">
              <a:lnSpc>
                <a:spcPct val="100000"/>
              </a:lnSpc>
              <a:spcAft>
                <a:spcPts val="800"/>
              </a:spcAft>
              <a:buNone/>
            </a:pPr>
            <a:r>
              <a:rPr lang="en-IE" sz="2400" kern="100" dirty="0">
                <a:latin typeface="Aptos"/>
                <a:ea typeface="Aptos" panose="020B0004020202020204" pitchFamily="34" charset="0"/>
                <a:cs typeface="Times New Roman"/>
              </a:rPr>
              <a:t>Increase awareness of the supports available</a:t>
            </a:r>
          </a:p>
          <a:p>
            <a:pPr marL="0" indent="0">
              <a:lnSpc>
                <a:spcPct val="100000"/>
              </a:lnSpc>
              <a:spcAft>
                <a:spcPts val="800"/>
              </a:spcAft>
              <a:buNone/>
            </a:pPr>
            <a:r>
              <a:rPr lang="en-IE" sz="2400" kern="100" dirty="0">
                <a:latin typeface="Aptos"/>
                <a:ea typeface="Aptos" panose="020B0004020202020204" pitchFamily="34" charset="0"/>
                <a:cs typeface="Times New Roman"/>
              </a:rPr>
              <a:t>Start the journey</a:t>
            </a:r>
          </a:p>
          <a:p>
            <a:pPr marL="0" indent="0">
              <a:lnSpc>
                <a:spcPct val="100000"/>
              </a:lnSpc>
              <a:spcAft>
                <a:spcPts val="800"/>
              </a:spcAft>
              <a:buNone/>
            </a:pPr>
            <a:r>
              <a:rPr lang="en-IE" sz="2400" kern="100" dirty="0">
                <a:latin typeface="Aptos"/>
                <a:ea typeface="Aptos" panose="020B0004020202020204" pitchFamily="34" charset="0"/>
                <a:cs typeface="Times New Roman"/>
              </a:rPr>
              <a:t>Step 1:  Provide pertinent information to SME's</a:t>
            </a:r>
          </a:p>
          <a:p>
            <a:pPr marL="342900" indent="-342900">
              <a:lnSpc>
                <a:spcPct val="100000"/>
              </a:lnSpc>
              <a:spcAft>
                <a:spcPts val="800"/>
              </a:spcAft>
            </a:pPr>
            <a:r>
              <a:rPr lang="en-IE" sz="2400" kern="100" dirty="0">
                <a:latin typeface="Aptos"/>
                <a:ea typeface="Aptos" panose="020B0004020202020204" pitchFamily="34" charset="0"/>
                <a:cs typeface="Times New Roman"/>
              </a:rPr>
              <a:t>Energy options to facilitate Carbon Reduction</a:t>
            </a:r>
            <a:endParaRPr lang="en-IE" sz="2400" kern="100" dirty="0">
              <a:latin typeface="Aptos" panose="020B0004020202020204" pitchFamily="34" charset="0"/>
              <a:ea typeface="Aptos" panose="020B0004020202020204" pitchFamily="34" charset="0"/>
              <a:cs typeface="Times New Roman"/>
            </a:endParaRPr>
          </a:p>
          <a:p>
            <a:pPr marL="342900" indent="-342900">
              <a:lnSpc>
                <a:spcPct val="100000"/>
              </a:lnSpc>
              <a:spcAft>
                <a:spcPts val="800"/>
              </a:spcAft>
            </a:pPr>
            <a:r>
              <a:rPr lang="en-IE" sz="2400" kern="100" dirty="0">
                <a:latin typeface="Aptos"/>
                <a:ea typeface="Aptos" panose="020B0004020202020204" pitchFamily="34" charset="0"/>
                <a:cs typeface="Times New Roman"/>
              </a:rPr>
              <a:t>Benefits for Business</a:t>
            </a:r>
            <a:endParaRPr lang="en-IE" sz="2400" kern="100" dirty="0">
              <a:latin typeface="Aptos" panose="020B0004020202020204" pitchFamily="34" charset="0"/>
              <a:ea typeface="Aptos" panose="020B0004020202020204" pitchFamily="34" charset="0"/>
              <a:cs typeface="Times New Roman"/>
            </a:endParaRPr>
          </a:p>
          <a:p>
            <a:pPr marL="457200" indent="-457200">
              <a:lnSpc>
                <a:spcPct val="100000"/>
              </a:lnSpc>
              <a:spcAft>
                <a:spcPts val="800"/>
              </a:spcAft>
            </a:pPr>
            <a:r>
              <a:rPr lang="en-IE" sz="2400" kern="100" dirty="0">
                <a:latin typeface="Aptos"/>
                <a:cs typeface="Times New Roman"/>
              </a:rPr>
              <a:t>Paths to eligibility</a:t>
            </a:r>
            <a:endParaRPr lang="en-US" sz="2400" kern="100" dirty="0">
              <a:latin typeface="Aptos"/>
              <a:cs typeface="Times New Roman"/>
            </a:endParaRPr>
          </a:p>
          <a:p>
            <a:pPr marL="457200" indent="-457200">
              <a:lnSpc>
                <a:spcPct val="100000"/>
              </a:lnSpc>
              <a:spcAft>
                <a:spcPts val="800"/>
              </a:spcAft>
            </a:pPr>
            <a:r>
              <a:rPr lang="en-IE" sz="2400" kern="100" dirty="0">
                <a:latin typeface="Aptos"/>
                <a:cs typeface="Times New Roman"/>
              </a:rPr>
              <a:t>Eligible expenditure</a:t>
            </a:r>
            <a:endParaRPr lang="en-IE" dirty="0"/>
          </a:p>
          <a:p>
            <a:pPr marL="0" indent="0">
              <a:lnSpc>
                <a:spcPct val="100000"/>
              </a:lnSpc>
              <a:spcAft>
                <a:spcPts val="800"/>
              </a:spcAft>
              <a:buNone/>
            </a:pPr>
            <a:r>
              <a:rPr lang="en-IE" sz="2400" kern="100" dirty="0">
                <a:latin typeface="Aptos"/>
                <a:ea typeface="Aptos" panose="020B0004020202020204" pitchFamily="34" charset="0"/>
                <a:cs typeface="Times New Roman"/>
              </a:rPr>
              <a:t>Step 2: Voucher for energy audits!!</a:t>
            </a:r>
          </a:p>
          <a:p>
            <a:pPr marL="457200" indent="-457200">
              <a:lnSpc>
                <a:spcPct val="100000"/>
              </a:lnSpc>
              <a:spcAft>
                <a:spcPts val="800"/>
              </a:spcAft>
            </a:pPr>
            <a:endParaRPr lang="en-IE" sz="2400" kern="100" dirty="0">
              <a:latin typeface="Aptos"/>
              <a:ea typeface="Aptos" panose="020B0004020202020204" pitchFamily="34" charset="0"/>
              <a:cs typeface="Times New Roman"/>
            </a:endParaRPr>
          </a:p>
          <a:p>
            <a:pPr marL="0" indent="0">
              <a:lnSpc>
                <a:spcPct val="100000"/>
              </a:lnSpc>
              <a:spcAft>
                <a:spcPts val="800"/>
              </a:spcAft>
              <a:buFont typeface="Arial" panose="020B0604020202020204" pitchFamily="34" charset="0"/>
              <a:buNone/>
            </a:pPr>
            <a:r>
              <a:rPr lang="en-IE" sz="3200" kern="100" dirty="0">
                <a:latin typeface="Aptos"/>
                <a:ea typeface="Aptos" panose="020B0004020202020204" pitchFamily="34" charset="0"/>
                <a:cs typeface="Times New Roman"/>
              </a:rPr>
              <a:t>	</a:t>
            </a:r>
            <a:endParaRPr lang="en-IE" sz="3200" kern="100" dirty="0">
              <a:latin typeface="Aptos"/>
              <a:cs typeface="Times New Roman"/>
            </a:endParaRPr>
          </a:p>
          <a:p>
            <a:pPr marL="0" indent="0">
              <a:spcBef>
                <a:spcPts val="600"/>
              </a:spcBef>
              <a:buFont typeface="Arial" panose="020B0604020202020204" pitchFamily="34" charset="0"/>
              <a:buNone/>
            </a:pPr>
            <a:r>
              <a:rPr lang="en-IE" sz="2200" dirty="0"/>
              <a:t>		</a:t>
            </a:r>
          </a:p>
          <a:p>
            <a:pPr marL="0" indent="0">
              <a:spcAft>
                <a:spcPts val="800"/>
              </a:spcAft>
              <a:buFont typeface="Arial" panose="020B0604020202020204" pitchFamily="34" charset="0"/>
              <a:buNone/>
            </a:pPr>
            <a:r>
              <a:rPr lang="en-IE" sz="1600" b="1" kern="100" dirty="0">
                <a:latin typeface="Aptos" panose="020B0004020202020204" pitchFamily="34" charset="0"/>
                <a:cs typeface="Times New Roman" panose="02020603050405020304" pitchFamily="18" charset="0"/>
              </a:rPr>
              <a:t>					</a:t>
            </a:r>
            <a:endParaRPr lang="en-IE" sz="3600" b="1" kern="100" dirty="0">
              <a:solidFill>
                <a:schemeClr val="tx2">
                  <a:lumMod val="75000"/>
                  <a:lumOff val="25000"/>
                </a:schemeClr>
              </a:solidFill>
              <a:latin typeface="Aptos" panose="020B0004020202020204" pitchFamily="34" charset="0"/>
              <a:cs typeface="Times New Roman" panose="02020603050405020304" pitchFamily="18" charset="0"/>
            </a:endParaRPr>
          </a:p>
        </p:txBody>
      </p:sp>
      <p:sp>
        <p:nvSpPr>
          <p:cNvPr id="3" name="Title 1">
            <a:extLst>
              <a:ext uri="{FF2B5EF4-FFF2-40B4-BE49-F238E27FC236}">
                <a16:creationId xmlns:a16="http://schemas.microsoft.com/office/drawing/2014/main" id="{8E5910D0-2A70-0E09-98F5-A995439929B4}"/>
              </a:ext>
            </a:extLst>
          </p:cNvPr>
          <p:cNvSpPr txBox="1">
            <a:spLocks/>
          </p:cNvSpPr>
          <p:nvPr/>
        </p:nvSpPr>
        <p:spPr>
          <a:xfrm>
            <a:off x="3810258" y="78371"/>
            <a:ext cx="5120561" cy="471313"/>
          </a:xfrm>
          <a:prstGeom prst="rect">
            <a:avLst/>
          </a:prstGeom>
        </p:spPr>
        <p:txBody>
          <a:bodyPr lIns="91440" tIns="45720" rIns="91440" bIns="45720" anchor="t">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b="1" dirty="0">
                <a:solidFill>
                  <a:schemeClr val="tx2">
                    <a:lumMod val="75000"/>
                    <a:lumOff val="25000"/>
                  </a:schemeClr>
                </a:solidFill>
              </a:rPr>
              <a:t>Overview</a:t>
            </a:r>
            <a:endParaRPr lang="en-IE" dirty="0">
              <a:solidFill>
                <a:schemeClr val="tx2">
                  <a:lumMod val="75000"/>
                  <a:lumOff val="25000"/>
                </a:schemeClr>
              </a:solidFill>
            </a:endParaRPr>
          </a:p>
        </p:txBody>
      </p:sp>
      <p:pic>
        <p:nvPicPr>
          <p:cNvPr id="4" name="Picture 3" descr="A green text on a white background&#10;&#10;Description automatically generated">
            <a:extLst>
              <a:ext uri="{FF2B5EF4-FFF2-40B4-BE49-F238E27FC236}">
                <a16:creationId xmlns:a16="http://schemas.microsoft.com/office/drawing/2014/main" id="{62D7BFFA-3AFA-5436-156C-0B457407C9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65972" y="5573132"/>
            <a:ext cx="4026028" cy="1206497"/>
          </a:xfrm>
          <a:prstGeom prst="rect">
            <a:avLst/>
          </a:prstGeom>
          <a:noFill/>
          <a:ln>
            <a:noFill/>
          </a:ln>
        </p:spPr>
      </p:pic>
    </p:spTree>
    <p:extLst>
      <p:ext uri="{BB962C8B-B14F-4D97-AF65-F5344CB8AC3E}">
        <p14:creationId xmlns:p14="http://schemas.microsoft.com/office/powerpoint/2010/main" val="3018880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35549" y="2367451"/>
            <a:ext cx="2057400" cy="205740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C63F"/>
            </a:solidFill>
          </p:spPr>
          <p:txBody>
            <a:bodyPr/>
            <a:lstStyle/>
            <a:p>
              <a:endParaRPr lang="en-IE" sz="1200"/>
            </a:p>
          </p:txBody>
        </p:sp>
        <p:sp>
          <p:nvSpPr>
            <p:cNvPr id="4" name="TextBox 4"/>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8" name="AutoShape 8"/>
          <p:cNvSpPr/>
          <p:nvPr/>
        </p:nvSpPr>
        <p:spPr>
          <a:xfrm>
            <a:off x="4702531" y="3432175"/>
            <a:ext cx="4084924" cy="0"/>
          </a:xfrm>
          <a:prstGeom prst="line">
            <a:avLst/>
          </a:prstGeom>
          <a:ln w="9525" cap="flat">
            <a:solidFill>
              <a:srgbClr val="FCFCFC">
                <a:alpha val="49804"/>
              </a:srgbClr>
            </a:solidFill>
            <a:prstDash val="solid"/>
            <a:headEnd type="none" w="sm" len="sm"/>
            <a:tailEnd type="none" w="sm" len="sm"/>
          </a:ln>
        </p:spPr>
        <p:txBody>
          <a:bodyPr/>
          <a:lstStyle/>
          <a:p>
            <a:endParaRPr lang="en-IE" sz="1200"/>
          </a:p>
        </p:txBody>
      </p:sp>
      <p:grpSp>
        <p:nvGrpSpPr>
          <p:cNvPr id="9" name="Group 9"/>
          <p:cNvGrpSpPr/>
          <p:nvPr/>
        </p:nvGrpSpPr>
        <p:grpSpPr>
          <a:xfrm>
            <a:off x="4702532" y="4424851"/>
            <a:ext cx="5101869" cy="1340949"/>
            <a:chOff x="0" y="0"/>
            <a:chExt cx="1677583" cy="420345"/>
          </a:xfrm>
        </p:grpSpPr>
        <p:sp>
          <p:nvSpPr>
            <p:cNvPr id="10" name="Freeform 10"/>
            <p:cNvSpPr/>
            <p:nvPr/>
          </p:nvSpPr>
          <p:spPr>
            <a:xfrm>
              <a:off x="0" y="0"/>
              <a:ext cx="1677583" cy="420345"/>
            </a:xfrm>
            <a:custGeom>
              <a:avLst/>
              <a:gdLst/>
              <a:ahLst/>
              <a:cxnLst/>
              <a:rect l="l" t="t" r="r" b="b"/>
              <a:pathLst>
                <a:path w="1677583" h="420345">
                  <a:moveTo>
                    <a:pt x="48618" y="0"/>
                  </a:moveTo>
                  <a:lnTo>
                    <a:pt x="1628965" y="0"/>
                  </a:lnTo>
                  <a:cubicBezTo>
                    <a:pt x="1641859" y="0"/>
                    <a:pt x="1654226" y="5122"/>
                    <a:pt x="1663343" y="14240"/>
                  </a:cubicBezTo>
                  <a:cubicBezTo>
                    <a:pt x="1672461" y="23358"/>
                    <a:pt x="1677583" y="35724"/>
                    <a:pt x="1677583" y="48618"/>
                  </a:cubicBezTo>
                  <a:lnTo>
                    <a:pt x="1677583" y="371727"/>
                  </a:lnTo>
                  <a:cubicBezTo>
                    <a:pt x="1677583" y="384621"/>
                    <a:pt x="1672461" y="396987"/>
                    <a:pt x="1663343" y="406105"/>
                  </a:cubicBezTo>
                  <a:cubicBezTo>
                    <a:pt x="1654226" y="415223"/>
                    <a:pt x="1641859" y="420345"/>
                    <a:pt x="1628965" y="420345"/>
                  </a:cubicBezTo>
                  <a:lnTo>
                    <a:pt x="48618" y="420345"/>
                  </a:lnTo>
                  <a:cubicBezTo>
                    <a:pt x="35724" y="420345"/>
                    <a:pt x="23358" y="415223"/>
                    <a:pt x="14240" y="406105"/>
                  </a:cubicBezTo>
                  <a:cubicBezTo>
                    <a:pt x="5122" y="396987"/>
                    <a:pt x="0" y="384621"/>
                    <a:pt x="0" y="371727"/>
                  </a:cubicBezTo>
                  <a:lnTo>
                    <a:pt x="0" y="48618"/>
                  </a:lnTo>
                  <a:cubicBezTo>
                    <a:pt x="0" y="35724"/>
                    <a:pt x="5122" y="23358"/>
                    <a:pt x="14240" y="14240"/>
                  </a:cubicBezTo>
                  <a:cubicBezTo>
                    <a:pt x="23358" y="5122"/>
                    <a:pt x="35724" y="0"/>
                    <a:pt x="48618" y="0"/>
                  </a:cubicBezTo>
                  <a:close/>
                </a:path>
              </a:pathLst>
            </a:custGeom>
            <a:solidFill>
              <a:srgbClr val="8DC63F"/>
            </a:solidFill>
          </p:spPr>
          <p:txBody>
            <a:bodyPr/>
            <a:lstStyle/>
            <a:p>
              <a:r>
                <a:rPr lang="en-IE" sz="1200" dirty="0"/>
                <a:t> - </a:t>
              </a:r>
            </a:p>
          </p:txBody>
        </p:sp>
        <p:sp>
          <p:nvSpPr>
            <p:cNvPr id="11" name="TextBox 11"/>
            <p:cNvSpPr txBox="1"/>
            <p:nvPr/>
          </p:nvSpPr>
          <p:spPr>
            <a:xfrm>
              <a:off x="0" y="-38100"/>
              <a:ext cx="1677583" cy="458445"/>
            </a:xfrm>
            <a:prstGeom prst="rect">
              <a:avLst/>
            </a:prstGeom>
          </p:spPr>
          <p:txBody>
            <a:bodyPr lIns="33867" tIns="33867" rIns="33867" bIns="33867" rtlCol="0" anchor="ctr"/>
            <a:lstStyle/>
            <a:p>
              <a:pPr algn="ctr">
                <a:lnSpc>
                  <a:spcPts val="1773"/>
                </a:lnSpc>
              </a:pPr>
              <a:endParaRPr sz="1200"/>
            </a:p>
          </p:txBody>
        </p:sp>
      </p:grpSp>
      <p:sp>
        <p:nvSpPr>
          <p:cNvPr id="12" name="Freeform 12"/>
          <p:cNvSpPr/>
          <p:nvPr/>
        </p:nvSpPr>
        <p:spPr>
          <a:xfrm>
            <a:off x="10695170" y="2922772"/>
            <a:ext cx="1010617" cy="1012458"/>
          </a:xfrm>
          <a:custGeom>
            <a:avLst/>
            <a:gdLst/>
            <a:ahLst/>
            <a:cxnLst/>
            <a:rect l="l" t="t" r="r" b="b"/>
            <a:pathLst>
              <a:path w="1515925" h="1518687">
                <a:moveTo>
                  <a:pt x="0" y="0"/>
                </a:moveTo>
                <a:lnTo>
                  <a:pt x="1515925" y="0"/>
                </a:lnTo>
                <a:lnTo>
                  <a:pt x="1515925" y="1518686"/>
                </a:lnTo>
                <a:lnTo>
                  <a:pt x="0" y="15186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13" name="Freeform 13"/>
          <p:cNvSpPr/>
          <p:nvPr/>
        </p:nvSpPr>
        <p:spPr>
          <a:xfrm>
            <a:off x="33376" y="0"/>
            <a:ext cx="3871841" cy="6797473"/>
          </a:xfrm>
          <a:custGeom>
            <a:avLst/>
            <a:gdLst/>
            <a:ahLst/>
            <a:cxnLst/>
            <a:rect l="l" t="t" r="r" b="b"/>
            <a:pathLst>
              <a:path w="5807761" h="10437864">
                <a:moveTo>
                  <a:pt x="0" y="0"/>
                </a:moveTo>
                <a:lnTo>
                  <a:pt x="5807761" y="0"/>
                </a:lnTo>
                <a:lnTo>
                  <a:pt x="5807761" y="10437863"/>
                </a:lnTo>
                <a:lnTo>
                  <a:pt x="0" y="10437863"/>
                </a:lnTo>
                <a:lnTo>
                  <a:pt x="0" y="0"/>
                </a:lnTo>
                <a:close/>
              </a:path>
            </a:pathLst>
          </a:custGeom>
          <a:blipFill>
            <a:blip r:embed="rId4"/>
            <a:stretch>
              <a:fillRect l="-194554" t="-2687" r="-1770" b="-2687"/>
            </a:stretch>
          </a:blipFill>
        </p:spPr>
        <p:txBody>
          <a:bodyPr/>
          <a:lstStyle/>
          <a:p>
            <a:endParaRPr lang="en-IE" sz="1200"/>
          </a:p>
        </p:txBody>
      </p:sp>
      <p:sp>
        <p:nvSpPr>
          <p:cNvPr id="14" name="Freeform 14"/>
          <p:cNvSpPr/>
          <p:nvPr/>
        </p:nvSpPr>
        <p:spPr>
          <a:xfrm>
            <a:off x="9935549" y="5351961"/>
            <a:ext cx="2139473" cy="1410923"/>
          </a:xfrm>
          <a:custGeom>
            <a:avLst/>
            <a:gdLst/>
            <a:ahLst/>
            <a:cxnLst/>
            <a:rect l="l" t="t" r="r" b="b"/>
            <a:pathLst>
              <a:path w="3209209" h="2116385">
                <a:moveTo>
                  <a:pt x="0" y="0"/>
                </a:moveTo>
                <a:lnTo>
                  <a:pt x="3209209" y="0"/>
                </a:lnTo>
                <a:lnTo>
                  <a:pt x="3209209" y="2116385"/>
                </a:lnTo>
                <a:lnTo>
                  <a:pt x="0" y="2116385"/>
                </a:lnTo>
                <a:lnTo>
                  <a:pt x="0" y="0"/>
                </a:lnTo>
                <a:close/>
              </a:path>
            </a:pathLst>
          </a:custGeom>
          <a:blipFill>
            <a:blip r:embed="rId5"/>
            <a:stretch>
              <a:fillRect/>
            </a:stretch>
          </a:blipFill>
        </p:spPr>
        <p:txBody>
          <a:bodyPr/>
          <a:lstStyle/>
          <a:p>
            <a:endParaRPr lang="en-IE" sz="1200"/>
          </a:p>
        </p:txBody>
      </p:sp>
      <p:sp>
        <p:nvSpPr>
          <p:cNvPr id="16" name="TextBox 16"/>
          <p:cNvSpPr txBox="1"/>
          <p:nvPr/>
        </p:nvSpPr>
        <p:spPr>
          <a:xfrm>
            <a:off x="4297233" y="2645964"/>
            <a:ext cx="5253167" cy="637995"/>
          </a:xfrm>
          <a:prstGeom prst="rect">
            <a:avLst/>
          </a:prstGeom>
        </p:spPr>
        <p:txBody>
          <a:bodyPr wrap="square" lIns="0" tIns="0" rIns="0" bIns="0" rtlCol="0" anchor="t">
            <a:spAutoFit/>
          </a:bodyPr>
          <a:lstStyle/>
          <a:p>
            <a:pPr>
              <a:lnSpc>
                <a:spcPts val="2613"/>
              </a:lnSpc>
            </a:pPr>
            <a:r>
              <a:rPr lang="en-US" sz="1866" dirty="0">
                <a:solidFill>
                  <a:srgbClr val="FCFCFC"/>
                </a:solidFill>
                <a:latin typeface="Open Sauce Italics"/>
              </a:rPr>
              <a:t>Energy Efficiency Grant: </a:t>
            </a:r>
          </a:p>
          <a:p>
            <a:pPr>
              <a:lnSpc>
                <a:spcPts val="2613"/>
              </a:lnSpc>
            </a:pPr>
            <a:r>
              <a:rPr lang="en-US" sz="1866" dirty="0">
                <a:solidFill>
                  <a:srgbClr val="FCFCFC"/>
                </a:solidFill>
                <a:latin typeface="Open Sauce Italics"/>
              </a:rPr>
              <a:t>Empowering Sustainable Business Growth</a:t>
            </a:r>
          </a:p>
        </p:txBody>
      </p:sp>
      <p:sp>
        <p:nvSpPr>
          <p:cNvPr id="24" name="TextBox 16">
            <a:extLst>
              <a:ext uri="{FF2B5EF4-FFF2-40B4-BE49-F238E27FC236}">
                <a16:creationId xmlns:a16="http://schemas.microsoft.com/office/drawing/2014/main" id="{EE162DA8-32BC-11EB-72FB-A8BE7964E733}"/>
              </a:ext>
            </a:extLst>
          </p:cNvPr>
          <p:cNvSpPr txBox="1"/>
          <p:nvPr/>
        </p:nvSpPr>
        <p:spPr>
          <a:xfrm>
            <a:off x="4830043" y="4715299"/>
            <a:ext cx="4846845" cy="637995"/>
          </a:xfrm>
          <a:prstGeom prst="rect">
            <a:avLst/>
          </a:prstGeom>
        </p:spPr>
        <p:txBody>
          <a:bodyPr wrap="square" lIns="0" tIns="0" rIns="0" bIns="0" rtlCol="0" anchor="t">
            <a:spAutoFit/>
          </a:bodyPr>
          <a:lstStyle/>
          <a:p>
            <a:pPr algn="ctr">
              <a:lnSpc>
                <a:spcPts val="2613"/>
              </a:lnSpc>
            </a:pPr>
            <a:r>
              <a:rPr lang="en-US" sz="1866" b="1" i="1" dirty="0">
                <a:solidFill>
                  <a:srgbClr val="FCFCFC"/>
                </a:solidFill>
                <a:latin typeface="Open Sauce Italics"/>
              </a:rPr>
              <a:t>Annette Rowsome &amp; Fiona Bennett</a:t>
            </a:r>
          </a:p>
          <a:p>
            <a:pPr algn="ctr">
              <a:lnSpc>
                <a:spcPts val="2613"/>
              </a:lnSpc>
            </a:pPr>
            <a:r>
              <a:rPr lang="en-US" sz="1866" b="1" i="1" dirty="0">
                <a:solidFill>
                  <a:srgbClr val="FCFCFC"/>
                </a:solidFill>
                <a:latin typeface="Open Sauce Italics"/>
              </a:rPr>
              <a:t>Local Enterprise Office Wexford</a:t>
            </a:r>
          </a:p>
        </p:txBody>
      </p:sp>
      <p:pic>
        <p:nvPicPr>
          <p:cNvPr id="28" name="Picture 27">
            <a:extLst>
              <a:ext uri="{FF2B5EF4-FFF2-40B4-BE49-F238E27FC236}">
                <a16:creationId xmlns:a16="http://schemas.microsoft.com/office/drawing/2014/main" id="{8EE96FC5-81C1-F58B-242C-8F59DFD90FB9}"/>
              </a:ext>
            </a:extLst>
          </p:cNvPr>
          <p:cNvPicPr>
            <a:picLocks noChangeAspect="1"/>
          </p:cNvPicPr>
          <p:nvPr/>
        </p:nvPicPr>
        <p:blipFill>
          <a:blip r:embed="rId6"/>
          <a:stretch>
            <a:fillRect/>
          </a:stretch>
        </p:blipFill>
        <p:spPr>
          <a:xfrm>
            <a:off x="4114800" y="717744"/>
            <a:ext cx="6754248" cy="146249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426970" y="-6517"/>
            <a:ext cx="3778141" cy="6801829"/>
          </a:xfrm>
          <a:custGeom>
            <a:avLst/>
            <a:gdLst/>
            <a:ahLst/>
            <a:cxnLst/>
            <a:rect l="l" t="t" r="r" b="b"/>
            <a:pathLst>
              <a:path w="9423656" h="10287000">
                <a:moveTo>
                  <a:pt x="0" y="0"/>
                </a:moveTo>
                <a:lnTo>
                  <a:pt x="9423656" y="0"/>
                </a:lnTo>
                <a:lnTo>
                  <a:pt x="9423656" y="10287000"/>
                </a:lnTo>
                <a:lnTo>
                  <a:pt x="0" y="10287000"/>
                </a:lnTo>
                <a:lnTo>
                  <a:pt x="0" y="0"/>
                </a:lnTo>
                <a:close/>
              </a:path>
            </a:pathLst>
          </a:custGeom>
          <a:blipFill>
            <a:blip r:embed="rId2"/>
            <a:stretch>
              <a:fillRect l="-47653" r="-42893"/>
            </a:stretch>
          </a:blipFill>
        </p:spPr>
        <p:txBody>
          <a:bodyPr/>
          <a:lstStyle/>
          <a:p>
            <a:endParaRPr lang="en-IE" sz="1200" dirty="0"/>
          </a:p>
        </p:txBody>
      </p:sp>
      <p:grpSp>
        <p:nvGrpSpPr>
          <p:cNvPr id="3" name="Group 3"/>
          <p:cNvGrpSpPr/>
          <p:nvPr/>
        </p:nvGrpSpPr>
        <p:grpSpPr>
          <a:xfrm>
            <a:off x="5742677" y="1418363"/>
            <a:ext cx="3681396" cy="4323579"/>
            <a:chOff x="0" y="0"/>
            <a:chExt cx="1454379" cy="2167467"/>
          </a:xfrm>
        </p:grpSpPr>
        <p:sp>
          <p:nvSpPr>
            <p:cNvPr id="4" name="Freeform 4"/>
            <p:cNvSpPr/>
            <p:nvPr/>
          </p:nvSpPr>
          <p:spPr>
            <a:xfrm>
              <a:off x="0" y="0"/>
              <a:ext cx="1454379" cy="2167467"/>
            </a:xfrm>
            <a:custGeom>
              <a:avLst/>
              <a:gdLst/>
              <a:ahLst/>
              <a:cxnLst/>
              <a:rect l="l" t="t" r="r" b="b"/>
              <a:pathLst>
                <a:path w="1454379" h="2167467">
                  <a:moveTo>
                    <a:pt x="67296" y="0"/>
                  </a:moveTo>
                  <a:lnTo>
                    <a:pt x="1387083" y="0"/>
                  </a:lnTo>
                  <a:cubicBezTo>
                    <a:pt x="1404931" y="0"/>
                    <a:pt x="1422048" y="7090"/>
                    <a:pt x="1434668" y="19710"/>
                  </a:cubicBezTo>
                  <a:cubicBezTo>
                    <a:pt x="1447289" y="32331"/>
                    <a:pt x="1454379" y="49448"/>
                    <a:pt x="1454379" y="67296"/>
                  </a:cubicBezTo>
                  <a:lnTo>
                    <a:pt x="1454379" y="2100171"/>
                  </a:lnTo>
                  <a:cubicBezTo>
                    <a:pt x="1454379" y="2137338"/>
                    <a:pt x="1424249" y="2167467"/>
                    <a:pt x="1387083" y="2167467"/>
                  </a:cubicBezTo>
                  <a:lnTo>
                    <a:pt x="67296" y="2167467"/>
                  </a:lnTo>
                  <a:cubicBezTo>
                    <a:pt x="49448" y="2167467"/>
                    <a:pt x="32331" y="2160377"/>
                    <a:pt x="19710" y="2147756"/>
                  </a:cubicBezTo>
                  <a:cubicBezTo>
                    <a:pt x="7090" y="2135136"/>
                    <a:pt x="0" y="2118019"/>
                    <a:pt x="0" y="2100171"/>
                  </a:cubicBezTo>
                  <a:lnTo>
                    <a:pt x="0" y="67296"/>
                  </a:lnTo>
                  <a:cubicBezTo>
                    <a:pt x="0" y="49448"/>
                    <a:pt x="7090" y="32331"/>
                    <a:pt x="19710" y="19710"/>
                  </a:cubicBezTo>
                  <a:cubicBezTo>
                    <a:pt x="32331" y="7090"/>
                    <a:pt x="49448" y="0"/>
                    <a:pt x="67296" y="0"/>
                  </a:cubicBezTo>
                  <a:close/>
                </a:path>
              </a:pathLst>
            </a:custGeom>
            <a:solidFill>
              <a:srgbClr val="8DC63F"/>
            </a:solidFill>
          </p:spPr>
          <p:txBody>
            <a:bodyPr/>
            <a:lstStyle/>
            <a:p>
              <a:endParaRPr lang="en-IE" sz="1200" dirty="0"/>
            </a:p>
          </p:txBody>
        </p:sp>
        <p:sp>
          <p:nvSpPr>
            <p:cNvPr id="5" name="TextBox 5"/>
            <p:cNvSpPr txBox="1"/>
            <p:nvPr/>
          </p:nvSpPr>
          <p:spPr>
            <a:xfrm>
              <a:off x="0" y="-38100"/>
              <a:ext cx="1454379" cy="2205567"/>
            </a:xfrm>
            <a:prstGeom prst="rect">
              <a:avLst/>
            </a:prstGeom>
          </p:spPr>
          <p:txBody>
            <a:bodyPr lIns="33867" tIns="33867" rIns="33867" bIns="33867" rtlCol="0" anchor="ctr"/>
            <a:lstStyle/>
            <a:p>
              <a:pPr algn="ctr">
                <a:lnSpc>
                  <a:spcPts val="1773"/>
                </a:lnSpc>
              </a:pPr>
              <a:endParaRPr sz="1200"/>
            </a:p>
            <a:p>
              <a:pPr algn="ctr">
                <a:lnSpc>
                  <a:spcPts val="1773"/>
                </a:lnSpc>
              </a:pPr>
              <a:endParaRPr sz="1200"/>
            </a:p>
          </p:txBody>
        </p:sp>
      </p:grpSp>
      <p:grpSp>
        <p:nvGrpSpPr>
          <p:cNvPr id="6" name="Group 6"/>
          <p:cNvGrpSpPr/>
          <p:nvPr/>
        </p:nvGrpSpPr>
        <p:grpSpPr>
          <a:xfrm>
            <a:off x="8361729" y="1525159"/>
            <a:ext cx="408519" cy="40851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IE" sz="1200"/>
            </a:p>
          </p:txBody>
        </p:sp>
        <p:sp>
          <p:nvSpPr>
            <p:cNvPr id="8" name="TextBox 8"/>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9" name="Group 9"/>
          <p:cNvGrpSpPr/>
          <p:nvPr/>
        </p:nvGrpSpPr>
        <p:grpSpPr>
          <a:xfrm>
            <a:off x="6036813" y="3227330"/>
            <a:ext cx="450507" cy="391157"/>
            <a:chOff x="-1076099" y="38100"/>
            <a:chExt cx="1812699" cy="1573892"/>
          </a:xfrm>
        </p:grpSpPr>
        <p:sp>
          <p:nvSpPr>
            <p:cNvPr id="10" name="Freeform 10"/>
            <p:cNvSpPr/>
            <p:nvPr/>
          </p:nvSpPr>
          <p:spPr>
            <a:xfrm>
              <a:off x="-1076099" y="79919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IE" sz="1200" dirty="0"/>
            </a:p>
          </p:txBody>
        </p:sp>
        <p:sp>
          <p:nvSpPr>
            <p:cNvPr id="11" name="TextBox 11"/>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18" name="AutoShape 18"/>
          <p:cNvSpPr/>
          <p:nvPr/>
        </p:nvSpPr>
        <p:spPr>
          <a:xfrm>
            <a:off x="5714522" y="2841373"/>
            <a:ext cx="2961086" cy="0"/>
          </a:xfrm>
          <a:prstGeom prst="line">
            <a:avLst/>
          </a:prstGeom>
          <a:ln w="9525" cap="flat">
            <a:solidFill>
              <a:srgbClr val="FCFCFC">
                <a:alpha val="49804"/>
              </a:srgbClr>
            </a:solidFill>
            <a:prstDash val="solid"/>
            <a:headEnd type="none" w="sm" len="sm"/>
            <a:tailEnd type="none" w="sm" len="sm"/>
          </a:ln>
        </p:spPr>
        <p:txBody>
          <a:bodyPr/>
          <a:lstStyle/>
          <a:p>
            <a:endParaRPr lang="en-IE" sz="1200"/>
          </a:p>
        </p:txBody>
      </p:sp>
      <p:sp>
        <p:nvSpPr>
          <p:cNvPr id="19" name="Freeform 19"/>
          <p:cNvSpPr/>
          <p:nvPr/>
        </p:nvSpPr>
        <p:spPr>
          <a:xfrm>
            <a:off x="10594680" y="5195472"/>
            <a:ext cx="1010617" cy="1012458"/>
          </a:xfrm>
          <a:custGeom>
            <a:avLst/>
            <a:gdLst/>
            <a:ahLst/>
            <a:cxnLst/>
            <a:rect l="l" t="t" r="r" b="b"/>
            <a:pathLst>
              <a:path w="1515925" h="1518687">
                <a:moveTo>
                  <a:pt x="0" y="0"/>
                </a:moveTo>
                <a:lnTo>
                  <a:pt x="1515925" y="0"/>
                </a:lnTo>
                <a:lnTo>
                  <a:pt x="1515925" y="1518687"/>
                </a:lnTo>
                <a:lnTo>
                  <a:pt x="0" y="15186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E" sz="1200"/>
          </a:p>
        </p:txBody>
      </p:sp>
      <p:sp>
        <p:nvSpPr>
          <p:cNvPr id="20" name="Freeform 20"/>
          <p:cNvSpPr/>
          <p:nvPr/>
        </p:nvSpPr>
        <p:spPr>
          <a:xfrm>
            <a:off x="5893841" y="1467442"/>
            <a:ext cx="1359809" cy="1359809"/>
          </a:xfrm>
          <a:custGeom>
            <a:avLst/>
            <a:gdLst/>
            <a:ahLst/>
            <a:cxnLst/>
            <a:rect l="l" t="t" r="r" b="b"/>
            <a:pathLst>
              <a:path w="2039713" h="2039713">
                <a:moveTo>
                  <a:pt x="0" y="0"/>
                </a:moveTo>
                <a:lnTo>
                  <a:pt x="2039714" y="0"/>
                </a:lnTo>
                <a:lnTo>
                  <a:pt x="2039714" y="2039714"/>
                </a:lnTo>
                <a:lnTo>
                  <a:pt x="0" y="20397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sz="1200"/>
          </a:p>
        </p:txBody>
      </p:sp>
      <p:sp>
        <p:nvSpPr>
          <p:cNvPr id="21" name="Freeform 21"/>
          <p:cNvSpPr/>
          <p:nvPr/>
        </p:nvSpPr>
        <p:spPr>
          <a:xfrm>
            <a:off x="208436" y="5438828"/>
            <a:ext cx="1878086" cy="1238546"/>
          </a:xfrm>
          <a:custGeom>
            <a:avLst/>
            <a:gdLst/>
            <a:ahLst/>
            <a:cxnLst/>
            <a:rect l="l" t="t" r="r" b="b"/>
            <a:pathLst>
              <a:path w="2817129" h="1857819">
                <a:moveTo>
                  <a:pt x="0" y="0"/>
                </a:moveTo>
                <a:lnTo>
                  <a:pt x="2817129" y="0"/>
                </a:lnTo>
                <a:lnTo>
                  <a:pt x="2817129" y="1857819"/>
                </a:lnTo>
                <a:lnTo>
                  <a:pt x="0" y="1857819"/>
                </a:lnTo>
                <a:lnTo>
                  <a:pt x="0" y="0"/>
                </a:lnTo>
                <a:close/>
              </a:path>
            </a:pathLst>
          </a:custGeom>
          <a:blipFill>
            <a:blip r:embed="rId7"/>
            <a:stretch>
              <a:fillRect/>
            </a:stretch>
          </a:blipFill>
        </p:spPr>
        <p:txBody>
          <a:bodyPr/>
          <a:lstStyle/>
          <a:p>
            <a:endParaRPr lang="en-IE" sz="1200"/>
          </a:p>
        </p:txBody>
      </p:sp>
      <p:sp>
        <p:nvSpPr>
          <p:cNvPr id="22" name="TextBox 22"/>
          <p:cNvSpPr txBox="1"/>
          <p:nvPr/>
        </p:nvSpPr>
        <p:spPr>
          <a:xfrm>
            <a:off x="693347" y="162933"/>
            <a:ext cx="4858304" cy="2693045"/>
          </a:xfrm>
          <a:prstGeom prst="rect">
            <a:avLst/>
          </a:prstGeom>
        </p:spPr>
        <p:txBody>
          <a:bodyPr wrap="square" lIns="0" tIns="0" rIns="0" bIns="0" rtlCol="0" anchor="t">
            <a:spAutoFit/>
          </a:bodyPr>
          <a:lstStyle/>
          <a:p>
            <a:pPr>
              <a:lnSpc>
                <a:spcPts val="7040"/>
              </a:lnSpc>
            </a:pPr>
            <a:r>
              <a:rPr lang="en-US" sz="6400" dirty="0">
                <a:solidFill>
                  <a:srgbClr val="8DC63F"/>
                </a:solidFill>
                <a:latin typeface="Questrial"/>
              </a:rPr>
              <a:t>Energy Efficiency Grant</a:t>
            </a:r>
          </a:p>
        </p:txBody>
      </p:sp>
      <p:sp>
        <p:nvSpPr>
          <p:cNvPr id="23" name="TextBox 23"/>
          <p:cNvSpPr txBox="1"/>
          <p:nvPr/>
        </p:nvSpPr>
        <p:spPr>
          <a:xfrm>
            <a:off x="739314" y="2864511"/>
            <a:ext cx="3921315" cy="1951047"/>
          </a:xfrm>
          <a:prstGeom prst="rect">
            <a:avLst/>
          </a:prstGeom>
        </p:spPr>
        <p:txBody>
          <a:bodyPr lIns="0" tIns="0" rIns="0" bIns="0" rtlCol="0" anchor="t">
            <a:spAutoFit/>
          </a:bodyPr>
          <a:lstStyle/>
          <a:p>
            <a:pPr>
              <a:lnSpc>
                <a:spcPts val="2240"/>
              </a:lnSpc>
            </a:pPr>
            <a:r>
              <a:rPr lang="en-US" sz="1600" dirty="0">
                <a:solidFill>
                  <a:srgbClr val="FFFFFF"/>
                </a:solidFill>
                <a:latin typeface="Open Sauce Italics"/>
              </a:rPr>
              <a:t>The Energy Efficiency Grant is designed to support businesses in implementing sustainable practices.</a:t>
            </a:r>
          </a:p>
          <a:p>
            <a:pPr>
              <a:lnSpc>
                <a:spcPts val="2240"/>
              </a:lnSpc>
            </a:pPr>
            <a:endParaRPr lang="en-US" sz="1600" dirty="0">
              <a:solidFill>
                <a:srgbClr val="FFFFFF"/>
              </a:solidFill>
              <a:latin typeface="Open Sauce Italics"/>
            </a:endParaRPr>
          </a:p>
          <a:p>
            <a:pPr>
              <a:lnSpc>
                <a:spcPts val="2240"/>
              </a:lnSpc>
            </a:pPr>
            <a:r>
              <a:rPr lang="en-US" sz="1600" dirty="0">
                <a:solidFill>
                  <a:srgbClr val="FFFFFF"/>
                </a:solidFill>
                <a:latin typeface="Open Sauce Italics"/>
              </a:rPr>
              <a:t>Today’s Sustainable Businesses are likely to become tomorrow’s industry leaders. Let us help you to become one of them!</a:t>
            </a:r>
          </a:p>
        </p:txBody>
      </p:sp>
      <p:sp>
        <p:nvSpPr>
          <p:cNvPr id="25" name="TextBox 25"/>
          <p:cNvSpPr txBox="1"/>
          <p:nvPr/>
        </p:nvSpPr>
        <p:spPr>
          <a:xfrm>
            <a:off x="6417513" y="4601175"/>
            <a:ext cx="3006560" cy="630173"/>
          </a:xfrm>
          <a:prstGeom prst="rect">
            <a:avLst/>
          </a:prstGeom>
        </p:spPr>
        <p:txBody>
          <a:bodyPr wrap="square" lIns="0" tIns="0" rIns="0" bIns="0" rtlCol="0" anchor="t">
            <a:spAutoFit/>
          </a:bodyPr>
          <a:lstStyle/>
          <a:p>
            <a:pPr>
              <a:lnSpc>
                <a:spcPts val="2613"/>
              </a:lnSpc>
            </a:pPr>
            <a:r>
              <a:rPr lang="en-US" sz="1600" dirty="0">
                <a:solidFill>
                  <a:srgbClr val="FCFCFC"/>
                </a:solidFill>
                <a:latin typeface="Open Sauce Italics"/>
              </a:rPr>
              <a:t>Open to all Businesses</a:t>
            </a:r>
          </a:p>
          <a:p>
            <a:pPr>
              <a:lnSpc>
                <a:spcPts val="2613"/>
              </a:lnSpc>
            </a:pPr>
            <a:r>
              <a:rPr lang="en-US" sz="1600" dirty="0">
                <a:solidFill>
                  <a:srgbClr val="FCFCFC"/>
                </a:solidFill>
                <a:latin typeface="Open Sauce Italics"/>
              </a:rPr>
              <a:t>- Trading over 6 months </a:t>
            </a:r>
          </a:p>
        </p:txBody>
      </p:sp>
      <p:grpSp>
        <p:nvGrpSpPr>
          <p:cNvPr id="28" name="Group 28"/>
          <p:cNvGrpSpPr/>
          <p:nvPr/>
        </p:nvGrpSpPr>
        <p:grpSpPr>
          <a:xfrm>
            <a:off x="10071288" y="4730323"/>
            <a:ext cx="2057400" cy="2057400"/>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C63F"/>
            </a:solidFill>
          </p:spPr>
          <p:txBody>
            <a:bodyPr/>
            <a:lstStyle/>
            <a:p>
              <a:endParaRPr lang="en-IE" sz="1200"/>
            </a:p>
          </p:txBody>
        </p:sp>
        <p:sp>
          <p:nvSpPr>
            <p:cNvPr id="30" name="TextBox 30"/>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31" name="Freeform 31"/>
          <p:cNvSpPr/>
          <p:nvPr/>
        </p:nvSpPr>
        <p:spPr>
          <a:xfrm>
            <a:off x="10594680" y="5280408"/>
            <a:ext cx="1010617" cy="1012458"/>
          </a:xfrm>
          <a:custGeom>
            <a:avLst/>
            <a:gdLst/>
            <a:ahLst/>
            <a:cxnLst/>
            <a:rect l="l" t="t" r="r" b="b"/>
            <a:pathLst>
              <a:path w="1515925" h="1518687">
                <a:moveTo>
                  <a:pt x="0" y="0"/>
                </a:moveTo>
                <a:lnTo>
                  <a:pt x="1515925" y="0"/>
                </a:lnTo>
                <a:lnTo>
                  <a:pt x="1515925" y="1518687"/>
                </a:lnTo>
                <a:lnTo>
                  <a:pt x="0" y="15186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E" sz="1200"/>
          </a:p>
        </p:txBody>
      </p:sp>
      <p:grpSp>
        <p:nvGrpSpPr>
          <p:cNvPr id="32" name="Group 32"/>
          <p:cNvGrpSpPr/>
          <p:nvPr/>
        </p:nvGrpSpPr>
        <p:grpSpPr>
          <a:xfrm>
            <a:off x="6033432" y="4686873"/>
            <a:ext cx="243105" cy="202004"/>
            <a:chOff x="-241577" y="0"/>
            <a:chExt cx="978177" cy="812800"/>
          </a:xfrm>
        </p:grpSpPr>
        <p:sp>
          <p:nvSpPr>
            <p:cNvPr id="33" name="Freeform 33"/>
            <p:cNvSpPr/>
            <p:nvPr/>
          </p:nvSpPr>
          <p:spPr>
            <a:xfrm>
              <a:off x="-241577"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IE" sz="1200"/>
            </a:p>
          </p:txBody>
        </p:sp>
        <p:sp>
          <p:nvSpPr>
            <p:cNvPr id="34" name="TextBox 34"/>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35" name="TextBox 35"/>
          <p:cNvSpPr txBox="1"/>
          <p:nvPr/>
        </p:nvSpPr>
        <p:spPr>
          <a:xfrm>
            <a:off x="6404817" y="3356689"/>
            <a:ext cx="2870986" cy="963597"/>
          </a:xfrm>
          <a:prstGeom prst="rect">
            <a:avLst/>
          </a:prstGeom>
        </p:spPr>
        <p:txBody>
          <a:bodyPr wrap="square" lIns="0" tIns="0" rIns="0" bIns="0" rtlCol="0" anchor="t">
            <a:spAutoFit/>
          </a:bodyPr>
          <a:lstStyle/>
          <a:p>
            <a:pPr>
              <a:lnSpc>
                <a:spcPts val="2613"/>
              </a:lnSpc>
            </a:pPr>
            <a:r>
              <a:rPr lang="en-US" sz="1600" dirty="0">
                <a:solidFill>
                  <a:srgbClr val="FCFCFC"/>
                </a:solidFill>
                <a:latin typeface="Open Sauce Italics"/>
              </a:rPr>
              <a:t>75% of eligible costs, up to a maximum of €10,000 (minimum spend €750)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742950"/>
            <a:ext cx="7289800" cy="897682"/>
          </a:xfrm>
          <a:prstGeom prst="rect">
            <a:avLst/>
          </a:prstGeom>
        </p:spPr>
        <p:txBody>
          <a:bodyPr wrap="square" lIns="0" tIns="0" rIns="0" bIns="0" rtlCol="0" anchor="t">
            <a:spAutoFit/>
          </a:bodyPr>
          <a:lstStyle/>
          <a:p>
            <a:pPr>
              <a:lnSpc>
                <a:spcPts val="7040"/>
              </a:lnSpc>
            </a:pPr>
            <a:r>
              <a:rPr lang="en-US" sz="6400" dirty="0">
                <a:solidFill>
                  <a:srgbClr val="8DC43F"/>
                </a:solidFill>
                <a:latin typeface="Questrial"/>
                <a:ea typeface="Questrial"/>
              </a:rPr>
              <a:t>Path to Eligibility</a:t>
            </a:r>
          </a:p>
        </p:txBody>
      </p:sp>
      <p:sp>
        <p:nvSpPr>
          <p:cNvPr id="3" name="TextBox 3"/>
          <p:cNvSpPr txBox="1"/>
          <p:nvPr/>
        </p:nvSpPr>
        <p:spPr>
          <a:xfrm>
            <a:off x="685801" y="1624330"/>
            <a:ext cx="5201799" cy="3643818"/>
          </a:xfrm>
          <a:prstGeom prst="rect">
            <a:avLst/>
          </a:prstGeom>
        </p:spPr>
        <p:txBody>
          <a:bodyPr lIns="0" tIns="0" rIns="0" bIns="0" rtlCol="0" anchor="t">
            <a:spAutoFit/>
          </a:bodyPr>
          <a:lstStyle/>
          <a:p>
            <a:pPr>
              <a:lnSpc>
                <a:spcPts val="2240"/>
              </a:lnSpc>
            </a:pPr>
            <a:r>
              <a:rPr lang="en-US" sz="1600" dirty="0">
                <a:solidFill>
                  <a:srgbClr val="FFFFFF"/>
                </a:solidFill>
                <a:latin typeface="Open Sauce Italics"/>
              </a:rPr>
              <a:t>To qualify for the Energy Efficiency Grant, businesses must:</a:t>
            </a:r>
          </a:p>
          <a:p>
            <a:pPr>
              <a:lnSpc>
                <a:spcPts val="2240"/>
              </a:lnSpc>
            </a:pPr>
            <a:endParaRPr lang="en-US" sz="1600" dirty="0">
              <a:solidFill>
                <a:srgbClr val="FFFFFF"/>
              </a:solidFill>
              <a:latin typeface="Open Sauce Italics"/>
            </a:endParaRPr>
          </a:p>
          <a:p>
            <a:pPr>
              <a:lnSpc>
                <a:spcPts val="2240"/>
              </a:lnSpc>
            </a:pPr>
            <a:r>
              <a:rPr lang="en-US" sz="1600" dirty="0">
                <a:solidFill>
                  <a:srgbClr val="FFFFFF"/>
                </a:solidFill>
                <a:latin typeface="Open Sauce Italics"/>
              </a:rPr>
              <a:t>Complete one of the following:</a:t>
            </a:r>
          </a:p>
          <a:p>
            <a:pPr marL="228611" indent="-228611">
              <a:lnSpc>
                <a:spcPts val="2240"/>
              </a:lnSpc>
              <a:buFont typeface="Wingdings" panose="05000000000000000000" pitchFamily="2" charset="2"/>
              <a:buChar char="v"/>
            </a:pPr>
            <a:r>
              <a:rPr lang="en-US" sz="1600" dirty="0">
                <a:solidFill>
                  <a:srgbClr val="FFFFFF"/>
                </a:solidFill>
                <a:latin typeface="Open Sauce Italics"/>
              </a:rPr>
              <a:t>Green for Business Report</a:t>
            </a:r>
          </a:p>
          <a:p>
            <a:pPr marL="228611" indent="-228611">
              <a:lnSpc>
                <a:spcPts val="2240"/>
              </a:lnSpc>
              <a:buFont typeface="Wingdings" panose="05000000000000000000" pitchFamily="2" charset="2"/>
              <a:buChar char="v"/>
            </a:pPr>
            <a:r>
              <a:rPr lang="en-US" sz="1600" dirty="0" err="1">
                <a:solidFill>
                  <a:srgbClr val="FFFFFF"/>
                </a:solidFill>
                <a:latin typeface="Open Sauce Italics"/>
              </a:rPr>
              <a:t>GreenStart</a:t>
            </a:r>
            <a:r>
              <a:rPr lang="en-US" sz="1600" dirty="0">
                <a:solidFill>
                  <a:srgbClr val="FFFFFF"/>
                </a:solidFill>
                <a:latin typeface="Open Sauce Italics"/>
              </a:rPr>
              <a:t> Report</a:t>
            </a:r>
          </a:p>
          <a:p>
            <a:pPr marL="228611" indent="-228611">
              <a:lnSpc>
                <a:spcPts val="2240"/>
              </a:lnSpc>
              <a:buFont typeface="Wingdings" panose="05000000000000000000" pitchFamily="2" charset="2"/>
              <a:buChar char="v"/>
            </a:pPr>
            <a:r>
              <a:rPr lang="en-US" sz="1600" dirty="0">
                <a:solidFill>
                  <a:srgbClr val="FFFFFF"/>
                </a:solidFill>
                <a:latin typeface="Open Sauce Italics"/>
              </a:rPr>
              <a:t>SEAI Energy Audit</a:t>
            </a:r>
          </a:p>
          <a:p>
            <a:pPr marL="228611" indent="-228611">
              <a:lnSpc>
                <a:spcPts val="2240"/>
              </a:lnSpc>
              <a:buFont typeface="Wingdings" panose="05000000000000000000" pitchFamily="2" charset="2"/>
              <a:buChar char="v"/>
            </a:pPr>
            <a:endParaRPr lang="en-US" sz="1600" dirty="0">
              <a:solidFill>
                <a:srgbClr val="FFFFFF"/>
              </a:solidFill>
              <a:latin typeface="Open Sauce Italics"/>
            </a:endParaRPr>
          </a:p>
          <a:p>
            <a:pPr>
              <a:lnSpc>
                <a:spcPts val="2240"/>
              </a:lnSpc>
            </a:pPr>
            <a:endParaRPr lang="en-US" sz="1600" dirty="0">
              <a:solidFill>
                <a:srgbClr val="FFFFFF"/>
              </a:solidFill>
              <a:latin typeface="Open Sauce Italics"/>
            </a:endParaRPr>
          </a:p>
          <a:p>
            <a:pPr marL="228611" indent="-228611">
              <a:lnSpc>
                <a:spcPts val="2240"/>
              </a:lnSpc>
              <a:buFont typeface="Wingdings" panose="05000000000000000000" pitchFamily="2" charset="2"/>
              <a:buChar char="v"/>
            </a:pPr>
            <a:r>
              <a:rPr lang="en-US" sz="1600" dirty="0">
                <a:solidFill>
                  <a:srgbClr val="FFFFFF"/>
                </a:solidFill>
                <a:latin typeface="Open Sauce Italics"/>
              </a:rPr>
              <a:t>Ensure their technology or equipment is at least 5 years old.</a:t>
            </a:r>
          </a:p>
          <a:p>
            <a:pPr marL="228611" indent="-228611">
              <a:lnSpc>
                <a:spcPts val="2240"/>
              </a:lnSpc>
              <a:buFont typeface="Wingdings" panose="05000000000000000000" pitchFamily="2" charset="2"/>
              <a:buChar char="v"/>
            </a:pPr>
            <a:r>
              <a:rPr lang="en-US" sz="1600" dirty="0">
                <a:solidFill>
                  <a:srgbClr val="FFFFFF"/>
                </a:solidFill>
                <a:latin typeface="Open Sauce Italics"/>
              </a:rPr>
              <a:t>Provide documentation such as planning permissions and technical assessments when necessary.</a:t>
            </a:r>
          </a:p>
        </p:txBody>
      </p:sp>
      <p:sp>
        <p:nvSpPr>
          <p:cNvPr id="4" name="Freeform 4"/>
          <p:cNvSpPr/>
          <p:nvPr/>
        </p:nvSpPr>
        <p:spPr>
          <a:xfrm>
            <a:off x="6096001" y="1649181"/>
            <a:ext cx="6096000" cy="5208819"/>
          </a:xfrm>
          <a:custGeom>
            <a:avLst/>
            <a:gdLst/>
            <a:ahLst/>
            <a:cxnLst/>
            <a:rect l="l" t="t" r="r" b="b"/>
            <a:pathLst>
              <a:path w="10115315" h="7802880">
                <a:moveTo>
                  <a:pt x="0" y="0"/>
                </a:moveTo>
                <a:lnTo>
                  <a:pt x="10115315" y="0"/>
                </a:lnTo>
                <a:lnTo>
                  <a:pt x="10115315" y="7802880"/>
                </a:lnTo>
                <a:lnTo>
                  <a:pt x="0" y="7802880"/>
                </a:lnTo>
                <a:lnTo>
                  <a:pt x="0" y="0"/>
                </a:lnTo>
                <a:close/>
              </a:path>
            </a:pathLst>
          </a:custGeom>
          <a:blipFill>
            <a:blip r:embed="rId2"/>
            <a:stretch>
              <a:fillRect l="-60455" t="-31019" b="-7825"/>
            </a:stretch>
          </a:blipFill>
        </p:spPr>
        <p:txBody>
          <a:bodyPr/>
          <a:lstStyle/>
          <a:p>
            <a:endParaRPr lang="en-IE" sz="1200"/>
          </a:p>
        </p:txBody>
      </p:sp>
      <p:grpSp>
        <p:nvGrpSpPr>
          <p:cNvPr id="5" name="Group 5"/>
          <p:cNvGrpSpPr/>
          <p:nvPr/>
        </p:nvGrpSpPr>
        <p:grpSpPr>
          <a:xfrm>
            <a:off x="10134600" y="469900"/>
            <a:ext cx="2057400" cy="205740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C43F"/>
            </a:solidFill>
          </p:spPr>
          <p:txBody>
            <a:bodyPr/>
            <a:lstStyle/>
            <a:p>
              <a:endParaRPr lang="en-IE" sz="1200"/>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8" name="Freeform 8"/>
          <p:cNvSpPr/>
          <p:nvPr/>
        </p:nvSpPr>
        <p:spPr>
          <a:xfrm>
            <a:off x="10657992" y="992371"/>
            <a:ext cx="1010617" cy="1012458"/>
          </a:xfrm>
          <a:custGeom>
            <a:avLst/>
            <a:gdLst/>
            <a:ahLst/>
            <a:cxnLst/>
            <a:rect l="l" t="t" r="r" b="b"/>
            <a:pathLst>
              <a:path w="1515925" h="1518687">
                <a:moveTo>
                  <a:pt x="0" y="0"/>
                </a:moveTo>
                <a:lnTo>
                  <a:pt x="1515926" y="0"/>
                </a:lnTo>
                <a:lnTo>
                  <a:pt x="1515926" y="1518686"/>
                </a:lnTo>
                <a:lnTo>
                  <a:pt x="0" y="1518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E" sz="1200"/>
          </a:p>
        </p:txBody>
      </p:sp>
      <p:sp>
        <p:nvSpPr>
          <p:cNvPr id="9" name="Freeform 9"/>
          <p:cNvSpPr/>
          <p:nvPr/>
        </p:nvSpPr>
        <p:spPr>
          <a:xfrm>
            <a:off x="9578227" y="5105640"/>
            <a:ext cx="2400257" cy="1582903"/>
          </a:xfrm>
          <a:custGeom>
            <a:avLst/>
            <a:gdLst/>
            <a:ahLst/>
            <a:cxnLst/>
            <a:rect l="l" t="t" r="r" b="b"/>
            <a:pathLst>
              <a:path w="3600385" h="2374355">
                <a:moveTo>
                  <a:pt x="0" y="0"/>
                </a:moveTo>
                <a:lnTo>
                  <a:pt x="3600385" y="0"/>
                </a:lnTo>
                <a:lnTo>
                  <a:pt x="3600385" y="2374355"/>
                </a:lnTo>
                <a:lnTo>
                  <a:pt x="0" y="2374355"/>
                </a:lnTo>
                <a:lnTo>
                  <a:pt x="0" y="0"/>
                </a:lnTo>
                <a:close/>
              </a:path>
            </a:pathLst>
          </a:custGeom>
          <a:blipFill>
            <a:blip r:embed="rId5"/>
            <a:stretch>
              <a:fillRect/>
            </a:stretch>
          </a:blipFill>
        </p:spPr>
        <p:txBody>
          <a:bodyPr/>
          <a:lstStyle/>
          <a:p>
            <a:endParaRPr lang="en-IE" sz="1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58225" y="742950"/>
            <a:ext cx="10275551" cy="897682"/>
          </a:xfrm>
          <a:prstGeom prst="rect">
            <a:avLst/>
          </a:prstGeom>
        </p:spPr>
        <p:txBody>
          <a:bodyPr lIns="0" tIns="0" rIns="0" bIns="0" rtlCol="0" anchor="t">
            <a:spAutoFit/>
          </a:bodyPr>
          <a:lstStyle/>
          <a:p>
            <a:pPr algn="ctr">
              <a:lnSpc>
                <a:spcPts val="7040"/>
              </a:lnSpc>
            </a:pPr>
            <a:r>
              <a:rPr lang="en-US" sz="6400" dirty="0">
                <a:solidFill>
                  <a:srgbClr val="8DC43F"/>
                </a:solidFill>
                <a:latin typeface="Questrial"/>
              </a:rPr>
              <a:t>Eligible Expenditures</a:t>
            </a:r>
          </a:p>
        </p:txBody>
      </p:sp>
      <p:grpSp>
        <p:nvGrpSpPr>
          <p:cNvPr id="3" name="Group 3"/>
          <p:cNvGrpSpPr/>
          <p:nvPr/>
        </p:nvGrpSpPr>
        <p:grpSpPr>
          <a:xfrm>
            <a:off x="1160349" y="2048545"/>
            <a:ext cx="3019500" cy="4265444"/>
            <a:chOff x="0" y="0"/>
            <a:chExt cx="1320930" cy="1865989"/>
          </a:xfrm>
        </p:grpSpPr>
        <p:sp>
          <p:nvSpPr>
            <p:cNvPr id="4" name="Freeform 4"/>
            <p:cNvSpPr/>
            <p:nvPr/>
          </p:nvSpPr>
          <p:spPr>
            <a:xfrm>
              <a:off x="0" y="0"/>
              <a:ext cx="1320930" cy="1865989"/>
            </a:xfrm>
            <a:custGeom>
              <a:avLst/>
              <a:gdLst/>
              <a:ahLst/>
              <a:cxnLst/>
              <a:rect l="l" t="t" r="r" b="b"/>
              <a:pathLst>
                <a:path w="1320930" h="1865989">
                  <a:moveTo>
                    <a:pt x="82047" y="0"/>
                  </a:moveTo>
                  <a:lnTo>
                    <a:pt x="1238883" y="0"/>
                  </a:lnTo>
                  <a:cubicBezTo>
                    <a:pt x="1260643" y="0"/>
                    <a:pt x="1281512" y="8644"/>
                    <a:pt x="1296899" y="24031"/>
                  </a:cubicBezTo>
                  <a:cubicBezTo>
                    <a:pt x="1312286" y="39418"/>
                    <a:pt x="1320930" y="60287"/>
                    <a:pt x="1320930" y="82047"/>
                  </a:cubicBezTo>
                  <a:lnTo>
                    <a:pt x="1320930" y="1783941"/>
                  </a:lnTo>
                  <a:cubicBezTo>
                    <a:pt x="1320930" y="1805702"/>
                    <a:pt x="1312286" y="1826571"/>
                    <a:pt x="1296899" y="1841958"/>
                  </a:cubicBezTo>
                  <a:cubicBezTo>
                    <a:pt x="1281512" y="1857344"/>
                    <a:pt x="1260643" y="1865989"/>
                    <a:pt x="1238883" y="1865989"/>
                  </a:cubicBezTo>
                  <a:lnTo>
                    <a:pt x="82047" y="1865989"/>
                  </a:lnTo>
                  <a:cubicBezTo>
                    <a:pt x="60287" y="1865989"/>
                    <a:pt x="39418" y="1857344"/>
                    <a:pt x="24031" y="1841958"/>
                  </a:cubicBezTo>
                  <a:cubicBezTo>
                    <a:pt x="8644" y="1826571"/>
                    <a:pt x="0" y="1805702"/>
                    <a:pt x="0" y="1783941"/>
                  </a:cubicBezTo>
                  <a:lnTo>
                    <a:pt x="0" y="82047"/>
                  </a:lnTo>
                  <a:cubicBezTo>
                    <a:pt x="0" y="60287"/>
                    <a:pt x="8644" y="39418"/>
                    <a:pt x="24031" y="24031"/>
                  </a:cubicBezTo>
                  <a:cubicBezTo>
                    <a:pt x="39418" y="8644"/>
                    <a:pt x="60287" y="0"/>
                    <a:pt x="82047" y="0"/>
                  </a:cubicBezTo>
                  <a:close/>
                </a:path>
              </a:pathLst>
            </a:custGeom>
            <a:solidFill>
              <a:srgbClr val="202226"/>
            </a:solidFill>
          </p:spPr>
          <p:txBody>
            <a:bodyPr/>
            <a:lstStyle/>
            <a:p>
              <a:endParaRPr lang="en-IE" sz="1200" dirty="0"/>
            </a:p>
          </p:txBody>
        </p:sp>
        <p:sp>
          <p:nvSpPr>
            <p:cNvPr id="5" name="TextBox 5"/>
            <p:cNvSpPr txBox="1"/>
            <p:nvPr/>
          </p:nvSpPr>
          <p:spPr>
            <a:xfrm>
              <a:off x="0" y="-38100"/>
              <a:ext cx="1320930" cy="1904089"/>
            </a:xfrm>
            <a:prstGeom prst="rect">
              <a:avLst/>
            </a:prstGeom>
          </p:spPr>
          <p:txBody>
            <a:bodyPr lIns="33867" tIns="33867" rIns="33867" bIns="33867" rtlCol="0" anchor="ctr"/>
            <a:lstStyle/>
            <a:p>
              <a:pPr algn="ctr">
                <a:lnSpc>
                  <a:spcPts val="1773"/>
                </a:lnSpc>
              </a:pPr>
              <a:endParaRPr sz="1200"/>
            </a:p>
          </p:txBody>
        </p:sp>
      </p:grpSp>
      <p:grpSp>
        <p:nvGrpSpPr>
          <p:cNvPr id="6" name="Group 6"/>
          <p:cNvGrpSpPr/>
          <p:nvPr/>
        </p:nvGrpSpPr>
        <p:grpSpPr>
          <a:xfrm>
            <a:off x="3575676" y="2261055"/>
            <a:ext cx="368921" cy="36892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C43F"/>
            </a:solidFill>
          </p:spPr>
          <p:txBody>
            <a:bodyPr/>
            <a:lstStyle/>
            <a:p>
              <a:endParaRPr lang="en-IE" sz="1200"/>
            </a:p>
          </p:txBody>
        </p:sp>
        <p:sp>
          <p:nvSpPr>
            <p:cNvPr id="8" name="TextBox 8"/>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TextBox 9"/>
          <p:cNvSpPr txBox="1"/>
          <p:nvPr/>
        </p:nvSpPr>
        <p:spPr>
          <a:xfrm>
            <a:off x="1260340" y="3070141"/>
            <a:ext cx="2819519" cy="351828"/>
          </a:xfrm>
          <a:prstGeom prst="rect">
            <a:avLst/>
          </a:prstGeom>
        </p:spPr>
        <p:txBody>
          <a:bodyPr wrap="square" lIns="0" tIns="0" rIns="0" bIns="0" rtlCol="0" anchor="t">
            <a:spAutoFit/>
          </a:bodyPr>
          <a:lstStyle/>
          <a:p>
            <a:pPr>
              <a:lnSpc>
                <a:spcPts val="3034"/>
              </a:lnSpc>
            </a:pPr>
            <a:r>
              <a:rPr lang="en-US" sz="2167" dirty="0">
                <a:solidFill>
                  <a:srgbClr val="FCFCFC"/>
                </a:solidFill>
                <a:latin typeface="Open Sauce Bold Italics"/>
              </a:rPr>
              <a:t>Measurement Tools:</a:t>
            </a:r>
          </a:p>
        </p:txBody>
      </p:sp>
      <p:sp>
        <p:nvSpPr>
          <p:cNvPr id="10" name="TextBox 10"/>
          <p:cNvSpPr txBox="1"/>
          <p:nvPr/>
        </p:nvSpPr>
        <p:spPr>
          <a:xfrm>
            <a:off x="1594215" y="3651572"/>
            <a:ext cx="2201519" cy="952377"/>
          </a:xfrm>
          <a:prstGeom prst="rect">
            <a:avLst/>
          </a:prstGeom>
        </p:spPr>
        <p:txBody>
          <a:bodyPr lIns="0" tIns="0" rIns="0" bIns="0" rtlCol="0" anchor="t">
            <a:spAutoFit/>
          </a:bodyPr>
          <a:lstStyle/>
          <a:p>
            <a:pPr>
              <a:lnSpc>
                <a:spcPts val="1854"/>
              </a:lnSpc>
            </a:pPr>
            <a:r>
              <a:rPr lang="en-US" sz="1324" dirty="0">
                <a:solidFill>
                  <a:srgbClr val="D9D9D9"/>
                </a:solidFill>
                <a:latin typeface="Open Sauce Italics"/>
              </a:rPr>
              <a:t>Meters for electricity, gas, diesel, oil, water, steam, etc.</a:t>
            </a:r>
          </a:p>
          <a:p>
            <a:pPr>
              <a:lnSpc>
                <a:spcPts val="1854"/>
              </a:lnSpc>
            </a:pPr>
            <a:r>
              <a:rPr lang="en-US" sz="1324" dirty="0">
                <a:solidFill>
                  <a:srgbClr val="D9D9D9"/>
                </a:solidFill>
                <a:latin typeface="Open Sauce Italics"/>
              </a:rPr>
              <a:t>Smart energy controls for heating, cooling, and lighting.</a:t>
            </a:r>
          </a:p>
        </p:txBody>
      </p:sp>
      <p:sp>
        <p:nvSpPr>
          <p:cNvPr id="11" name="AutoShape 11"/>
          <p:cNvSpPr/>
          <p:nvPr/>
        </p:nvSpPr>
        <p:spPr>
          <a:xfrm>
            <a:off x="1606340" y="3530600"/>
            <a:ext cx="2303670" cy="0"/>
          </a:xfrm>
          <a:prstGeom prst="line">
            <a:avLst/>
          </a:prstGeom>
          <a:ln w="9525" cap="flat">
            <a:solidFill>
              <a:srgbClr val="FCFCFC">
                <a:alpha val="49804"/>
              </a:srgbClr>
            </a:solidFill>
            <a:prstDash val="solid"/>
            <a:headEnd type="none" w="sm" len="sm"/>
            <a:tailEnd type="none" w="sm" len="sm"/>
          </a:ln>
        </p:spPr>
        <p:txBody>
          <a:bodyPr/>
          <a:lstStyle/>
          <a:p>
            <a:endParaRPr lang="en-IE" sz="1200"/>
          </a:p>
        </p:txBody>
      </p:sp>
      <p:grpSp>
        <p:nvGrpSpPr>
          <p:cNvPr id="13" name="Group 13"/>
          <p:cNvGrpSpPr/>
          <p:nvPr/>
        </p:nvGrpSpPr>
        <p:grpSpPr>
          <a:xfrm>
            <a:off x="4586250" y="2048545"/>
            <a:ext cx="3019500" cy="4265444"/>
            <a:chOff x="0" y="0"/>
            <a:chExt cx="1320930" cy="1865989"/>
          </a:xfrm>
        </p:grpSpPr>
        <p:sp>
          <p:nvSpPr>
            <p:cNvPr id="14" name="Freeform 14"/>
            <p:cNvSpPr/>
            <p:nvPr/>
          </p:nvSpPr>
          <p:spPr>
            <a:xfrm>
              <a:off x="0" y="0"/>
              <a:ext cx="1320930" cy="1865989"/>
            </a:xfrm>
            <a:custGeom>
              <a:avLst/>
              <a:gdLst/>
              <a:ahLst/>
              <a:cxnLst/>
              <a:rect l="l" t="t" r="r" b="b"/>
              <a:pathLst>
                <a:path w="1320930" h="1865989">
                  <a:moveTo>
                    <a:pt x="82047" y="0"/>
                  </a:moveTo>
                  <a:lnTo>
                    <a:pt x="1238883" y="0"/>
                  </a:lnTo>
                  <a:cubicBezTo>
                    <a:pt x="1260643" y="0"/>
                    <a:pt x="1281512" y="8644"/>
                    <a:pt x="1296899" y="24031"/>
                  </a:cubicBezTo>
                  <a:cubicBezTo>
                    <a:pt x="1312286" y="39418"/>
                    <a:pt x="1320930" y="60287"/>
                    <a:pt x="1320930" y="82047"/>
                  </a:cubicBezTo>
                  <a:lnTo>
                    <a:pt x="1320930" y="1783941"/>
                  </a:lnTo>
                  <a:cubicBezTo>
                    <a:pt x="1320930" y="1805702"/>
                    <a:pt x="1312286" y="1826571"/>
                    <a:pt x="1296899" y="1841958"/>
                  </a:cubicBezTo>
                  <a:cubicBezTo>
                    <a:pt x="1281512" y="1857344"/>
                    <a:pt x="1260643" y="1865989"/>
                    <a:pt x="1238883" y="1865989"/>
                  </a:cubicBezTo>
                  <a:lnTo>
                    <a:pt x="82047" y="1865989"/>
                  </a:lnTo>
                  <a:cubicBezTo>
                    <a:pt x="60287" y="1865989"/>
                    <a:pt x="39418" y="1857344"/>
                    <a:pt x="24031" y="1841958"/>
                  </a:cubicBezTo>
                  <a:cubicBezTo>
                    <a:pt x="8644" y="1826571"/>
                    <a:pt x="0" y="1805702"/>
                    <a:pt x="0" y="1783941"/>
                  </a:cubicBezTo>
                  <a:lnTo>
                    <a:pt x="0" y="82047"/>
                  </a:lnTo>
                  <a:cubicBezTo>
                    <a:pt x="0" y="60287"/>
                    <a:pt x="8644" y="39418"/>
                    <a:pt x="24031" y="24031"/>
                  </a:cubicBezTo>
                  <a:cubicBezTo>
                    <a:pt x="39418" y="8644"/>
                    <a:pt x="60287" y="0"/>
                    <a:pt x="82047" y="0"/>
                  </a:cubicBezTo>
                  <a:close/>
                </a:path>
              </a:pathLst>
            </a:custGeom>
            <a:solidFill>
              <a:srgbClr val="8DC43F"/>
            </a:solidFill>
          </p:spPr>
          <p:txBody>
            <a:bodyPr/>
            <a:lstStyle/>
            <a:p>
              <a:endParaRPr lang="en-IE" sz="1200"/>
            </a:p>
          </p:txBody>
        </p:sp>
        <p:sp>
          <p:nvSpPr>
            <p:cNvPr id="15" name="TextBox 15"/>
            <p:cNvSpPr txBox="1"/>
            <p:nvPr/>
          </p:nvSpPr>
          <p:spPr>
            <a:xfrm>
              <a:off x="0" y="-38100"/>
              <a:ext cx="1320930" cy="1904089"/>
            </a:xfrm>
            <a:prstGeom prst="rect">
              <a:avLst/>
            </a:prstGeom>
          </p:spPr>
          <p:txBody>
            <a:bodyPr lIns="33867" tIns="33867" rIns="33867" bIns="33867" rtlCol="0" anchor="ctr"/>
            <a:lstStyle/>
            <a:p>
              <a:pPr algn="ctr">
                <a:lnSpc>
                  <a:spcPts val="1773"/>
                </a:lnSpc>
              </a:pPr>
              <a:endParaRPr sz="1200"/>
            </a:p>
          </p:txBody>
        </p:sp>
      </p:grpSp>
      <p:grpSp>
        <p:nvGrpSpPr>
          <p:cNvPr id="16" name="Group 16"/>
          <p:cNvGrpSpPr/>
          <p:nvPr/>
        </p:nvGrpSpPr>
        <p:grpSpPr>
          <a:xfrm>
            <a:off x="7001576" y="2261055"/>
            <a:ext cx="368921" cy="36892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243"/>
            </a:solidFill>
          </p:spPr>
          <p:txBody>
            <a:bodyPr/>
            <a:lstStyle/>
            <a:p>
              <a:endParaRPr lang="en-IE" sz="1200"/>
            </a:p>
          </p:txBody>
        </p:sp>
        <p:sp>
          <p:nvSpPr>
            <p:cNvPr id="18" name="TextBox 18"/>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19" name="TextBox 19"/>
          <p:cNvSpPr txBox="1"/>
          <p:nvPr/>
        </p:nvSpPr>
        <p:spPr>
          <a:xfrm>
            <a:off x="4817867" y="3070140"/>
            <a:ext cx="2787883" cy="351828"/>
          </a:xfrm>
          <a:prstGeom prst="rect">
            <a:avLst/>
          </a:prstGeom>
        </p:spPr>
        <p:txBody>
          <a:bodyPr wrap="square" lIns="0" tIns="0" rIns="0" bIns="0" rtlCol="0" anchor="t">
            <a:spAutoFit/>
          </a:bodyPr>
          <a:lstStyle/>
          <a:p>
            <a:pPr>
              <a:lnSpc>
                <a:spcPts val="3034"/>
              </a:lnSpc>
            </a:pPr>
            <a:r>
              <a:rPr lang="en-US" sz="2167" dirty="0">
                <a:solidFill>
                  <a:srgbClr val="FCFCFC"/>
                </a:solidFill>
                <a:latin typeface="Open Sauce Bold Italics"/>
              </a:rPr>
              <a:t>Lighting Upgrades:</a:t>
            </a:r>
          </a:p>
        </p:txBody>
      </p:sp>
      <p:sp>
        <p:nvSpPr>
          <p:cNvPr id="20" name="TextBox 20"/>
          <p:cNvSpPr txBox="1"/>
          <p:nvPr/>
        </p:nvSpPr>
        <p:spPr>
          <a:xfrm>
            <a:off x="4935725" y="3687855"/>
            <a:ext cx="2201519" cy="708720"/>
          </a:xfrm>
          <a:prstGeom prst="rect">
            <a:avLst/>
          </a:prstGeom>
        </p:spPr>
        <p:txBody>
          <a:bodyPr lIns="0" tIns="0" rIns="0" bIns="0" rtlCol="0" anchor="t">
            <a:spAutoFit/>
          </a:bodyPr>
          <a:lstStyle/>
          <a:p>
            <a:pPr>
              <a:lnSpc>
                <a:spcPts val="1854"/>
              </a:lnSpc>
            </a:pPr>
            <a:r>
              <a:rPr lang="en-US" sz="1324" dirty="0">
                <a:solidFill>
                  <a:srgbClr val="D9D9D9"/>
                </a:solidFill>
                <a:latin typeface="Open Sauce Italics"/>
              </a:rPr>
              <a:t>LED lighting, as part of a broader energy efficiency package.</a:t>
            </a:r>
          </a:p>
        </p:txBody>
      </p:sp>
      <p:sp>
        <p:nvSpPr>
          <p:cNvPr id="21" name="AutoShape 21"/>
          <p:cNvSpPr/>
          <p:nvPr/>
        </p:nvSpPr>
        <p:spPr>
          <a:xfrm>
            <a:off x="4943773" y="3530600"/>
            <a:ext cx="2303670" cy="0"/>
          </a:xfrm>
          <a:prstGeom prst="line">
            <a:avLst/>
          </a:prstGeom>
          <a:ln w="9525" cap="flat">
            <a:solidFill>
              <a:srgbClr val="FCFCFC">
                <a:alpha val="49804"/>
              </a:srgbClr>
            </a:solidFill>
            <a:prstDash val="solid"/>
            <a:headEnd type="none" w="sm" len="sm"/>
            <a:tailEnd type="none" w="sm" len="sm"/>
          </a:ln>
        </p:spPr>
        <p:txBody>
          <a:bodyPr/>
          <a:lstStyle/>
          <a:p>
            <a:endParaRPr lang="en-IE" sz="1200"/>
          </a:p>
        </p:txBody>
      </p:sp>
      <p:grpSp>
        <p:nvGrpSpPr>
          <p:cNvPr id="23" name="Group 23"/>
          <p:cNvGrpSpPr/>
          <p:nvPr/>
        </p:nvGrpSpPr>
        <p:grpSpPr>
          <a:xfrm>
            <a:off x="8013186" y="2048545"/>
            <a:ext cx="3019500" cy="4265444"/>
            <a:chOff x="0" y="0"/>
            <a:chExt cx="1320930" cy="1865989"/>
          </a:xfrm>
        </p:grpSpPr>
        <p:sp>
          <p:nvSpPr>
            <p:cNvPr id="24" name="Freeform 24"/>
            <p:cNvSpPr/>
            <p:nvPr/>
          </p:nvSpPr>
          <p:spPr>
            <a:xfrm>
              <a:off x="0" y="0"/>
              <a:ext cx="1320930" cy="1865989"/>
            </a:xfrm>
            <a:custGeom>
              <a:avLst/>
              <a:gdLst/>
              <a:ahLst/>
              <a:cxnLst/>
              <a:rect l="l" t="t" r="r" b="b"/>
              <a:pathLst>
                <a:path w="1320930" h="1865989">
                  <a:moveTo>
                    <a:pt x="82047" y="0"/>
                  </a:moveTo>
                  <a:lnTo>
                    <a:pt x="1238883" y="0"/>
                  </a:lnTo>
                  <a:cubicBezTo>
                    <a:pt x="1260643" y="0"/>
                    <a:pt x="1281512" y="8644"/>
                    <a:pt x="1296899" y="24031"/>
                  </a:cubicBezTo>
                  <a:cubicBezTo>
                    <a:pt x="1312286" y="39418"/>
                    <a:pt x="1320930" y="60287"/>
                    <a:pt x="1320930" y="82047"/>
                  </a:cubicBezTo>
                  <a:lnTo>
                    <a:pt x="1320930" y="1783941"/>
                  </a:lnTo>
                  <a:cubicBezTo>
                    <a:pt x="1320930" y="1805702"/>
                    <a:pt x="1312286" y="1826571"/>
                    <a:pt x="1296899" y="1841958"/>
                  </a:cubicBezTo>
                  <a:cubicBezTo>
                    <a:pt x="1281512" y="1857344"/>
                    <a:pt x="1260643" y="1865989"/>
                    <a:pt x="1238883" y="1865989"/>
                  </a:cubicBezTo>
                  <a:lnTo>
                    <a:pt x="82047" y="1865989"/>
                  </a:lnTo>
                  <a:cubicBezTo>
                    <a:pt x="60287" y="1865989"/>
                    <a:pt x="39418" y="1857344"/>
                    <a:pt x="24031" y="1841958"/>
                  </a:cubicBezTo>
                  <a:cubicBezTo>
                    <a:pt x="8644" y="1826571"/>
                    <a:pt x="0" y="1805702"/>
                    <a:pt x="0" y="1783941"/>
                  </a:cubicBezTo>
                  <a:lnTo>
                    <a:pt x="0" y="82047"/>
                  </a:lnTo>
                  <a:cubicBezTo>
                    <a:pt x="0" y="60287"/>
                    <a:pt x="8644" y="39418"/>
                    <a:pt x="24031" y="24031"/>
                  </a:cubicBezTo>
                  <a:cubicBezTo>
                    <a:pt x="39418" y="8644"/>
                    <a:pt x="60287" y="0"/>
                    <a:pt x="82047" y="0"/>
                  </a:cubicBezTo>
                  <a:close/>
                </a:path>
              </a:pathLst>
            </a:custGeom>
            <a:solidFill>
              <a:srgbClr val="202226"/>
            </a:solidFill>
          </p:spPr>
          <p:txBody>
            <a:bodyPr/>
            <a:lstStyle/>
            <a:p>
              <a:endParaRPr lang="en-IE" sz="1200"/>
            </a:p>
          </p:txBody>
        </p:sp>
        <p:sp>
          <p:nvSpPr>
            <p:cNvPr id="25" name="TextBox 25"/>
            <p:cNvSpPr txBox="1"/>
            <p:nvPr/>
          </p:nvSpPr>
          <p:spPr>
            <a:xfrm>
              <a:off x="0" y="-38100"/>
              <a:ext cx="1320930" cy="1904089"/>
            </a:xfrm>
            <a:prstGeom prst="rect">
              <a:avLst/>
            </a:prstGeom>
          </p:spPr>
          <p:txBody>
            <a:bodyPr lIns="33867" tIns="33867" rIns="33867" bIns="33867" rtlCol="0" anchor="ctr"/>
            <a:lstStyle/>
            <a:p>
              <a:pPr algn="ctr">
                <a:lnSpc>
                  <a:spcPts val="1773"/>
                </a:lnSpc>
              </a:pPr>
              <a:endParaRPr sz="1200"/>
            </a:p>
          </p:txBody>
        </p:sp>
      </p:grpSp>
      <p:grpSp>
        <p:nvGrpSpPr>
          <p:cNvPr id="26" name="Group 26"/>
          <p:cNvGrpSpPr/>
          <p:nvPr/>
        </p:nvGrpSpPr>
        <p:grpSpPr>
          <a:xfrm>
            <a:off x="10428512" y="2261055"/>
            <a:ext cx="368921" cy="368921"/>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C43F"/>
            </a:solidFill>
          </p:spPr>
          <p:txBody>
            <a:bodyPr/>
            <a:lstStyle/>
            <a:p>
              <a:endParaRPr lang="en-IE" sz="1200"/>
            </a:p>
          </p:txBody>
        </p:sp>
        <p:sp>
          <p:nvSpPr>
            <p:cNvPr id="28" name="TextBox 28"/>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29" name="TextBox 29"/>
          <p:cNvSpPr txBox="1"/>
          <p:nvPr/>
        </p:nvSpPr>
        <p:spPr>
          <a:xfrm>
            <a:off x="8224763" y="3087958"/>
            <a:ext cx="2793999" cy="351828"/>
          </a:xfrm>
          <a:prstGeom prst="rect">
            <a:avLst/>
          </a:prstGeom>
        </p:spPr>
        <p:txBody>
          <a:bodyPr wrap="square" lIns="0" tIns="0" rIns="0" bIns="0" rtlCol="0" anchor="t">
            <a:spAutoFit/>
          </a:bodyPr>
          <a:lstStyle/>
          <a:p>
            <a:pPr>
              <a:lnSpc>
                <a:spcPts val="3034"/>
              </a:lnSpc>
            </a:pPr>
            <a:r>
              <a:rPr lang="en-US" sz="2167" dirty="0">
                <a:solidFill>
                  <a:srgbClr val="FCFCFC"/>
                </a:solidFill>
                <a:latin typeface="Open Sauce Bold Italics"/>
              </a:rPr>
              <a:t>System Upgrades:</a:t>
            </a:r>
          </a:p>
        </p:txBody>
      </p:sp>
      <p:sp>
        <p:nvSpPr>
          <p:cNvPr id="30" name="TextBox 30"/>
          <p:cNvSpPr txBox="1"/>
          <p:nvPr/>
        </p:nvSpPr>
        <p:spPr>
          <a:xfrm>
            <a:off x="8396267" y="3713331"/>
            <a:ext cx="2201519" cy="1439689"/>
          </a:xfrm>
          <a:prstGeom prst="rect">
            <a:avLst/>
          </a:prstGeom>
        </p:spPr>
        <p:txBody>
          <a:bodyPr lIns="0" tIns="0" rIns="0" bIns="0" rtlCol="0" anchor="t">
            <a:spAutoFit/>
          </a:bodyPr>
          <a:lstStyle/>
          <a:p>
            <a:pPr>
              <a:lnSpc>
                <a:spcPts val="1854"/>
              </a:lnSpc>
            </a:pPr>
            <a:r>
              <a:rPr lang="en-US" sz="1324" dirty="0">
                <a:solidFill>
                  <a:srgbClr val="D9D9D9"/>
                </a:solidFill>
                <a:latin typeface="Open Sauce Italics"/>
              </a:rPr>
              <a:t>Heat pumps (air, water, or ground source).</a:t>
            </a:r>
          </a:p>
          <a:p>
            <a:pPr>
              <a:lnSpc>
                <a:spcPts val="1854"/>
              </a:lnSpc>
            </a:pPr>
            <a:r>
              <a:rPr lang="en-US" sz="1324" dirty="0">
                <a:solidFill>
                  <a:srgbClr val="D9D9D9"/>
                </a:solidFill>
                <a:latin typeface="Open Sauce Italics"/>
              </a:rPr>
              <a:t>Heat recovery systems.</a:t>
            </a:r>
          </a:p>
          <a:p>
            <a:pPr>
              <a:lnSpc>
                <a:spcPts val="1854"/>
              </a:lnSpc>
            </a:pPr>
            <a:r>
              <a:rPr lang="en-US" sz="1324" dirty="0">
                <a:solidFill>
                  <a:srgbClr val="D9D9D9"/>
                </a:solidFill>
                <a:latin typeface="Open Sauce Italics"/>
              </a:rPr>
              <a:t>Replacement of refrigeration units and electric boilers (must be over 5 years old).</a:t>
            </a:r>
          </a:p>
        </p:txBody>
      </p:sp>
      <p:sp>
        <p:nvSpPr>
          <p:cNvPr id="31" name="AutoShape 31"/>
          <p:cNvSpPr/>
          <p:nvPr/>
        </p:nvSpPr>
        <p:spPr>
          <a:xfrm>
            <a:off x="8360378" y="3530600"/>
            <a:ext cx="2303670" cy="0"/>
          </a:xfrm>
          <a:prstGeom prst="line">
            <a:avLst/>
          </a:prstGeom>
          <a:ln w="9525" cap="flat">
            <a:solidFill>
              <a:srgbClr val="FCFCFC">
                <a:alpha val="49804"/>
              </a:srgbClr>
            </a:solidFill>
            <a:prstDash val="solid"/>
            <a:headEnd type="none" w="sm" len="sm"/>
            <a:tailEnd type="none" w="sm" len="sm"/>
          </a:ln>
        </p:spPr>
        <p:txBody>
          <a:bodyPr/>
          <a:lstStyle/>
          <a:p>
            <a:endParaRPr lang="en-IE" sz="1200"/>
          </a:p>
        </p:txBody>
      </p:sp>
      <p:sp>
        <p:nvSpPr>
          <p:cNvPr id="33" name="Freeform 33"/>
          <p:cNvSpPr/>
          <p:nvPr/>
        </p:nvSpPr>
        <p:spPr>
          <a:xfrm>
            <a:off x="9578227" y="5105640"/>
            <a:ext cx="2400257" cy="1582903"/>
          </a:xfrm>
          <a:custGeom>
            <a:avLst/>
            <a:gdLst/>
            <a:ahLst/>
            <a:cxnLst/>
            <a:rect l="l" t="t" r="r" b="b"/>
            <a:pathLst>
              <a:path w="3600385" h="2374355">
                <a:moveTo>
                  <a:pt x="0" y="0"/>
                </a:moveTo>
                <a:lnTo>
                  <a:pt x="3600385" y="0"/>
                </a:lnTo>
                <a:lnTo>
                  <a:pt x="3600385" y="2374355"/>
                </a:lnTo>
                <a:lnTo>
                  <a:pt x="0" y="2374355"/>
                </a:lnTo>
                <a:lnTo>
                  <a:pt x="0" y="0"/>
                </a:lnTo>
                <a:close/>
              </a:path>
            </a:pathLst>
          </a:custGeom>
          <a:blipFill>
            <a:blip r:embed="rId2"/>
            <a:stretch>
              <a:fillRect/>
            </a:stretch>
          </a:blipFill>
        </p:spPr>
        <p:txBody>
          <a:bodyPr/>
          <a:lstStyle/>
          <a:p>
            <a:endParaRPr lang="en-IE" sz="12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12CCBD7E062F42B3551FA60354A85C" ma:contentTypeVersion="12" ma:contentTypeDescription="Create a new document." ma:contentTypeScope="" ma:versionID="7b2fa2e078c3d08b6120fe12d1cb1ef0">
  <xsd:schema xmlns:xsd="http://www.w3.org/2001/XMLSchema" xmlns:xs="http://www.w3.org/2001/XMLSchema" xmlns:p="http://schemas.microsoft.com/office/2006/metadata/properties" xmlns:ns2="6538b053-b151-4e79-9583-b48be350a556" xmlns:ns3="5470394b-abeb-41fa-9ae0-7dbd9481b26f" targetNamespace="http://schemas.microsoft.com/office/2006/metadata/properties" ma:root="true" ma:fieldsID="0f230698f3db332198611597a5095cf5" ns2:_="" ns3:_="">
    <xsd:import namespace="6538b053-b151-4e79-9583-b48be350a556"/>
    <xsd:import namespace="5470394b-abeb-41fa-9ae0-7dbd9481b26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38b053-b151-4e79-9583-b48be350a5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7fdd481-5551-4d98-bbaf-4b7f51229df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470394b-abeb-41fa-9ae0-7dbd9481b26f"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754f17c-f96c-40ef-83ed-b98c34f7a478}" ma:internalName="TaxCatchAll" ma:showField="CatchAllData" ma:web="5470394b-abeb-41fa-9ae0-7dbd9481b2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538b053-b151-4e79-9583-b48be350a556">
      <Terms xmlns="http://schemas.microsoft.com/office/infopath/2007/PartnerControls"/>
    </lcf76f155ced4ddcb4097134ff3c332f>
    <TaxCatchAll xmlns="5470394b-abeb-41fa-9ae0-7dbd9481b26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F82A95-EEE4-40D8-8D8A-0049E187FE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38b053-b151-4e79-9583-b48be350a556"/>
    <ds:schemaRef ds:uri="5470394b-abeb-41fa-9ae0-7dbd9481b2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F51484D-AB0B-43AD-B669-2720702B976B}">
  <ds:schemaRefs>
    <ds:schemaRef ds:uri="http://schemas.microsoft.com/office/2006/documentManagement/types"/>
    <ds:schemaRef ds:uri="http://purl.org/dc/elements/1.1/"/>
    <ds:schemaRef ds:uri="http://www.w3.org/XML/1998/namespace"/>
    <ds:schemaRef ds:uri="6538b053-b151-4e79-9583-b48be350a556"/>
    <ds:schemaRef ds:uri="http://schemas.microsoft.com/office/2006/metadata/properties"/>
    <ds:schemaRef ds:uri="http://purl.org/dc/terms/"/>
    <ds:schemaRef ds:uri="http://schemas.microsoft.com/office/infopath/2007/PartnerControls"/>
    <ds:schemaRef ds:uri="http://schemas.openxmlformats.org/package/2006/metadata/core-properties"/>
    <ds:schemaRef ds:uri="5470394b-abeb-41fa-9ae0-7dbd9481b26f"/>
    <ds:schemaRef ds:uri="http://purl.org/dc/dcmitype/"/>
  </ds:schemaRefs>
</ds:datastoreItem>
</file>

<file path=customXml/itemProps3.xml><?xml version="1.0" encoding="utf-8"?>
<ds:datastoreItem xmlns:ds="http://schemas.openxmlformats.org/officeDocument/2006/customXml" ds:itemID="{A67F557E-06A8-4231-8AAA-A5F96E9768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1070</TotalTime>
  <Words>2314</Words>
  <Application>Microsoft Office PowerPoint</Application>
  <PresentationFormat>Widescreen</PresentationFormat>
  <Paragraphs>456</Paragraphs>
  <Slides>36</Slides>
  <Notes>2</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36</vt:i4>
      </vt:variant>
    </vt:vector>
  </HeadingPairs>
  <TitlesOfParts>
    <vt:vector size="55" baseType="lpstr">
      <vt:lpstr>Aptos</vt:lpstr>
      <vt:lpstr>Aptos Display</vt:lpstr>
      <vt:lpstr>Arial</vt:lpstr>
      <vt:lpstr>Calibri</vt:lpstr>
      <vt:lpstr>Calibri Light</vt:lpstr>
      <vt:lpstr>Gotham Book</vt:lpstr>
      <vt:lpstr>Open Sans</vt:lpstr>
      <vt:lpstr>Open Sans Bold</vt:lpstr>
      <vt:lpstr>Open Sauce Bold Italics</vt:lpstr>
      <vt:lpstr>Open Sauce Italics</vt:lpstr>
      <vt:lpstr>Questrial</vt:lpstr>
      <vt:lpstr>Roboto</vt:lpstr>
      <vt:lpstr>Serenity Light</vt:lpstr>
      <vt:lpstr>Serenity Semi-Bold</vt:lpstr>
      <vt:lpstr>Source Sans Pro</vt:lpstr>
      <vt:lpstr>Source Sans Pro Bold</vt:lpstr>
      <vt:lpstr>Wingdings</vt:lpstr>
      <vt:lpstr>Office Theme</vt:lpstr>
      <vt:lpstr>Office Theme</vt:lpstr>
      <vt:lpstr>Business Energy Seminar </vt:lpstr>
      <vt:lpstr>PowerPoint Presentation</vt:lpstr>
      <vt:lpstr>PowerPoint Presentation</vt:lpstr>
      <vt:lpstr>Goals of the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Further Case Studies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Yvonne Byrne</dc:creator>
  <cp:lastModifiedBy>Clare Kelly</cp:lastModifiedBy>
  <cp:revision>81</cp:revision>
  <cp:lastPrinted>2024-11-20T09:49:32Z</cp:lastPrinted>
  <dcterms:created xsi:type="dcterms:W3CDTF">2024-11-18T09:21:56Z</dcterms:created>
  <dcterms:modified xsi:type="dcterms:W3CDTF">2025-10-15T13:21:23Z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574000.000000000</vt:lpwstr>
  </property>
  <property fmtid="{D5CDD505-2E9C-101B-9397-08002B2CF9AE}" pid="3" name="ContentTypeId">
    <vt:lpwstr>0x010100E112CCBD7E062F42B3551FA60354A85C</vt:lpwstr>
  </property>
  <property fmtid="{D5CDD505-2E9C-101B-9397-08002B2CF9AE}" pid="4" name="MediaServiceImageTags">
    <vt:lpwstr/>
  </property>
</Properties>
</file>