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2" r:id="rId2"/>
    <p:sldId id="489" r:id="rId3"/>
    <p:sldId id="316" r:id="rId4"/>
    <p:sldId id="457" r:id="rId5"/>
    <p:sldId id="277" r:id="rId6"/>
    <p:sldId id="288" r:id="rId7"/>
    <p:sldId id="289" r:id="rId8"/>
    <p:sldId id="256" r:id="rId9"/>
    <p:sldId id="491" r:id="rId10"/>
    <p:sldId id="259" r:id="rId11"/>
    <p:sldId id="278" r:id="rId12"/>
    <p:sldId id="313" r:id="rId13"/>
    <p:sldId id="314" r:id="rId14"/>
    <p:sldId id="490" r:id="rId15"/>
    <p:sldId id="315" r:id="rId16"/>
    <p:sldId id="493" r:id="rId17"/>
    <p:sldId id="264" r:id="rId18"/>
    <p:sldId id="276" r:id="rId19"/>
    <p:sldId id="305" r:id="rId20"/>
    <p:sldId id="272" r:id="rId21"/>
    <p:sldId id="292" r:id="rId22"/>
    <p:sldId id="495" r:id="rId23"/>
    <p:sldId id="496" r:id="rId24"/>
    <p:sldId id="261" r:id="rId2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FD658-9689-4B2F-9245-143D21F76AD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416A66D-8D46-473E-A4B8-957B6F29575D}">
      <dgm:prSet/>
      <dgm:spPr/>
      <dgm:t>
        <a:bodyPr/>
        <a:lstStyle/>
        <a:p>
          <a:r>
            <a:rPr lang="en-IE" dirty="0"/>
            <a:t>To improve infrastructure outside and on the routes to school in order to improve safety for cyclists and pedestrians on key access routes to schools</a:t>
          </a:r>
          <a:endParaRPr lang="en-US" dirty="0"/>
        </a:p>
      </dgm:t>
    </dgm:pt>
    <dgm:pt modelId="{0F011C42-F595-4978-9A15-EF049EC3C843}" type="parTrans" cxnId="{B09BFD4F-C87B-42C1-A10A-9584952C5907}">
      <dgm:prSet/>
      <dgm:spPr/>
      <dgm:t>
        <a:bodyPr/>
        <a:lstStyle/>
        <a:p>
          <a:endParaRPr lang="en-US"/>
        </a:p>
      </dgm:t>
    </dgm:pt>
    <dgm:pt modelId="{21A856A2-3558-4811-BB64-DF0811F51F73}" type="sibTrans" cxnId="{B09BFD4F-C87B-42C1-A10A-9584952C5907}">
      <dgm:prSet/>
      <dgm:spPr/>
      <dgm:t>
        <a:bodyPr/>
        <a:lstStyle/>
        <a:p>
          <a:endParaRPr lang="en-US"/>
        </a:p>
      </dgm:t>
    </dgm:pt>
    <dgm:pt modelId="{D7506043-280A-4EBD-AA46-730FBA8B843C}">
      <dgm:prSet/>
      <dgm:spPr/>
      <dgm:t>
        <a:bodyPr/>
        <a:lstStyle/>
        <a:p>
          <a:pPr marL="228600" lvl="1" indent="0" defTabSz="1066800">
            <a:spcBef>
              <a:spcPct val="0"/>
            </a:spcBef>
            <a:spcAft>
              <a:spcPct val="20000"/>
            </a:spcAft>
          </a:pPr>
          <a:endParaRPr lang="en-US"/>
        </a:p>
      </dgm:t>
    </dgm:pt>
    <dgm:pt modelId="{C1D58B6F-2CA1-4DF7-A2C8-208F1E87E00B}" type="parTrans" cxnId="{C7BB446E-A25A-448D-BAF7-95E5EE6AF91C}">
      <dgm:prSet/>
      <dgm:spPr/>
      <dgm:t>
        <a:bodyPr/>
        <a:lstStyle/>
        <a:p>
          <a:endParaRPr lang="en-US"/>
        </a:p>
      </dgm:t>
    </dgm:pt>
    <dgm:pt modelId="{35A3A808-1B6E-4194-B08D-641DF7DA7898}" type="sibTrans" cxnId="{C7BB446E-A25A-448D-BAF7-95E5EE6AF91C}">
      <dgm:prSet/>
      <dgm:spPr/>
      <dgm:t>
        <a:bodyPr/>
        <a:lstStyle/>
        <a:p>
          <a:endParaRPr lang="en-US"/>
        </a:p>
      </dgm:t>
    </dgm:pt>
    <dgm:pt modelId="{D7DEC6D0-1B04-4821-934D-9B5153AF4916}">
      <dgm:prSet/>
      <dgm:spPr/>
      <dgm:t>
        <a:bodyPr/>
        <a:lstStyle/>
        <a:p>
          <a:pPr marL="0" marR="0" lvl="0" indent="0" defTabSz="914400" eaLnBrk="1" fontAlgn="auto" latinLnBrk="0" hangingPunct="1">
            <a:spcBef>
              <a:spcPts val="0"/>
            </a:spcBef>
            <a:spcAft>
              <a:spcPts val="0"/>
            </a:spcAft>
            <a:buClrTx/>
            <a:buSzTx/>
            <a:buFont typeface="Arial" panose="020B0604020202020204" pitchFamily="34" charset="0"/>
            <a:buChar char="•"/>
            <a:tabLst/>
            <a:defRPr/>
          </a:pPr>
          <a:r>
            <a:rPr lang="en-IE"/>
            <a:t>Develop Safe Routes to School Programme in consultation with An Taisce and the Schools’ Board of Management.  </a:t>
          </a:r>
          <a:endParaRPr lang="en-US"/>
        </a:p>
      </dgm:t>
    </dgm:pt>
    <dgm:pt modelId="{85C9D293-ED54-4DF8-99B9-0B3FC81B7875}" type="parTrans" cxnId="{AD533B07-3E0E-45BA-A5F1-60E786D16A81}">
      <dgm:prSet/>
      <dgm:spPr/>
      <dgm:t>
        <a:bodyPr/>
        <a:lstStyle/>
        <a:p>
          <a:endParaRPr lang="en-IE"/>
        </a:p>
      </dgm:t>
    </dgm:pt>
    <dgm:pt modelId="{92C4F702-E792-459E-A598-F006CB721797}" type="sibTrans" cxnId="{AD533B07-3E0E-45BA-A5F1-60E786D16A81}">
      <dgm:prSet/>
      <dgm:spPr/>
      <dgm:t>
        <a:bodyPr/>
        <a:lstStyle/>
        <a:p>
          <a:endParaRPr lang="en-IE"/>
        </a:p>
      </dgm:t>
    </dgm:pt>
    <dgm:pt modelId="{C26DB3D2-ECB5-47DF-AE68-0210ABC24FC9}">
      <dgm:prSet/>
      <dgm:spPr/>
      <dgm:t>
        <a:bodyPr/>
        <a:lstStyle/>
        <a:p>
          <a:pPr marL="0" marR="0" lvl="0" indent="0" defTabSz="914400" eaLnBrk="1" fontAlgn="auto" latinLnBrk="0" hangingPunct="1">
            <a:spcBef>
              <a:spcPts val="0"/>
            </a:spcBef>
            <a:spcAft>
              <a:spcPts val="0"/>
            </a:spcAft>
            <a:buClrTx/>
            <a:buSzTx/>
            <a:buFont typeface="Arial" panose="020B0604020202020204" pitchFamily="34" charset="0"/>
            <a:buChar char="•"/>
            <a:tabLst/>
            <a:defRPr/>
          </a:pPr>
          <a:r>
            <a:rPr lang="en-US"/>
            <a:t>Accelerate delivery of accessibility improvements in order to increase the number of children who walk, cycle or scoot to school.</a:t>
          </a:r>
        </a:p>
      </dgm:t>
    </dgm:pt>
    <dgm:pt modelId="{F9451D87-2F1A-49E0-B5E1-BC496075199D}" type="parTrans" cxnId="{1CDD2292-FF76-42FD-81AB-CB63E46AB3CC}">
      <dgm:prSet/>
      <dgm:spPr/>
      <dgm:t>
        <a:bodyPr/>
        <a:lstStyle/>
        <a:p>
          <a:endParaRPr lang="en-IE"/>
        </a:p>
      </dgm:t>
    </dgm:pt>
    <dgm:pt modelId="{6C93F1FB-AE95-4AC1-AB8E-B82D0DC3B45D}" type="sibTrans" cxnId="{1CDD2292-FF76-42FD-81AB-CB63E46AB3CC}">
      <dgm:prSet/>
      <dgm:spPr/>
      <dgm:t>
        <a:bodyPr/>
        <a:lstStyle/>
        <a:p>
          <a:endParaRPr lang="en-IE"/>
        </a:p>
      </dgm:t>
    </dgm:pt>
    <dgm:pt modelId="{27C4A9CA-281F-408A-8CCB-9757291EC3A2}">
      <dgm:prSet/>
      <dgm:spPr/>
      <dgm:t>
        <a:bodyPr/>
        <a:lstStyle/>
        <a:p>
          <a:pPr marL="228600" lvl="1" indent="0" defTabSz="1066800">
            <a:spcBef>
              <a:spcPct val="0"/>
            </a:spcBef>
            <a:spcAft>
              <a:spcPct val="20000"/>
            </a:spcAft>
          </a:pPr>
          <a:endParaRPr lang="en-US"/>
        </a:p>
      </dgm:t>
    </dgm:pt>
    <dgm:pt modelId="{23C93B1A-DE71-4E82-958F-80219A1CA228}" type="parTrans" cxnId="{5ED29275-4F36-4DEA-B6CB-0797032DCBCB}">
      <dgm:prSet/>
      <dgm:spPr/>
      <dgm:t>
        <a:bodyPr/>
        <a:lstStyle/>
        <a:p>
          <a:endParaRPr lang="en-IE"/>
        </a:p>
      </dgm:t>
    </dgm:pt>
    <dgm:pt modelId="{6D5B8A20-114F-45EB-AFDB-19AA281224E9}" type="sibTrans" cxnId="{5ED29275-4F36-4DEA-B6CB-0797032DCBCB}">
      <dgm:prSet/>
      <dgm:spPr/>
      <dgm:t>
        <a:bodyPr/>
        <a:lstStyle/>
        <a:p>
          <a:endParaRPr lang="en-IE"/>
        </a:p>
      </dgm:t>
    </dgm:pt>
    <dgm:pt modelId="{4C9326E6-6D4E-403C-ADE5-A74B70597572}">
      <dgm:prSet/>
      <dgm:spPr/>
      <dgm:t>
        <a:bodyPr/>
        <a:lstStyle/>
        <a:p>
          <a:pPr marL="228600" lvl="1" indent="0" defTabSz="1066800">
            <a:spcBef>
              <a:spcPct val="0"/>
            </a:spcBef>
            <a:spcAft>
              <a:spcPct val="20000"/>
            </a:spcAft>
          </a:pPr>
          <a:endParaRPr lang="en-US"/>
        </a:p>
      </dgm:t>
    </dgm:pt>
    <dgm:pt modelId="{B0CA2998-E4B4-4AC4-9308-A0D0C6812D57}" type="parTrans" cxnId="{D73C8E02-EF71-46B4-AC4A-38DDD631084C}">
      <dgm:prSet/>
      <dgm:spPr/>
      <dgm:t>
        <a:bodyPr/>
        <a:lstStyle/>
        <a:p>
          <a:endParaRPr lang="en-IE"/>
        </a:p>
      </dgm:t>
    </dgm:pt>
    <dgm:pt modelId="{56629102-3DB0-43A5-A13A-F9788DB96DA6}" type="sibTrans" cxnId="{D73C8E02-EF71-46B4-AC4A-38DDD631084C}">
      <dgm:prSet/>
      <dgm:spPr/>
      <dgm:t>
        <a:bodyPr/>
        <a:lstStyle/>
        <a:p>
          <a:endParaRPr lang="en-IE"/>
        </a:p>
      </dgm:t>
    </dgm:pt>
    <dgm:pt modelId="{C314B5D8-4B6E-4423-8120-A59ECDFE6558}">
      <dgm:prSet/>
      <dgm:spPr/>
      <dgm:t>
        <a:bodyPr/>
        <a:lstStyle/>
        <a:p>
          <a:pPr marL="0" marR="0" lvl="0" indent="0" defTabSz="914400" eaLnBrk="1" fontAlgn="auto" latinLnBrk="0" hangingPunct="1">
            <a:spcBef>
              <a:spcPts val="0"/>
            </a:spcBef>
            <a:spcAft>
              <a:spcPts val="0"/>
            </a:spcAft>
            <a:buClrTx/>
            <a:buSzTx/>
            <a:buFont typeface="Arial" panose="020B0604020202020204" pitchFamily="34" charset="0"/>
            <a:buNone/>
            <a:tabLst/>
            <a:defRPr/>
          </a:pPr>
          <a:endParaRPr lang="en-US"/>
        </a:p>
      </dgm:t>
    </dgm:pt>
    <dgm:pt modelId="{8E87B16A-5511-4180-8FAB-1BE8CA8B3857}" type="parTrans" cxnId="{0276F46B-3653-4C05-A410-8CBC583E79F4}">
      <dgm:prSet/>
      <dgm:spPr/>
      <dgm:t>
        <a:bodyPr/>
        <a:lstStyle/>
        <a:p>
          <a:endParaRPr lang="en-IE"/>
        </a:p>
      </dgm:t>
    </dgm:pt>
    <dgm:pt modelId="{44840DCE-5E4B-494E-9A47-F68AAA2D927B}" type="sibTrans" cxnId="{0276F46B-3653-4C05-A410-8CBC583E79F4}">
      <dgm:prSet/>
      <dgm:spPr/>
      <dgm:t>
        <a:bodyPr/>
        <a:lstStyle/>
        <a:p>
          <a:endParaRPr lang="en-IE"/>
        </a:p>
      </dgm:t>
    </dgm:pt>
    <dgm:pt modelId="{9515B97C-124B-41DD-AA69-47BA4C524003}">
      <dgm:prSet/>
      <dgm:spPr/>
      <dgm:t>
        <a:bodyPr/>
        <a:lstStyle/>
        <a:p>
          <a:pPr marL="0" marR="0" lvl="0" indent="0" defTabSz="914400" eaLnBrk="1" fontAlgn="auto" latinLnBrk="0" hangingPunct="1">
            <a:spcBef>
              <a:spcPts val="0"/>
            </a:spcBef>
            <a:spcAft>
              <a:spcPts val="0"/>
            </a:spcAft>
            <a:buClrTx/>
            <a:buSzTx/>
            <a:buFont typeface="Arial" panose="020B0604020202020204" pitchFamily="34" charset="0"/>
            <a:buNone/>
            <a:tabLst/>
            <a:defRPr/>
          </a:pPr>
          <a:endParaRPr lang="en-US"/>
        </a:p>
      </dgm:t>
    </dgm:pt>
    <dgm:pt modelId="{566B7998-3F41-41C8-96D3-A2CC853025CD}" type="parTrans" cxnId="{9AFF9F9F-6B22-4C60-BF13-CBE51BA55541}">
      <dgm:prSet/>
      <dgm:spPr/>
      <dgm:t>
        <a:bodyPr/>
        <a:lstStyle/>
        <a:p>
          <a:endParaRPr lang="en-IE"/>
        </a:p>
      </dgm:t>
    </dgm:pt>
    <dgm:pt modelId="{C46D7219-E254-478E-90EC-FBC2E29D8C84}" type="sibTrans" cxnId="{9AFF9F9F-6B22-4C60-BF13-CBE51BA55541}">
      <dgm:prSet/>
      <dgm:spPr/>
      <dgm:t>
        <a:bodyPr/>
        <a:lstStyle/>
        <a:p>
          <a:endParaRPr lang="en-IE"/>
        </a:p>
      </dgm:t>
    </dgm:pt>
    <dgm:pt modelId="{EAD1B7EE-A974-4536-ACBA-1ECCC239ABFE}">
      <dgm:prSet/>
      <dgm:spPr/>
      <dgm:t>
        <a:bodyPr/>
        <a:lstStyle/>
        <a:p>
          <a:pPr marL="0" marR="0" lvl="0" indent="0" defTabSz="914400" eaLnBrk="1" fontAlgn="auto" latinLnBrk="0" hangingPunct="1">
            <a:spcBef>
              <a:spcPts val="0"/>
            </a:spcBef>
            <a:spcAft>
              <a:spcPts val="0"/>
            </a:spcAft>
            <a:buClrTx/>
            <a:buSzTx/>
            <a:buFont typeface="Arial" panose="020B0604020202020204" pitchFamily="34" charset="0"/>
            <a:buChar char="•"/>
            <a:tabLst/>
            <a:defRPr/>
          </a:pPr>
          <a:r>
            <a:rPr lang="en-US"/>
            <a:t>27 Wexford schools applied.  6 of which are currently at design stage. </a:t>
          </a:r>
        </a:p>
      </dgm:t>
    </dgm:pt>
    <dgm:pt modelId="{AAB527C9-FC0F-467D-8118-9E3A57786283}" type="parTrans" cxnId="{B8DF4F76-6CAD-439C-A268-3C353185CE09}">
      <dgm:prSet/>
      <dgm:spPr/>
      <dgm:t>
        <a:bodyPr/>
        <a:lstStyle/>
        <a:p>
          <a:endParaRPr lang="en-IE"/>
        </a:p>
      </dgm:t>
    </dgm:pt>
    <dgm:pt modelId="{6A20FEFF-8FD9-4A32-8B15-A8B1F1CFECA0}" type="sibTrans" cxnId="{B8DF4F76-6CAD-439C-A268-3C353185CE09}">
      <dgm:prSet/>
      <dgm:spPr/>
      <dgm:t>
        <a:bodyPr/>
        <a:lstStyle/>
        <a:p>
          <a:endParaRPr lang="en-IE"/>
        </a:p>
      </dgm:t>
    </dgm:pt>
    <dgm:pt modelId="{0A018CE1-82EE-44B3-A70E-3314B56D1341}">
      <dgm:prSet/>
      <dgm:spPr/>
      <dgm:t>
        <a:bodyPr/>
        <a:lstStyle/>
        <a:p>
          <a:pPr marL="0" marR="0" lvl="0" indent="0" defTabSz="914400" eaLnBrk="1" fontAlgn="auto" latinLnBrk="0" hangingPunct="1">
            <a:spcBef>
              <a:spcPts val="0"/>
            </a:spcBef>
            <a:spcAft>
              <a:spcPts val="0"/>
            </a:spcAft>
            <a:buClrTx/>
            <a:buSzTx/>
            <a:buFont typeface="Arial" panose="020B0604020202020204" pitchFamily="34" charset="0"/>
            <a:buChar char="•"/>
            <a:tabLst/>
            <a:defRPr/>
          </a:pPr>
          <a:endParaRPr lang="en-US"/>
        </a:p>
      </dgm:t>
    </dgm:pt>
    <dgm:pt modelId="{6C9717AB-1073-423C-80AD-480CF0765653}" type="parTrans" cxnId="{E08A930A-07FA-4D92-B980-96BB8546A451}">
      <dgm:prSet/>
      <dgm:spPr/>
      <dgm:t>
        <a:bodyPr/>
        <a:lstStyle/>
        <a:p>
          <a:endParaRPr lang="en-IE"/>
        </a:p>
      </dgm:t>
    </dgm:pt>
    <dgm:pt modelId="{9A350EBF-0494-451E-8B7E-1E572EA8B197}" type="sibTrans" cxnId="{E08A930A-07FA-4D92-B980-96BB8546A451}">
      <dgm:prSet/>
      <dgm:spPr/>
      <dgm:t>
        <a:bodyPr/>
        <a:lstStyle/>
        <a:p>
          <a:endParaRPr lang="en-IE"/>
        </a:p>
      </dgm:t>
    </dgm:pt>
    <dgm:pt modelId="{DCA0F255-DCE9-40A0-AC60-CAF7EA43A1FC}">
      <dgm:prSet/>
      <dgm:spPr/>
      <dgm:t>
        <a:bodyPr/>
        <a:lstStyle/>
        <a:p>
          <a:pPr marL="0" marR="0" lvl="0" indent="0" defTabSz="914400" eaLnBrk="1" fontAlgn="auto" latinLnBrk="0" hangingPunct="1">
            <a:spcBef>
              <a:spcPts val="0"/>
            </a:spcBef>
            <a:spcAft>
              <a:spcPts val="0"/>
            </a:spcAft>
            <a:buClrTx/>
            <a:buSzTx/>
            <a:buFont typeface="Arial" panose="020B0604020202020204" pitchFamily="34" charset="0"/>
            <a:buChar char="•"/>
            <a:tabLst/>
            <a:defRPr/>
          </a:pPr>
          <a:r>
            <a:rPr lang="en-US" dirty="0"/>
            <a:t>Improve safety at the school gate by providing ‘front of school’ intervention measures to improve safety, alleviate congestion and improve access.</a:t>
          </a:r>
        </a:p>
      </dgm:t>
    </dgm:pt>
    <dgm:pt modelId="{EF840F74-2E44-4E72-A60A-AC09181BA407}" type="parTrans" cxnId="{0EC581FB-A6A3-45C0-A691-878F22CABC27}">
      <dgm:prSet/>
      <dgm:spPr/>
      <dgm:t>
        <a:bodyPr/>
        <a:lstStyle/>
        <a:p>
          <a:endParaRPr lang="en-IE"/>
        </a:p>
      </dgm:t>
    </dgm:pt>
    <dgm:pt modelId="{33DF8BDB-5076-4182-84B1-175A29DC55C1}" type="sibTrans" cxnId="{0EC581FB-A6A3-45C0-A691-878F22CABC27}">
      <dgm:prSet/>
      <dgm:spPr/>
      <dgm:t>
        <a:bodyPr/>
        <a:lstStyle/>
        <a:p>
          <a:endParaRPr lang="en-IE"/>
        </a:p>
      </dgm:t>
    </dgm:pt>
    <dgm:pt modelId="{8FA3FB2C-DA7A-424F-AB88-718044240ABD}">
      <dgm:prSet/>
      <dgm:spPr/>
      <dgm:t>
        <a:bodyPr/>
        <a:lstStyle/>
        <a:p>
          <a:pPr marL="0" marR="0" lvl="0" indent="0" defTabSz="914400" eaLnBrk="1" fontAlgn="auto" latinLnBrk="0" hangingPunct="1">
            <a:spcBef>
              <a:spcPts val="0"/>
            </a:spcBef>
            <a:spcAft>
              <a:spcPts val="0"/>
            </a:spcAft>
            <a:buClrTx/>
            <a:buSzTx/>
            <a:buFont typeface="Arial" panose="020B0604020202020204" pitchFamily="34" charset="0"/>
            <a:buChar char="•"/>
            <a:tabLst/>
            <a:defRPr/>
          </a:pPr>
          <a:endParaRPr lang="en-US"/>
        </a:p>
      </dgm:t>
    </dgm:pt>
    <dgm:pt modelId="{CE63541B-35A1-42C6-AB5E-C8619411E443}" type="parTrans" cxnId="{7D1D6211-2E47-409A-941A-928C67944F85}">
      <dgm:prSet/>
      <dgm:spPr/>
      <dgm:t>
        <a:bodyPr/>
        <a:lstStyle/>
        <a:p>
          <a:endParaRPr lang="en-IE"/>
        </a:p>
      </dgm:t>
    </dgm:pt>
    <dgm:pt modelId="{2A3111AD-D956-47BE-926D-40305D14C547}" type="sibTrans" cxnId="{7D1D6211-2E47-409A-941A-928C67944F85}">
      <dgm:prSet/>
      <dgm:spPr/>
      <dgm:t>
        <a:bodyPr/>
        <a:lstStyle/>
        <a:p>
          <a:endParaRPr lang="en-IE"/>
        </a:p>
      </dgm:t>
    </dgm:pt>
    <dgm:pt modelId="{9E6A970B-1767-4C76-8FA3-079099EB338D}" type="pres">
      <dgm:prSet presAssocID="{98BFD658-9689-4B2F-9245-143D21F76AD5}" presName="linear" presStyleCnt="0">
        <dgm:presLayoutVars>
          <dgm:animLvl val="lvl"/>
          <dgm:resizeHandles val="exact"/>
        </dgm:presLayoutVars>
      </dgm:prSet>
      <dgm:spPr/>
    </dgm:pt>
    <dgm:pt modelId="{510A6630-918F-4CA4-A32E-29A9DE86C60A}" type="pres">
      <dgm:prSet presAssocID="{3416A66D-8D46-473E-A4B8-957B6F29575D}" presName="parentText" presStyleLbl="node1" presStyleIdx="0" presStyleCnt="1">
        <dgm:presLayoutVars>
          <dgm:chMax val="0"/>
          <dgm:bulletEnabled val="1"/>
        </dgm:presLayoutVars>
      </dgm:prSet>
      <dgm:spPr/>
    </dgm:pt>
    <dgm:pt modelId="{E5995912-F569-467A-835A-AB49CC03234B}" type="pres">
      <dgm:prSet presAssocID="{3416A66D-8D46-473E-A4B8-957B6F29575D}" presName="childText" presStyleLbl="revTx" presStyleIdx="0" presStyleCnt="1">
        <dgm:presLayoutVars>
          <dgm:bulletEnabled val="1"/>
        </dgm:presLayoutVars>
      </dgm:prSet>
      <dgm:spPr/>
    </dgm:pt>
  </dgm:ptLst>
  <dgm:cxnLst>
    <dgm:cxn modelId="{D73C8E02-EF71-46B4-AC4A-38DDD631084C}" srcId="{3416A66D-8D46-473E-A4B8-957B6F29575D}" destId="{4C9326E6-6D4E-403C-ADE5-A74B70597572}" srcOrd="8" destOrd="0" parTransId="{B0CA2998-E4B4-4AC4-9308-A0D0C6812D57}" sibTransId="{56629102-3DB0-43A5-A13A-F9788DB96DA6}"/>
    <dgm:cxn modelId="{D4C28C03-3EA8-4534-A6A0-1621C28B0B3E}" type="presOf" srcId="{0A018CE1-82EE-44B3-A70E-3314B56D1341}" destId="{E5995912-F569-467A-835A-AB49CC03234B}" srcOrd="0" destOrd="6" presId="urn:microsoft.com/office/officeart/2005/8/layout/vList2"/>
    <dgm:cxn modelId="{AD533B07-3E0E-45BA-A5F1-60E786D16A81}" srcId="{3416A66D-8D46-473E-A4B8-957B6F29575D}" destId="{D7DEC6D0-1B04-4821-934D-9B5153AF4916}" srcOrd="1" destOrd="0" parTransId="{85C9D293-ED54-4DF8-99B9-0B3FC81B7875}" sibTransId="{92C4F702-E792-459E-A598-F006CB721797}"/>
    <dgm:cxn modelId="{E08A930A-07FA-4D92-B980-96BB8546A451}" srcId="{3416A66D-8D46-473E-A4B8-957B6F29575D}" destId="{0A018CE1-82EE-44B3-A70E-3314B56D1341}" srcOrd="6" destOrd="0" parTransId="{6C9717AB-1073-423C-80AD-480CF0765653}" sibTransId="{9A350EBF-0494-451E-8B7E-1E572EA8B197}"/>
    <dgm:cxn modelId="{2FC4DF0B-9D84-4624-A725-719E0478B3C5}" type="presOf" srcId="{DCA0F255-DCE9-40A0-AC60-CAF7EA43A1FC}" destId="{E5995912-F569-467A-835A-AB49CC03234B}" srcOrd="0" destOrd="5" presId="urn:microsoft.com/office/officeart/2005/8/layout/vList2"/>
    <dgm:cxn modelId="{7D1D6211-2E47-409A-941A-928C67944F85}" srcId="{3416A66D-8D46-473E-A4B8-957B6F29575D}" destId="{8FA3FB2C-DA7A-424F-AB88-718044240ABD}" srcOrd="4" destOrd="0" parTransId="{CE63541B-35A1-42C6-AB5E-C8619411E443}" sibTransId="{2A3111AD-D956-47BE-926D-40305D14C547}"/>
    <dgm:cxn modelId="{2BC52620-C364-4662-B42D-DFD05502DC54}" type="presOf" srcId="{D7506043-280A-4EBD-AA46-730FBA8B843C}" destId="{E5995912-F569-467A-835A-AB49CC03234B}" srcOrd="0" destOrd="0" presId="urn:microsoft.com/office/officeart/2005/8/layout/vList2"/>
    <dgm:cxn modelId="{3EA2C131-3C40-44C5-87F7-56BF539CF314}" type="presOf" srcId="{4C9326E6-6D4E-403C-ADE5-A74B70597572}" destId="{E5995912-F569-467A-835A-AB49CC03234B}" srcOrd="0" destOrd="8" presId="urn:microsoft.com/office/officeart/2005/8/layout/vList2"/>
    <dgm:cxn modelId="{74CEFB32-65EB-476D-ACC0-8EEC6206E581}" type="presOf" srcId="{EAD1B7EE-A974-4536-ACBA-1ECCC239ABFE}" destId="{E5995912-F569-467A-835A-AB49CC03234B}" srcOrd="0" destOrd="7" presId="urn:microsoft.com/office/officeart/2005/8/layout/vList2"/>
    <dgm:cxn modelId="{CFA4A948-F273-4C40-8038-40E775BAA414}" type="presOf" srcId="{27C4A9CA-281F-408A-8CCB-9757291EC3A2}" destId="{E5995912-F569-467A-835A-AB49CC03234B}" srcOrd="0" destOrd="2" presId="urn:microsoft.com/office/officeart/2005/8/layout/vList2"/>
    <dgm:cxn modelId="{0276F46B-3653-4C05-A410-8CBC583E79F4}" srcId="{3416A66D-8D46-473E-A4B8-957B6F29575D}" destId="{C314B5D8-4B6E-4423-8120-A59ECDFE6558}" srcOrd="10" destOrd="0" parTransId="{8E87B16A-5511-4180-8FAB-1BE8CA8B3857}" sibTransId="{44840DCE-5E4B-494E-9A47-F68AAA2D927B}"/>
    <dgm:cxn modelId="{C7BB446E-A25A-448D-BAF7-95E5EE6AF91C}" srcId="{3416A66D-8D46-473E-A4B8-957B6F29575D}" destId="{D7506043-280A-4EBD-AA46-730FBA8B843C}" srcOrd="0" destOrd="0" parTransId="{C1D58B6F-2CA1-4DF7-A2C8-208F1E87E00B}" sibTransId="{35A3A808-1B6E-4194-B08D-641DF7DA7898}"/>
    <dgm:cxn modelId="{B09BFD4F-C87B-42C1-A10A-9584952C5907}" srcId="{98BFD658-9689-4B2F-9245-143D21F76AD5}" destId="{3416A66D-8D46-473E-A4B8-957B6F29575D}" srcOrd="0" destOrd="0" parTransId="{0F011C42-F595-4978-9A15-EF049EC3C843}" sibTransId="{21A856A2-3558-4811-BB64-DF0811F51F73}"/>
    <dgm:cxn modelId="{5ED29275-4F36-4DEA-B6CB-0797032DCBCB}" srcId="{3416A66D-8D46-473E-A4B8-957B6F29575D}" destId="{27C4A9CA-281F-408A-8CCB-9757291EC3A2}" srcOrd="2" destOrd="0" parTransId="{23C93B1A-DE71-4E82-958F-80219A1CA228}" sibTransId="{6D5B8A20-114F-45EB-AFDB-19AA281224E9}"/>
    <dgm:cxn modelId="{B8DF4F76-6CAD-439C-A268-3C353185CE09}" srcId="{3416A66D-8D46-473E-A4B8-957B6F29575D}" destId="{EAD1B7EE-A974-4536-ACBA-1ECCC239ABFE}" srcOrd="7" destOrd="0" parTransId="{AAB527C9-FC0F-467D-8118-9E3A57786283}" sibTransId="{6A20FEFF-8FD9-4A32-8B15-A8B1F1CFECA0}"/>
    <dgm:cxn modelId="{1CDD2292-FF76-42FD-81AB-CB63E46AB3CC}" srcId="{3416A66D-8D46-473E-A4B8-957B6F29575D}" destId="{C26DB3D2-ECB5-47DF-AE68-0210ABC24FC9}" srcOrd="3" destOrd="0" parTransId="{F9451D87-2F1A-49E0-B5E1-BC496075199D}" sibTransId="{6C93F1FB-AE95-4AC1-AB8E-B82D0DC3B45D}"/>
    <dgm:cxn modelId="{9AFF9F9F-6B22-4C60-BF13-CBE51BA55541}" srcId="{3416A66D-8D46-473E-A4B8-957B6F29575D}" destId="{9515B97C-124B-41DD-AA69-47BA4C524003}" srcOrd="9" destOrd="0" parTransId="{566B7998-3F41-41C8-96D3-A2CC853025CD}" sibTransId="{C46D7219-E254-478E-90EC-FBC2E29D8C84}"/>
    <dgm:cxn modelId="{3DDF68AE-4DAE-4950-B466-3CC58A5F036E}" type="presOf" srcId="{3416A66D-8D46-473E-A4B8-957B6F29575D}" destId="{510A6630-918F-4CA4-A32E-29A9DE86C60A}" srcOrd="0" destOrd="0" presId="urn:microsoft.com/office/officeart/2005/8/layout/vList2"/>
    <dgm:cxn modelId="{81EC27B7-7536-411A-BAFC-7F3D2E47C9AC}" type="presOf" srcId="{C314B5D8-4B6E-4423-8120-A59ECDFE6558}" destId="{E5995912-F569-467A-835A-AB49CC03234B}" srcOrd="0" destOrd="10" presId="urn:microsoft.com/office/officeart/2005/8/layout/vList2"/>
    <dgm:cxn modelId="{E9715CBE-706E-4A3C-B583-49129C8B8AD3}" type="presOf" srcId="{C26DB3D2-ECB5-47DF-AE68-0210ABC24FC9}" destId="{E5995912-F569-467A-835A-AB49CC03234B}" srcOrd="0" destOrd="3" presId="urn:microsoft.com/office/officeart/2005/8/layout/vList2"/>
    <dgm:cxn modelId="{D68B05C6-17E4-4D92-8E4D-24D0B2D27E38}" type="presOf" srcId="{8FA3FB2C-DA7A-424F-AB88-718044240ABD}" destId="{E5995912-F569-467A-835A-AB49CC03234B}" srcOrd="0" destOrd="4" presId="urn:microsoft.com/office/officeart/2005/8/layout/vList2"/>
    <dgm:cxn modelId="{501CD0CF-A6DB-4F77-A19F-8884D1087152}" type="presOf" srcId="{98BFD658-9689-4B2F-9245-143D21F76AD5}" destId="{9E6A970B-1767-4C76-8FA3-079099EB338D}" srcOrd="0" destOrd="0" presId="urn:microsoft.com/office/officeart/2005/8/layout/vList2"/>
    <dgm:cxn modelId="{D0EF7BE0-75B0-445E-B4A3-5A374EAF5235}" type="presOf" srcId="{D7DEC6D0-1B04-4821-934D-9B5153AF4916}" destId="{E5995912-F569-467A-835A-AB49CC03234B}" srcOrd="0" destOrd="1" presId="urn:microsoft.com/office/officeart/2005/8/layout/vList2"/>
    <dgm:cxn modelId="{359A22EA-1B96-4598-9221-639B8E3A5C25}" type="presOf" srcId="{9515B97C-124B-41DD-AA69-47BA4C524003}" destId="{E5995912-F569-467A-835A-AB49CC03234B}" srcOrd="0" destOrd="9" presId="urn:microsoft.com/office/officeart/2005/8/layout/vList2"/>
    <dgm:cxn modelId="{0EC581FB-A6A3-45C0-A691-878F22CABC27}" srcId="{3416A66D-8D46-473E-A4B8-957B6F29575D}" destId="{DCA0F255-DCE9-40A0-AC60-CAF7EA43A1FC}" srcOrd="5" destOrd="0" parTransId="{EF840F74-2E44-4E72-A60A-AC09181BA407}" sibTransId="{33DF8BDB-5076-4182-84B1-175A29DC55C1}"/>
    <dgm:cxn modelId="{16FB382E-FFA5-4B3B-9D6B-31810627FC5C}" type="presParOf" srcId="{9E6A970B-1767-4C76-8FA3-079099EB338D}" destId="{510A6630-918F-4CA4-A32E-29A9DE86C60A}" srcOrd="0" destOrd="0" presId="urn:microsoft.com/office/officeart/2005/8/layout/vList2"/>
    <dgm:cxn modelId="{50C5FACC-F0AB-4AC1-B459-4F411808C00C}" type="presParOf" srcId="{9E6A970B-1767-4C76-8FA3-079099EB338D}" destId="{E5995912-F569-467A-835A-AB49CC03234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A6630-918F-4CA4-A32E-29A9DE86C60A}">
      <dsp:nvSpPr>
        <dsp:cNvPr id="0" name=""/>
        <dsp:cNvSpPr/>
      </dsp:nvSpPr>
      <dsp:spPr>
        <a:xfrm>
          <a:off x="0" y="76976"/>
          <a:ext cx="9905785" cy="8353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E" sz="2100" kern="1200" dirty="0"/>
            <a:t>To improve infrastructure outside and on the routes to school in order to improve safety for cyclists and pedestrians on key access routes to schools</a:t>
          </a:r>
          <a:endParaRPr lang="en-US" sz="2100" kern="1200" dirty="0"/>
        </a:p>
      </dsp:txBody>
      <dsp:txXfrm>
        <a:off x="40780" y="117756"/>
        <a:ext cx="9824225" cy="753819"/>
      </dsp:txXfrm>
    </dsp:sp>
    <dsp:sp modelId="{E5995912-F569-467A-835A-AB49CC03234B}">
      <dsp:nvSpPr>
        <dsp:cNvPr id="0" name=""/>
        <dsp:cNvSpPr/>
      </dsp:nvSpPr>
      <dsp:spPr>
        <a:xfrm>
          <a:off x="0" y="912356"/>
          <a:ext cx="9905785"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09" tIns="26670" rIns="149352" bIns="26670" numCol="1" spcCol="1270" anchor="t" anchorCtr="0">
          <a:noAutofit/>
        </a:bodyPr>
        <a:lstStyle/>
        <a:p>
          <a:pPr marL="228600" lvl="1" indent="0" algn="l" defTabSz="1066800">
            <a:lnSpc>
              <a:spcPct val="90000"/>
            </a:lnSpc>
            <a:spcBef>
              <a:spcPct val="0"/>
            </a:spcBef>
            <a:spcAft>
              <a:spcPct val="20000"/>
            </a:spcAft>
            <a:buChar char="•"/>
          </a:pPr>
          <a:endParaRPr lang="en-US" sz="1600" kern="1200"/>
        </a:p>
        <a:p>
          <a:pPr marL="0" marR="0" lvl="0" indent="0" algn="l" defTabSz="914400" eaLnBrk="1" fontAlgn="auto" latinLnBrk="0" hangingPunct="1">
            <a:lnSpc>
              <a:spcPct val="90000"/>
            </a:lnSpc>
            <a:spcBef>
              <a:spcPct val="0"/>
            </a:spcBef>
            <a:spcAft>
              <a:spcPts val="0"/>
            </a:spcAft>
            <a:buClrTx/>
            <a:buSzTx/>
            <a:buFont typeface="Arial" panose="020B0604020202020204" pitchFamily="34" charset="0"/>
            <a:buChar char="•"/>
            <a:tabLst/>
            <a:defRPr/>
          </a:pPr>
          <a:r>
            <a:rPr lang="en-IE" sz="1600" kern="1200"/>
            <a:t>Develop Safe Routes to School Programme in consultation with An Taisce and the Schools’ Board of Management.  </a:t>
          </a:r>
          <a:endParaRPr lang="en-US" sz="1600" kern="1200"/>
        </a:p>
        <a:p>
          <a:pPr marL="228600" lvl="1" indent="0" algn="l" defTabSz="1066800">
            <a:lnSpc>
              <a:spcPct val="90000"/>
            </a:lnSpc>
            <a:spcBef>
              <a:spcPct val="0"/>
            </a:spcBef>
            <a:spcAft>
              <a:spcPct val="20000"/>
            </a:spcAft>
            <a:buChar char="•"/>
          </a:pPr>
          <a:endParaRPr lang="en-US" sz="1600" kern="1200"/>
        </a:p>
        <a:p>
          <a:pPr marL="0" marR="0" lvl="0" indent="0" algn="l" defTabSz="91440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1600" kern="1200"/>
            <a:t>Accelerate delivery of accessibility improvements in order to increase the number of children who walk, cycle or scoot to school.</a:t>
          </a:r>
        </a:p>
        <a:p>
          <a:pPr marL="0" marR="0" lvl="0" indent="0" algn="l" defTabSz="914400" eaLnBrk="1" fontAlgn="auto" latinLnBrk="0" hangingPunct="1">
            <a:lnSpc>
              <a:spcPct val="90000"/>
            </a:lnSpc>
            <a:spcBef>
              <a:spcPct val="0"/>
            </a:spcBef>
            <a:spcAft>
              <a:spcPts val="0"/>
            </a:spcAft>
            <a:buClrTx/>
            <a:buSzTx/>
            <a:buFont typeface="Arial" panose="020B0604020202020204" pitchFamily="34" charset="0"/>
            <a:buChar char="•"/>
            <a:tabLst/>
            <a:defRPr/>
          </a:pPr>
          <a:endParaRPr lang="en-US" sz="1600" kern="1200"/>
        </a:p>
        <a:p>
          <a:pPr marL="0" marR="0" lvl="0" indent="0" algn="l" defTabSz="91440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1600" kern="1200" dirty="0"/>
            <a:t>Improve safety at the school gate by providing ‘front of school’ intervention measures to improve safety, alleviate congestion and improve access.</a:t>
          </a:r>
        </a:p>
        <a:p>
          <a:pPr marL="0" marR="0" lvl="0" indent="0" algn="l" defTabSz="914400" eaLnBrk="1" fontAlgn="auto" latinLnBrk="0" hangingPunct="1">
            <a:lnSpc>
              <a:spcPct val="90000"/>
            </a:lnSpc>
            <a:spcBef>
              <a:spcPct val="0"/>
            </a:spcBef>
            <a:spcAft>
              <a:spcPts val="0"/>
            </a:spcAft>
            <a:buClrTx/>
            <a:buSzTx/>
            <a:buFont typeface="Arial" panose="020B0604020202020204" pitchFamily="34" charset="0"/>
            <a:buChar char="•"/>
            <a:tabLst/>
            <a:defRPr/>
          </a:pPr>
          <a:endParaRPr lang="en-US" sz="1600" kern="1200"/>
        </a:p>
        <a:p>
          <a:pPr marL="0" marR="0" lvl="0" indent="0" algn="l" defTabSz="91440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1600" kern="1200"/>
            <a:t>27 Wexford schools applied.  6 of which are currently at design stage. </a:t>
          </a:r>
        </a:p>
        <a:p>
          <a:pPr marL="228600" lvl="1" indent="0" algn="l" defTabSz="1066800">
            <a:lnSpc>
              <a:spcPct val="90000"/>
            </a:lnSpc>
            <a:spcBef>
              <a:spcPct val="0"/>
            </a:spcBef>
            <a:spcAft>
              <a:spcPct val="20000"/>
            </a:spcAft>
            <a:buChar char="•"/>
          </a:pPr>
          <a:endParaRPr lang="en-US" sz="1600" kern="1200"/>
        </a:p>
        <a:p>
          <a:pPr marL="0" marR="0" lvl="0" indent="0" algn="l" defTabSz="914400" eaLnBrk="1" fontAlgn="auto" latinLnBrk="0" hangingPunct="1">
            <a:lnSpc>
              <a:spcPct val="90000"/>
            </a:lnSpc>
            <a:spcBef>
              <a:spcPct val="0"/>
            </a:spcBef>
            <a:spcAft>
              <a:spcPts val="0"/>
            </a:spcAft>
            <a:buClrTx/>
            <a:buSzTx/>
            <a:buFont typeface="Arial" panose="020B0604020202020204" pitchFamily="34" charset="0"/>
            <a:buNone/>
            <a:tabLst/>
            <a:defRPr/>
          </a:pPr>
          <a:endParaRPr lang="en-US" sz="1600" kern="1200"/>
        </a:p>
        <a:p>
          <a:pPr marL="0" marR="0" lvl="0" indent="0" algn="l" defTabSz="914400" eaLnBrk="1" fontAlgn="auto" latinLnBrk="0" hangingPunct="1">
            <a:lnSpc>
              <a:spcPct val="90000"/>
            </a:lnSpc>
            <a:spcBef>
              <a:spcPct val="0"/>
            </a:spcBef>
            <a:spcAft>
              <a:spcPts val="0"/>
            </a:spcAft>
            <a:buClrTx/>
            <a:buSzTx/>
            <a:buFont typeface="Arial" panose="020B0604020202020204" pitchFamily="34" charset="0"/>
            <a:buNone/>
            <a:tabLst/>
            <a:defRPr/>
          </a:pPr>
          <a:endParaRPr lang="en-US" sz="1600" kern="1200"/>
        </a:p>
      </dsp:txBody>
      <dsp:txXfrm>
        <a:off x="0" y="912356"/>
        <a:ext cx="9905785" cy="31298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3E7CDB8A-D7C1-4531-A956-A17EE78DD78D}" type="datetimeFigureOut">
              <a:rPr lang="en-IE" smtClean="0"/>
              <a:t>15/09/2023</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FC258748-77AE-4291-9D20-8C2DE2080BD2}" type="slidenum">
              <a:rPr lang="en-IE" smtClean="0"/>
              <a:t>‹#›</a:t>
            </a:fld>
            <a:endParaRPr lang="en-IE"/>
          </a:p>
        </p:txBody>
      </p:sp>
    </p:spTree>
    <p:extLst>
      <p:ext uri="{BB962C8B-B14F-4D97-AF65-F5344CB8AC3E}">
        <p14:creationId xmlns:p14="http://schemas.microsoft.com/office/powerpoint/2010/main" val="92410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80" rtl="0" eaLnBrk="1" fontAlgn="auto" latinLnBrk="0" hangingPunct="1">
              <a:lnSpc>
                <a:spcPct val="100000"/>
              </a:lnSpc>
              <a:spcBef>
                <a:spcPts val="0"/>
              </a:spcBef>
              <a:spcAft>
                <a:spcPts val="0"/>
              </a:spcAft>
              <a:buClrTx/>
              <a:buSzTx/>
              <a:buFontTx/>
              <a:buNone/>
              <a:tabLst/>
              <a:defRPr/>
            </a:pPr>
            <a:fld id="{A213678A-2911-450A-BD6B-70651034498E}"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8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710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896878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FC0B-F2B3-498E-AC31-D91CD14586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508E419D-91DB-4848-A1DF-CBB5D6759F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870FC9E-18A7-48E1-9668-5EF605490E9F}"/>
              </a:ext>
            </a:extLst>
          </p:cNvPr>
          <p:cNvSpPr>
            <a:spLocks noGrp="1"/>
          </p:cNvSpPr>
          <p:nvPr>
            <p:ph type="dt" sz="half" idx="10"/>
          </p:nvPr>
        </p:nvSpPr>
        <p:spPr/>
        <p:txBody>
          <a:bodyPr/>
          <a:lstStyle/>
          <a:p>
            <a:fld id="{8CDE2D5F-0557-4675-99A9-8626AB6E703F}" type="datetimeFigureOut">
              <a:rPr lang="en-IE" smtClean="0"/>
              <a:t>15/09/2023</a:t>
            </a:fld>
            <a:endParaRPr lang="en-IE"/>
          </a:p>
        </p:txBody>
      </p:sp>
      <p:sp>
        <p:nvSpPr>
          <p:cNvPr id="5" name="Footer Placeholder 4">
            <a:extLst>
              <a:ext uri="{FF2B5EF4-FFF2-40B4-BE49-F238E27FC236}">
                <a16:creationId xmlns:a16="http://schemas.microsoft.com/office/drawing/2014/main" id="{7EB1C93E-B202-48C8-BD6F-37C8F11A209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A098991-AC3B-4C6D-8A81-BA75FE60D799}"/>
              </a:ext>
            </a:extLst>
          </p:cNvPr>
          <p:cNvSpPr>
            <a:spLocks noGrp="1"/>
          </p:cNvSpPr>
          <p:nvPr>
            <p:ph type="sldNum" sz="quarter" idx="12"/>
          </p:nvPr>
        </p:nvSpPr>
        <p:spPr/>
        <p:txBody>
          <a:bodyPr/>
          <a:lstStyle/>
          <a:p>
            <a:fld id="{D9DAED85-9972-4C4B-812D-A107148B6B8D}" type="slidenum">
              <a:rPr lang="en-IE" smtClean="0"/>
              <a:t>‹#›</a:t>
            </a:fld>
            <a:endParaRPr lang="en-IE"/>
          </a:p>
        </p:txBody>
      </p:sp>
    </p:spTree>
    <p:extLst>
      <p:ext uri="{BB962C8B-B14F-4D97-AF65-F5344CB8AC3E}">
        <p14:creationId xmlns:p14="http://schemas.microsoft.com/office/powerpoint/2010/main" val="395240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1A7E-340B-4D8F-A2B9-B4E6681643A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A5392E9-8041-4D82-8E8C-D6E99436B5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192C836-2EC9-45AD-8455-8501845081C4}"/>
              </a:ext>
            </a:extLst>
          </p:cNvPr>
          <p:cNvSpPr>
            <a:spLocks noGrp="1"/>
          </p:cNvSpPr>
          <p:nvPr>
            <p:ph type="dt" sz="half" idx="10"/>
          </p:nvPr>
        </p:nvSpPr>
        <p:spPr/>
        <p:txBody>
          <a:bodyPr/>
          <a:lstStyle/>
          <a:p>
            <a:fld id="{8CDE2D5F-0557-4675-99A9-8626AB6E703F}" type="datetimeFigureOut">
              <a:rPr lang="en-IE" smtClean="0"/>
              <a:t>15/09/2023</a:t>
            </a:fld>
            <a:endParaRPr lang="en-IE"/>
          </a:p>
        </p:txBody>
      </p:sp>
      <p:sp>
        <p:nvSpPr>
          <p:cNvPr id="5" name="Footer Placeholder 4">
            <a:extLst>
              <a:ext uri="{FF2B5EF4-FFF2-40B4-BE49-F238E27FC236}">
                <a16:creationId xmlns:a16="http://schemas.microsoft.com/office/drawing/2014/main" id="{5AD86212-B737-4A84-994E-8C0ED8F9696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2BA0882-21FD-4D43-AACB-DF03E459167E}"/>
              </a:ext>
            </a:extLst>
          </p:cNvPr>
          <p:cNvSpPr>
            <a:spLocks noGrp="1"/>
          </p:cNvSpPr>
          <p:nvPr>
            <p:ph type="sldNum" sz="quarter" idx="12"/>
          </p:nvPr>
        </p:nvSpPr>
        <p:spPr/>
        <p:txBody>
          <a:bodyPr/>
          <a:lstStyle/>
          <a:p>
            <a:fld id="{D9DAED85-9972-4C4B-812D-A107148B6B8D}" type="slidenum">
              <a:rPr lang="en-IE" smtClean="0"/>
              <a:t>‹#›</a:t>
            </a:fld>
            <a:endParaRPr lang="en-IE"/>
          </a:p>
        </p:txBody>
      </p:sp>
    </p:spTree>
    <p:extLst>
      <p:ext uri="{BB962C8B-B14F-4D97-AF65-F5344CB8AC3E}">
        <p14:creationId xmlns:p14="http://schemas.microsoft.com/office/powerpoint/2010/main" val="105436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0B3AA9-0AE7-407C-9F40-566EE448B4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A5E01B5-1201-40E4-960D-97D5A8A67D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D665471-EBC3-40E8-9E30-AB62262B9727}"/>
              </a:ext>
            </a:extLst>
          </p:cNvPr>
          <p:cNvSpPr>
            <a:spLocks noGrp="1"/>
          </p:cNvSpPr>
          <p:nvPr>
            <p:ph type="dt" sz="half" idx="10"/>
          </p:nvPr>
        </p:nvSpPr>
        <p:spPr/>
        <p:txBody>
          <a:bodyPr/>
          <a:lstStyle/>
          <a:p>
            <a:fld id="{8CDE2D5F-0557-4675-99A9-8626AB6E703F}" type="datetimeFigureOut">
              <a:rPr lang="en-IE" smtClean="0"/>
              <a:t>15/09/2023</a:t>
            </a:fld>
            <a:endParaRPr lang="en-IE"/>
          </a:p>
        </p:txBody>
      </p:sp>
      <p:sp>
        <p:nvSpPr>
          <p:cNvPr id="5" name="Footer Placeholder 4">
            <a:extLst>
              <a:ext uri="{FF2B5EF4-FFF2-40B4-BE49-F238E27FC236}">
                <a16:creationId xmlns:a16="http://schemas.microsoft.com/office/drawing/2014/main" id="{68A302B9-6FC1-411A-8A13-BA86A9A90AA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04F44A3-DC53-44D3-A612-347E636A27C0}"/>
              </a:ext>
            </a:extLst>
          </p:cNvPr>
          <p:cNvSpPr>
            <a:spLocks noGrp="1"/>
          </p:cNvSpPr>
          <p:nvPr>
            <p:ph type="sldNum" sz="quarter" idx="12"/>
          </p:nvPr>
        </p:nvSpPr>
        <p:spPr/>
        <p:txBody>
          <a:bodyPr/>
          <a:lstStyle/>
          <a:p>
            <a:fld id="{D9DAED85-9972-4C4B-812D-A107148B6B8D}" type="slidenum">
              <a:rPr lang="en-IE" smtClean="0"/>
              <a:t>‹#›</a:t>
            </a:fld>
            <a:endParaRPr lang="en-IE"/>
          </a:p>
        </p:txBody>
      </p:sp>
    </p:spTree>
    <p:extLst>
      <p:ext uri="{BB962C8B-B14F-4D97-AF65-F5344CB8AC3E}">
        <p14:creationId xmlns:p14="http://schemas.microsoft.com/office/powerpoint/2010/main" val="475460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ext &amp; Image">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720725" y="473075"/>
            <a:ext cx="9662528" cy="1143000"/>
          </a:xfrm>
          <a:prstGeom prst="rect">
            <a:avLst/>
          </a:prstGeom>
        </p:spPr>
        <p:txBody>
          <a:bodyPr anchor="t">
            <a:normAutofit/>
          </a:bodyPr>
          <a:lstStyle>
            <a:lvl1pPr algn="l">
              <a:lnSpc>
                <a:spcPct val="80000"/>
              </a:lnSpc>
              <a:defRPr sz="4001" b="1" cap="none" spc="-76" baseline="0">
                <a:solidFill>
                  <a:srgbClr val="004E46"/>
                </a:solidFill>
                <a:latin typeface="+mn-lt"/>
                <a:ea typeface="Calibri" charset="0"/>
                <a:cs typeface="Calibri" charset="0"/>
              </a:defRPr>
            </a:lvl1pPr>
          </a:lstStyle>
          <a:p>
            <a:r>
              <a:rPr lang="en-US" dirty="0"/>
              <a:t>Title Text</a:t>
            </a:r>
            <a:endParaRPr dirty="0"/>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52485" y="475250"/>
            <a:ext cx="737274" cy="1004637"/>
          </a:xfrm>
          <a:prstGeom prst="rect">
            <a:avLst/>
          </a:prstGeom>
        </p:spPr>
      </p:pic>
      <p:sp>
        <p:nvSpPr>
          <p:cNvPr id="6" name="Picture Placeholder 5"/>
          <p:cNvSpPr>
            <a:spLocks noGrp="1"/>
          </p:cNvSpPr>
          <p:nvPr>
            <p:ph type="pic" sz="quarter" idx="10"/>
          </p:nvPr>
        </p:nvSpPr>
        <p:spPr>
          <a:xfrm>
            <a:off x="6003928" y="1778001"/>
            <a:ext cx="5616575" cy="4322011"/>
          </a:xfrm>
          <a:prstGeom prst="rect">
            <a:avLst/>
          </a:prstGeom>
        </p:spPr>
        <p:txBody>
          <a:bodyPr/>
          <a:lstStyle>
            <a:lvl1pPr>
              <a:defRPr sz="2500">
                <a:latin typeface="+mn-lt"/>
              </a:defRPr>
            </a:lvl1pPr>
          </a:lstStyle>
          <a:p>
            <a:r>
              <a:rPr lang="en-US"/>
              <a:t>Click icon to add picture</a:t>
            </a:r>
            <a:endParaRPr lang="en-US" dirty="0"/>
          </a:p>
        </p:txBody>
      </p:sp>
      <p:sp>
        <p:nvSpPr>
          <p:cNvPr id="8" name="Text Placeholder 4"/>
          <p:cNvSpPr>
            <a:spLocks noGrp="1"/>
          </p:cNvSpPr>
          <p:nvPr>
            <p:ph type="body" sz="quarter" idx="12"/>
          </p:nvPr>
        </p:nvSpPr>
        <p:spPr>
          <a:xfrm>
            <a:off x="731150" y="1778001"/>
            <a:ext cx="4928394" cy="4322011"/>
          </a:xfrm>
          <a:prstGeom prst="rect">
            <a:avLst/>
          </a:prstGeom>
        </p:spPr>
        <p:txBody>
          <a:bodyPr/>
          <a:lstStyle>
            <a:lvl1pPr algn="l">
              <a:defRPr sz="2500" spc="-67" baseline="0">
                <a:solidFill>
                  <a:srgbClr val="5E5E5E"/>
                </a:solidFill>
                <a:latin typeface="+mn-lt"/>
              </a:defRPr>
            </a:lvl1pPr>
            <a:lvl2pPr marL="0" indent="-360068" algn="l">
              <a:buClr>
                <a:srgbClr val="83BE41"/>
              </a:buClr>
              <a:buFont typeface=".AppleSystemUIFont" charset="-120"/>
              <a:buChar char="—"/>
              <a:defRPr sz="2500" spc="-67" baseline="0">
                <a:solidFill>
                  <a:srgbClr val="5E5E5E"/>
                </a:solidFill>
                <a:latin typeface="+mn-lt"/>
              </a:defRPr>
            </a:lvl2pPr>
            <a:lvl3pPr marL="604838" indent="-360068" algn="l">
              <a:buClr>
                <a:srgbClr val="83BE41"/>
              </a:buClr>
              <a:buFont typeface=".AppleSystemUIFont" charset="-120"/>
              <a:buChar char="—"/>
              <a:defRPr sz="2500" i="1" spc="-67" baseline="0">
                <a:solidFill>
                  <a:srgbClr val="5E5E5E"/>
                </a:solidFill>
                <a:latin typeface="+mn-lt"/>
              </a:defRPr>
            </a:lvl3pPr>
            <a:lvl4pPr marL="907257" indent="-288054" algn="l">
              <a:buClr>
                <a:srgbClr val="83BE41"/>
              </a:buClr>
              <a:buFont typeface=".AppleSystemUIFont" charset="-120"/>
              <a:buChar char="—"/>
              <a:defRPr sz="2000" spc="-67" baseline="0">
                <a:solidFill>
                  <a:srgbClr val="5E5E5E"/>
                </a:solidFill>
                <a:latin typeface="+mn-lt"/>
              </a:defRPr>
            </a:lvl4pPr>
            <a:lvl5pPr marL="1285280" indent="-288054" algn="l">
              <a:buClr>
                <a:srgbClr val="83BE41"/>
              </a:buClr>
              <a:buFont typeface=".AppleSystemUIFont" charset="-120"/>
              <a:buChar char="–"/>
              <a:defRPr sz="2000" i="1" spc="-67" baseline="0">
                <a:solidFill>
                  <a:srgbClr val="5E5E5E"/>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ialtas na hÉireann | Government of Ireland"/>
          <p:cNvSpPr txBox="1"/>
          <p:nvPr userDrawn="1"/>
        </p:nvSpPr>
        <p:spPr>
          <a:xfrm>
            <a:off x="720728" y="6240758"/>
            <a:ext cx="4667753" cy="320088"/>
          </a:xfrm>
          <a:prstGeom prst="rect">
            <a:avLst/>
          </a:prstGeom>
          <a:ln w="12700">
            <a:miter lim="400000"/>
          </a:ln>
          <a:extLst>
            <a:ext uri="{C572A759-6A51-4108-AA02-DFA0A04FC94B}">
              <ma14:wrappingTextBoxFlag xmlns="" xmlns:ma14="http://schemas.microsoft.com/office/mac/drawingml/2011/main" val="1"/>
            </a:ext>
          </a:extLst>
        </p:spPr>
        <p:txBody>
          <a:bodyPr wrap="none" lIns="21336" tIns="21336" rIns="21336" bIns="21336" anchor="ctr">
            <a:spAutoFit/>
          </a:bodyPr>
          <a:lstStyle>
            <a:lvl1pPr algn="l">
              <a:defRPr sz="1800">
                <a:solidFill>
                  <a:srgbClr val="929292"/>
                </a:solidFill>
              </a:defRPr>
            </a:lvl1pPr>
          </a:lstStyle>
          <a:p>
            <a:pPr defTabSz="346731" hangingPunct="0"/>
            <a:fld id="{93D0CC9E-ED4E-524D-8BB9-8829151DFDE7}" type="slidenum">
              <a:rPr lang="uk-UA" sz="1800" b="1" kern="0" smtClean="0">
                <a:sym typeface="Open Sans"/>
              </a:rPr>
              <a:pPr defTabSz="346731" hangingPunct="0"/>
              <a:t>‹#›</a:t>
            </a:fld>
            <a:r>
              <a:rPr lang="en-GB" sz="1800" b="1" kern="0" dirty="0">
                <a:sym typeface="Open Sans"/>
              </a:rPr>
              <a:t>  An </a:t>
            </a:r>
            <a:r>
              <a:rPr lang="en-GB" sz="1800" b="1" kern="0" dirty="0" err="1">
                <a:sym typeface="Open Sans"/>
              </a:rPr>
              <a:t>Roinn</a:t>
            </a:r>
            <a:r>
              <a:rPr lang="en-GB" sz="1800" b="1" kern="0" dirty="0">
                <a:sym typeface="Open Sans"/>
              </a:rPr>
              <a:t> </a:t>
            </a:r>
            <a:r>
              <a:rPr lang="en-GB" sz="1800" b="1" kern="0" dirty="0" err="1">
                <a:sym typeface="Open Sans"/>
              </a:rPr>
              <a:t>Iompair</a:t>
            </a:r>
            <a:r>
              <a:rPr lang="en-GB" sz="1800" b="1" kern="0" dirty="0">
                <a:sym typeface="Open Sans"/>
              </a:rPr>
              <a:t> </a:t>
            </a:r>
            <a:r>
              <a:rPr sz="1800" kern="0" dirty="0">
                <a:sym typeface="Open Sans"/>
              </a:rPr>
              <a:t>| </a:t>
            </a:r>
            <a:r>
              <a:rPr lang="en-US" sz="1800" kern="0" dirty="0">
                <a:sym typeface="Open Sans"/>
              </a:rPr>
              <a:t>Department of Transport</a:t>
            </a:r>
            <a:endParaRPr sz="1800" kern="0" dirty="0">
              <a:sym typeface="Open Sans"/>
            </a:endParaRPr>
          </a:p>
        </p:txBody>
      </p:sp>
    </p:spTree>
    <p:extLst>
      <p:ext uri="{BB962C8B-B14F-4D97-AF65-F5344CB8AC3E}">
        <p14:creationId xmlns:p14="http://schemas.microsoft.com/office/powerpoint/2010/main" val="23998764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57A4-EE8A-4189-84BE-FDCABBECA36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04E2F24-E9B3-46AA-B976-C065C039A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4C83B26-34CE-480F-8943-F2B818C02B05}"/>
              </a:ext>
            </a:extLst>
          </p:cNvPr>
          <p:cNvSpPr>
            <a:spLocks noGrp="1"/>
          </p:cNvSpPr>
          <p:nvPr>
            <p:ph type="dt" sz="half" idx="10"/>
          </p:nvPr>
        </p:nvSpPr>
        <p:spPr/>
        <p:txBody>
          <a:bodyPr/>
          <a:lstStyle/>
          <a:p>
            <a:fld id="{8CDE2D5F-0557-4675-99A9-8626AB6E703F}" type="datetimeFigureOut">
              <a:rPr lang="en-IE" smtClean="0"/>
              <a:t>15/09/2023</a:t>
            </a:fld>
            <a:endParaRPr lang="en-IE"/>
          </a:p>
        </p:txBody>
      </p:sp>
      <p:sp>
        <p:nvSpPr>
          <p:cNvPr id="5" name="Footer Placeholder 4">
            <a:extLst>
              <a:ext uri="{FF2B5EF4-FFF2-40B4-BE49-F238E27FC236}">
                <a16:creationId xmlns:a16="http://schemas.microsoft.com/office/drawing/2014/main" id="{90BE9803-AFD9-486B-9DB1-230D782FEDC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BF40390-DC77-4185-B10B-D28F1B9544E0}"/>
              </a:ext>
            </a:extLst>
          </p:cNvPr>
          <p:cNvSpPr>
            <a:spLocks noGrp="1"/>
          </p:cNvSpPr>
          <p:nvPr>
            <p:ph type="sldNum" sz="quarter" idx="12"/>
          </p:nvPr>
        </p:nvSpPr>
        <p:spPr/>
        <p:txBody>
          <a:bodyPr/>
          <a:lstStyle/>
          <a:p>
            <a:fld id="{D9DAED85-9972-4C4B-812D-A107148B6B8D}" type="slidenum">
              <a:rPr lang="en-IE" smtClean="0"/>
              <a:t>‹#›</a:t>
            </a:fld>
            <a:endParaRPr lang="en-IE"/>
          </a:p>
        </p:txBody>
      </p:sp>
    </p:spTree>
    <p:extLst>
      <p:ext uri="{BB962C8B-B14F-4D97-AF65-F5344CB8AC3E}">
        <p14:creationId xmlns:p14="http://schemas.microsoft.com/office/powerpoint/2010/main" val="34163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CFCD-91C8-45DD-AD3C-B292D72293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FEFD6E2-0C06-432A-A598-82952994D1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E9F889-1DF8-4D23-BA1E-0FC8FB455741}"/>
              </a:ext>
            </a:extLst>
          </p:cNvPr>
          <p:cNvSpPr>
            <a:spLocks noGrp="1"/>
          </p:cNvSpPr>
          <p:nvPr>
            <p:ph type="dt" sz="half" idx="10"/>
          </p:nvPr>
        </p:nvSpPr>
        <p:spPr/>
        <p:txBody>
          <a:bodyPr/>
          <a:lstStyle/>
          <a:p>
            <a:fld id="{8CDE2D5F-0557-4675-99A9-8626AB6E703F}" type="datetimeFigureOut">
              <a:rPr lang="en-IE" smtClean="0"/>
              <a:t>15/09/2023</a:t>
            </a:fld>
            <a:endParaRPr lang="en-IE"/>
          </a:p>
        </p:txBody>
      </p:sp>
      <p:sp>
        <p:nvSpPr>
          <p:cNvPr id="5" name="Footer Placeholder 4">
            <a:extLst>
              <a:ext uri="{FF2B5EF4-FFF2-40B4-BE49-F238E27FC236}">
                <a16:creationId xmlns:a16="http://schemas.microsoft.com/office/drawing/2014/main" id="{C9FCF66F-C861-41B9-9666-4C6E6C9BAE9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544B386-BA4E-44F5-B76B-34B560FE08ED}"/>
              </a:ext>
            </a:extLst>
          </p:cNvPr>
          <p:cNvSpPr>
            <a:spLocks noGrp="1"/>
          </p:cNvSpPr>
          <p:nvPr>
            <p:ph type="sldNum" sz="quarter" idx="12"/>
          </p:nvPr>
        </p:nvSpPr>
        <p:spPr/>
        <p:txBody>
          <a:bodyPr/>
          <a:lstStyle/>
          <a:p>
            <a:fld id="{D9DAED85-9972-4C4B-812D-A107148B6B8D}" type="slidenum">
              <a:rPr lang="en-IE" smtClean="0"/>
              <a:t>‹#›</a:t>
            </a:fld>
            <a:endParaRPr lang="en-IE"/>
          </a:p>
        </p:txBody>
      </p:sp>
    </p:spTree>
    <p:extLst>
      <p:ext uri="{BB962C8B-B14F-4D97-AF65-F5344CB8AC3E}">
        <p14:creationId xmlns:p14="http://schemas.microsoft.com/office/powerpoint/2010/main" val="390374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B7BC-22BF-4789-81D5-6092B112FF6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C88AFBF-5534-4BA6-A240-13DE9338BE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CCCC4475-F1F9-4342-832D-55410F60A6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7401136-33C2-4807-8754-66486682F84E}"/>
              </a:ext>
            </a:extLst>
          </p:cNvPr>
          <p:cNvSpPr>
            <a:spLocks noGrp="1"/>
          </p:cNvSpPr>
          <p:nvPr>
            <p:ph type="dt" sz="half" idx="10"/>
          </p:nvPr>
        </p:nvSpPr>
        <p:spPr/>
        <p:txBody>
          <a:bodyPr/>
          <a:lstStyle/>
          <a:p>
            <a:fld id="{8CDE2D5F-0557-4675-99A9-8626AB6E703F}" type="datetimeFigureOut">
              <a:rPr lang="en-IE" smtClean="0"/>
              <a:t>15/09/2023</a:t>
            </a:fld>
            <a:endParaRPr lang="en-IE"/>
          </a:p>
        </p:txBody>
      </p:sp>
      <p:sp>
        <p:nvSpPr>
          <p:cNvPr id="6" name="Footer Placeholder 5">
            <a:extLst>
              <a:ext uri="{FF2B5EF4-FFF2-40B4-BE49-F238E27FC236}">
                <a16:creationId xmlns:a16="http://schemas.microsoft.com/office/drawing/2014/main" id="{11AB904E-022F-46EC-8451-EDA3FC7CC84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669A9D8-BCFC-4E77-A411-DDDC7213416F}"/>
              </a:ext>
            </a:extLst>
          </p:cNvPr>
          <p:cNvSpPr>
            <a:spLocks noGrp="1"/>
          </p:cNvSpPr>
          <p:nvPr>
            <p:ph type="sldNum" sz="quarter" idx="12"/>
          </p:nvPr>
        </p:nvSpPr>
        <p:spPr/>
        <p:txBody>
          <a:bodyPr/>
          <a:lstStyle/>
          <a:p>
            <a:fld id="{D9DAED85-9972-4C4B-812D-A107148B6B8D}" type="slidenum">
              <a:rPr lang="en-IE" smtClean="0"/>
              <a:t>‹#›</a:t>
            </a:fld>
            <a:endParaRPr lang="en-IE"/>
          </a:p>
        </p:txBody>
      </p:sp>
    </p:spTree>
    <p:extLst>
      <p:ext uri="{BB962C8B-B14F-4D97-AF65-F5344CB8AC3E}">
        <p14:creationId xmlns:p14="http://schemas.microsoft.com/office/powerpoint/2010/main" val="103744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4E1B2-EF27-4C90-B4FA-7E3F7C7D384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07E25BC-5E12-4EBF-A5BF-AC322B6DEB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9A9AA3-F802-47F8-8729-E0BEB086BA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B26FB447-8955-47DE-ABDA-01DD2A99A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1F4AFA-7271-41BA-B9D2-51A95F4BBD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D1F9EBB-51C2-4DE9-B085-79EA09B04BB5}"/>
              </a:ext>
            </a:extLst>
          </p:cNvPr>
          <p:cNvSpPr>
            <a:spLocks noGrp="1"/>
          </p:cNvSpPr>
          <p:nvPr>
            <p:ph type="dt" sz="half" idx="10"/>
          </p:nvPr>
        </p:nvSpPr>
        <p:spPr/>
        <p:txBody>
          <a:bodyPr/>
          <a:lstStyle/>
          <a:p>
            <a:fld id="{8CDE2D5F-0557-4675-99A9-8626AB6E703F}" type="datetimeFigureOut">
              <a:rPr lang="en-IE" smtClean="0"/>
              <a:t>15/09/2023</a:t>
            </a:fld>
            <a:endParaRPr lang="en-IE"/>
          </a:p>
        </p:txBody>
      </p:sp>
      <p:sp>
        <p:nvSpPr>
          <p:cNvPr id="8" name="Footer Placeholder 7">
            <a:extLst>
              <a:ext uri="{FF2B5EF4-FFF2-40B4-BE49-F238E27FC236}">
                <a16:creationId xmlns:a16="http://schemas.microsoft.com/office/drawing/2014/main" id="{EBCB0B4E-5FE7-464B-9401-2C2C653C257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9384AA9D-2934-4544-B3D2-8970BF0A388D}"/>
              </a:ext>
            </a:extLst>
          </p:cNvPr>
          <p:cNvSpPr>
            <a:spLocks noGrp="1"/>
          </p:cNvSpPr>
          <p:nvPr>
            <p:ph type="sldNum" sz="quarter" idx="12"/>
          </p:nvPr>
        </p:nvSpPr>
        <p:spPr/>
        <p:txBody>
          <a:bodyPr/>
          <a:lstStyle/>
          <a:p>
            <a:fld id="{D9DAED85-9972-4C4B-812D-A107148B6B8D}" type="slidenum">
              <a:rPr lang="en-IE" smtClean="0"/>
              <a:t>‹#›</a:t>
            </a:fld>
            <a:endParaRPr lang="en-IE"/>
          </a:p>
        </p:txBody>
      </p:sp>
    </p:spTree>
    <p:extLst>
      <p:ext uri="{BB962C8B-B14F-4D97-AF65-F5344CB8AC3E}">
        <p14:creationId xmlns:p14="http://schemas.microsoft.com/office/powerpoint/2010/main" val="232494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C7A7-A291-4A4D-BC31-FC44D8025967}"/>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CBA3427-479B-4D01-8E21-733ECE43006F}"/>
              </a:ext>
            </a:extLst>
          </p:cNvPr>
          <p:cNvSpPr>
            <a:spLocks noGrp="1"/>
          </p:cNvSpPr>
          <p:nvPr>
            <p:ph type="dt" sz="half" idx="10"/>
          </p:nvPr>
        </p:nvSpPr>
        <p:spPr/>
        <p:txBody>
          <a:bodyPr/>
          <a:lstStyle/>
          <a:p>
            <a:fld id="{8CDE2D5F-0557-4675-99A9-8626AB6E703F}" type="datetimeFigureOut">
              <a:rPr lang="en-IE" smtClean="0"/>
              <a:t>15/09/2023</a:t>
            </a:fld>
            <a:endParaRPr lang="en-IE"/>
          </a:p>
        </p:txBody>
      </p:sp>
      <p:sp>
        <p:nvSpPr>
          <p:cNvPr id="4" name="Footer Placeholder 3">
            <a:extLst>
              <a:ext uri="{FF2B5EF4-FFF2-40B4-BE49-F238E27FC236}">
                <a16:creationId xmlns:a16="http://schemas.microsoft.com/office/drawing/2014/main" id="{0A0F3061-5CBB-4EF4-ABBF-B78B6DDAAED6}"/>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7ACF477-D12B-454B-94A8-D0089E98562F}"/>
              </a:ext>
            </a:extLst>
          </p:cNvPr>
          <p:cNvSpPr>
            <a:spLocks noGrp="1"/>
          </p:cNvSpPr>
          <p:nvPr>
            <p:ph type="sldNum" sz="quarter" idx="12"/>
          </p:nvPr>
        </p:nvSpPr>
        <p:spPr/>
        <p:txBody>
          <a:bodyPr/>
          <a:lstStyle/>
          <a:p>
            <a:fld id="{D9DAED85-9972-4C4B-812D-A107148B6B8D}" type="slidenum">
              <a:rPr lang="en-IE" smtClean="0"/>
              <a:t>‹#›</a:t>
            </a:fld>
            <a:endParaRPr lang="en-IE"/>
          </a:p>
        </p:txBody>
      </p:sp>
    </p:spTree>
    <p:extLst>
      <p:ext uri="{BB962C8B-B14F-4D97-AF65-F5344CB8AC3E}">
        <p14:creationId xmlns:p14="http://schemas.microsoft.com/office/powerpoint/2010/main" val="112234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F8F3CC-83E3-4A04-9513-9F392EB07920}"/>
              </a:ext>
            </a:extLst>
          </p:cNvPr>
          <p:cNvSpPr>
            <a:spLocks noGrp="1"/>
          </p:cNvSpPr>
          <p:nvPr>
            <p:ph type="dt" sz="half" idx="10"/>
          </p:nvPr>
        </p:nvSpPr>
        <p:spPr/>
        <p:txBody>
          <a:bodyPr/>
          <a:lstStyle/>
          <a:p>
            <a:fld id="{8CDE2D5F-0557-4675-99A9-8626AB6E703F}" type="datetimeFigureOut">
              <a:rPr lang="en-IE" smtClean="0"/>
              <a:t>15/09/2023</a:t>
            </a:fld>
            <a:endParaRPr lang="en-IE"/>
          </a:p>
        </p:txBody>
      </p:sp>
      <p:sp>
        <p:nvSpPr>
          <p:cNvPr id="3" name="Footer Placeholder 2">
            <a:extLst>
              <a:ext uri="{FF2B5EF4-FFF2-40B4-BE49-F238E27FC236}">
                <a16:creationId xmlns:a16="http://schemas.microsoft.com/office/drawing/2014/main" id="{22D4E562-CA31-420D-87F5-A95E41CCE7D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C50CEBA-9EFD-4100-971E-8706DC082D38}"/>
              </a:ext>
            </a:extLst>
          </p:cNvPr>
          <p:cNvSpPr>
            <a:spLocks noGrp="1"/>
          </p:cNvSpPr>
          <p:nvPr>
            <p:ph type="sldNum" sz="quarter" idx="12"/>
          </p:nvPr>
        </p:nvSpPr>
        <p:spPr/>
        <p:txBody>
          <a:bodyPr/>
          <a:lstStyle/>
          <a:p>
            <a:fld id="{D9DAED85-9972-4C4B-812D-A107148B6B8D}" type="slidenum">
              <a:rPr lang="en-IE" smtClean="0"/>
              <a:t>‹#›</a:t>
            </a:fld>
            <a:endParaRPr lang="en-IE"/>
          </a:p>
        </p:txBody>
      </p:sp>
    </p:spTree>
    <p:extLst>
      <p:ext uri="{BB962C8B-B14F-4D97-AF65-F5344CB8AC3E}">
        <p14:creationId xmlns:p14="http://schemas.microsoft.com/office/powerpoint/2010/main" val="3878722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2312E-006C-4429-8365-A2B362654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E55B6A6-6417-4F8B-AB4A-CD08142F1B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936BABC-E5BF-4236-AE9F-186A362EE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53278-BEE7-40A1-8721-66C5B0838F95}"/>
              </a:ext>
            </a:extLst>
          </p:cNvPr>
          <p:cNvSpPr>
            <a:spLocks noGrp="1"/>
          </p:cNvSpPr>
          <p:nvPr>
            <p:ph type="dt" sz="half" idx="10"/>
          </p:nvPr>
        </p:nvSpPr>
        <p:spPr/>
        <p:txBody>
          <a:bodyPr/>
          <a:lstStyle/>
          <a:p>
            <a:fld id="{8CDE2D5F-0557-4675-99A9-8626AB6E703F}" type="datetimeFigureOut">
              <a:rPr lang="en-IE" smtClean="0"/>
              <a:t>15/09/2023</a:t>
            </a:fld>
            <a:endParaRPr lang="en-IE"/>
          </a:p>
        </p:txBody>
      </p:sp>
      <p:sp>
        <p:nvSpPr>
          <p:cNvPr id="6" name="Footer Placeholder 5">
            <a:extLst>
              <a:ext uri="{FF2B5EF4-FFF2-40B4-BE49-F238E27FC236}">
                <a16:creationId xmlns:a16="http://schemas.microsoft.com/office/drawing/2014/main" id="{D815F62D-A3C2-4EC4-9E0C-DAFD7DB548B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07A5B9E-9CC1-4C63-A81D-7FADD7E9714E}"/>
              </a:ext>
            </a:extLst>
          </p:cNvPr>
          <p:cNvSpPr>
            <a:spLocks noGrp="1"/>
          </p:cNvSpPr>
          <p:nvPr>
            <p:ph type="sldNum" sz="quarter" idx="12"/>
          </p:nvPr>
        </p:nvSpPr>
        <p:spPr/>
        <p:txBody>
          <a:bodyPr/>
          <a:lstStyle/>
          <a:p>
            <a:fld id="{D9DAED85-9972-4C4B-812D-A107148B6B8D}" type="slidenum">
              <a:rPr lang="en-IE" smtClean="0"/>
              <a:t>‹#›</a:t>
            </a:fld>
            <a:endParaRPr lang="en-IE"/>
          </a:p>
        </p:txBody>
      </p:sp>
    </p:spTree>
    <p:extLst>
      <p:ext uri="{BB962C8B-B14F-4D97-AF65-F5344CB8AC3E}">
        <p14:creationId xmlns:p14="http://schemas.microsoft.com/office/powerpoint/2010/main" val="1026258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B964-CF91-4518-8512-AB124985DC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5409A219-8384-43DE-956A-0BFA044A9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AE89497-83D4-4F94-BB39-2BBFD0677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2187AA-C558-4C4F-93A1-69BF2C1F8E93}"/>
              </a:ext>
            </a:extLst>
          </p:cNvPr>
          <p:cNvSpPr>
            <a:spLocks noGrp="1"/>
          </p:cNvSpPr>
          <p:nvPr>
            <p:ph type="dt" sz="half" idx="10"/>
          </p:nvPr>
        </p:nvSpPr>
        <p:spPr/>
        <p:txBody>
          <a:bodyPr/>
          <a:lstStyle/>
          <a:p>
            <a:fld id="{8CDE2D5F-0557-4675-99A9-8626AB6E703F}" type="datetimeFigureOut">
              <a:rPr lang="en-IE" smtClean="0"/>
              <a:t>15/09/2023</a:t>
            </a:fld>
            <a:endParaRPr lang="en-IE"/>
          </a:p>
        </p:txBody>
      </p:sp>
      <p:sp>
        <p:nvSpPr>
          <p:cNvPr id="6" name="Footer Placeholder 5">
            <a:extLst>
              <a:ext uri="{FF2B5EF4-FFF2-40B4-BE49-F238E27FC236}">
                <a16:creationId xmlns:a16="http://schemas.microsoft.com/office/drawing/2014/main" id="{70511243-21FA-481D-AE99-73D0376E1C6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EB78216-DF9E-4ECC-AC0A-1DC03532D4A2}"/>
              </a:ext>
            </a:extLst>
          </p:cNvPr>
          <p:cNvSpPr>
            <a:spLocks noGrp="1"/>
          </p:cNvSpPr>
          <p:nvPr>
            <p:ph type="sldNum" sz="quarter" idx="12"/>
          </p:nvPr>
        </p:nvSpPr>
        <p:spPr/>
        <p:txBody>
          <a:bodyPr/>
          <a:lstStyle/>
          <a:p>
            <a:fld id="{D9DAED85-9972-4C4B-812D-A107148B6B8D}" type="slidenum">
              <a:rPr lang="en-IE" smtClean="0"/>
              <a:t>‹#›</a:t>
            </a:fld>
            <a:endParaRPr lang="en-IE"/>
          </a:p>
        </p:txBody>
      </p:sp>
    </p:spTree>
    <p:extLst>
      <p:ext uri="{BB962C8B-B14F-4D97-AF65-F5344CB8AC3E}">
        <p14:creationId xmlns:p14="http://schemas.microsoft.com/office/powerpoint/2010/main" val="217395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3A4AEC-75AF-4870-9375-2E8C6CD8CA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697891E-A5CE-40B1-8F9E-A690F65239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90B2573-12FF-40ED-9F17-1134D292E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E2D5F-0557-4675-99A9-8626AB6E703F}" type="datetimeFigureOut">
              <a:rPr lang="en-IE" smtClean="0"/>
              <a:t>15/09/2023</a:t>
            </a:fld>
            <a:endParaRPr lang="en-IE"/>
          </a:p>
        </p:txBody>
      </p:sp>
      <p:sp>
        <p:nvSpPr>
          <p:cNvPr id="5" name="Footer Placeholder 4">
            <a:extLst>
              <a:ext uri="{FF2B5EF4-FFF2-40B4-BE49-F238E27FC236}">
                <a16:creationId xmlns:a16="http://schemas.microsoft.com/office/drawing/2014/main" id="{71282F06-9FFD-4F7A-839C-C59D447DCD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EE6DF0C1-8BE7-45A1-9F33-FB21BA19BB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AED85-9972-4C4B-812D-A107148B6B8D}" type="slidenum">
              <a:rPr lang="en-IE" smtClean="0"/>
              <a:t>‹#›</a:t>
            </a:fld>
            <a:endParaRPr lang="en-IE"/>
          </a:p>
        </p:txBody>
      </p:sp>
    </p:spTree>
    <p:extLst>
      <p:ext uri="{BB962C8B-B14F-4D97-AF65-F5344CB8AC3E}">
        <p14:creationId xmlns:p14="http://schemas.microsoft.com/office/powerpoint/2010/main" val="3185003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3F43B9-EF39-4EB8-80D2-FDFA618B1775}"/>
              </a:ext>
            </a:extLst>
          </p:cNvPr>
          <p:cNvSpPr>
            <a:spLocks noGrp="1"/>
          </p:cNvSpPr>
          <p:nvPr>
            <p:ph type="title"/>
          </p:nvPr>
        </p:nvSpPr>
        <p:spPr>
          <a:xfrm>
            <a:off x="630936" y="640080"/>
            <a:ext cx="4818888" cy="1481328"/>
          </a:xfrm>
        </p:spPr>
        <p:txBody>
          <a:bodyPr anchor="b">
            <a:normAutofit/>
          </a:bodyPr>
          <a:lstStyle/>
          <a:p>
            <a:br>
              <a:rPr lang="en-GB" sz="5000"/>
            </a:br>
            <a:endParaRPr lang="en-IE" sz="5000"/>
          </a:p>
        </p:txBody>
      </p:sp>
      <p:sp>
        <p:nvSpPr>
          <p:cNvPr id="3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BAE6BD-1474-4E5D-BA13-2FA2AB5C63B6}"/>
              </a:ext>
            </a:extLst>
          </p:cNvPr>
          <p:cNvSpPr>
            <a:spLocks noGrp="1"/>
          </p:cNvSpPr>
          <p:nvPr>
            <p:ph idx="1"/>
          </p:nvPr>
        </p:nvSpPr>
        <p:spPr>
          <a:xfrm>
            <a:off x="630936" y="2660904"/>
            <a:ext cx="4818888" cy="3547872"/>
          </a:xfrm>
        </p:spPr>
        <p:txBody>
          <a:bodyPr anchor="t">
            <a:normAutofit/>
          </a:bodyPr>
          <a:lstStyle/>
          <a:p>
            <a:pPr marL="0" marR="0" lvl="0" indent="0" defTabSz="914400" rtl="0" eaLnBrk="1" fontAlgn="auto" latinLnBrk="0" hangingPunct="1">
              <a:spcBef>
                <a:spcPts val="0"/>
              </a:spcBef>
              <a:spcAft>
                <a:spcPts val="0"/>
              </a:spcAft>
              <a:buClrTx/>
              <a:buSzTx/>
              <a:buFontTx/>
              <a:buNone/>
              <a:tabLst/>
              <a:defRPr/>
            </a:pPr>
            <a:endParaRPr kumimoji="0" lang="en-GB" sz="2200" b="0" i="0" u="none" strike="noStrike" kern="1200" cap="none" spc="0" normalizeH="0" baseline="0" noProof="0" dirty="0">
              <a:ln>
                <a:noFill/>
              </a:ln>
              <a:effectLst/>
              <a:uLnTx/>
              <a:uFillTx/>
              <a:latin typeface="Century Gothic" panose="020B0502020202020204" pitchFamily="34" charset="0"/>
              <a:ea typeface="+mn-ea"/>
              <a:cs typeface="+mn-cs"/>
            </a:endParaRPr>
          </a:p>
          <a:p>
            <a:pPr marL="0" marR="0" lvl="0" indent="0" defTabSz="914400" rtl="0" eaLnBrk="1" fontAlgn="auto" latinLnBrk="0" hangingPunct="1">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latin typeface="Century Gothic" panose="020B0502020202020204" pitchFamily="34" charset="0"/>
                <a:ea typeface="+mn-ea"/>
                <a:cs typeface="+mn-cs"/>
              </a:rPr>
              <a:t>Presentation for </a:t>
            </a:r>
            <a:r>
              <a:rPr lang="en-GB" sz="2200" dirty="0">
                <a:latin typeface="Century Gothic" panose="020B0502020202020204" pitchFamily="34" charset="0"/>
              </a:rPr>
              <a:t>Transportation and Water Services Strategic Policy Committee</a:t>
            </a:r>
            <a:endParaRPr kumimoji="0" lang="en-GB" sz="2200" b="0" i="0" u="none" strike="noStrike" kern="1200" cap="none" spc="0" normalizeH="0" baseline="0" noProof="0" dirty="0">
              <a:ln>
                <a:noFill/>
              </a:ln>
              <a:effectLst/>
              <a:uLnTx/>
              <a:uFillTx/>
              <a:latin typeface="Century Gothic" panose="020B0502020202020204" pitchFamily="34" charset="0"/>
              <a:ea typeface="+mn-ea"/>
              <a:cs typeface="+mn-cs"/>
            </a:endParaRPr>
          </a:p>
          <a:p>
            <a:pPr marL="0" marR="0" lvl="0" indent="0" defTabSz="914400" rtl="0" eaLnBrk="1" fontAlgn="auto" latinLnBrk="0" hangingPunct="1">
              <a:spcBef>
                <a:spcPts val="0"/>
              </a:spcBef>
              <a:spcAft>
                <a:spcPts val="0"/>
              </a:spcAft>
              <a:buClrTx/>
              <a:buSzTx/>
              <a:buFontTx/>
              <a:buNone/>
              <a:tabLst/>
              <a:defRPr/>
            </a:pPr>
            <a:endParaRPr lang="en-GB" sz="2200" dirty="0">
              <a:latin typeface="Century Gothic" panose="020B0502020202020204" pitchFamily="34" charset="0"/>
            </a:endParaRPr>
          </a:p>
          <a:p>
            <a:pPr marL="0" marR="0" lvl="0" indent="0" defTabSz="914400" rtl="0" eaLnBrk="1" fontAlgn="auto" latinLnBrk="0" hangingPunct="1">
              <a:spcBef>
                <a:spcPts val="0"/>
              </a:spcBef>
              <a:spcAft>
                <a:spcPts val="0"/>
              </a:spcAft>
              <a:buClrTx/>
              <a:buSzTx/>
              <a:buFontTx/>
              <a:buNone/>
              <a:tabLst/>
              <a:defRPr/>
            </a:pPr>
            <a:r>
              <a:rPr lang="en-IE" sz="2200" dirty="0">
                <a:latin typeface="Century Gothic" panose="020B0502020202020204" pitchFamily="34" charset="0"/>
                <a:ea typeface="Calibri" panose="020F0502020204030204" pitchFamily="34" charset="0"/>
              </a:rPr>
              <a:t>Thursday 4</a:t>
            </a:r>
            <a:r>
              <a:rPr lang="en-IE" sz="2200" dirty="0">
                <a:effectLst/>
                <a:latin typeface="Century Gothic" panose="020B0502020202020204" pitchFamily="34" charset="0"/>
                <a:ea typeface="Calibri" panose="020F0502020204030204" pitchFamily="34" charset="0"/>
              </a:rPr>
              <a:t> </a:t>
            </a:r>
            <a:r>
              <a:rPr lang="en-IE" sz="2200" baseline="30000" dirty="0" err="1">
                <a:latin typeface="Century Gothic" panose="020B0502020202020204" pitchFamily="34" charset="0"/>
                <a:ea typeface="Calibri" panose="020F0502020204030204" pitchFamily="34" charset="0"/>
              </a:rPr>
              <a:t>th</a:t>
            </a:r>
            <a:r>
              <a:rPr lang="en-IE" sz="2200" dirty="0">
                <a:effectLst/>
                <a:latin typeface="Century Gothic" panose="020B0502020202020204" pitchFamily="34" charset="0"/>
                <a:ea typeface="Calibri" panose="020F0502020204030204" pitchFamily="34" charset="0"/>
              </a:rPr>
              <a:t> July, 2023</a:t>
            </a:r>
          </a:p>
          <a:p>
            <a:endParaRPr lang="en-IE" sz="2200" dirty="0">
              <a:effectLst/>
              <a:latin typeface="Century Gothic" panose="020B050202020202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CF4C5E05-3769-4E98-8DDA-7B7097B3FEC8}"/>
              </a:ext>
            </a:extLst>
          </p:cNvPr>
          <p:cNvPicPr>
            <a:picLocks noChangeAspect="1"/>
          </p:cNvPicPr>
          <p:nvPr/>
        </p:nvPicPr>
        <p:blipFill>
          <a:blip r:embed="rId2"/>
          <a:stretch>
            <a:fillRect/>
          </a:stretch>
        </p:blipFill>
        <p:spPr>
          <a:xfrm>
            <a:off x="6099048" y="3094105"/>
            <a:ext cx="5458968" cy="669790"/>
          </a:xfrm>
          <a:prstGeom prst="rect">
            <a:avLst/>
          </a:prstGeom>
        </p:spPr>
      </p:pic>
    </p:spTree>
    <p:extLst>
      <p:ext uri="{BB962C8B-B14F-4D97-AF65-F5344CB8AC3E}">
        <p14:creationId xmlns:p14="http://schemas.microsoft.com/office/powerpoint/2010/main" val="3912219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ED4ADB3-C6E5-44F4-960B-D8CDEC8E8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4">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E46B98A5-2874-4160-A801-37F774304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2" y="549276"/>
            <a:ext cx="7200149" cy="5759449"/>
          </a:xfrm>
          <a:prstGeom prst="rect">
            <a:avLst/>
          </a:prstGeom>
          <a:solidFill>
            <a:schemeClr val="bg1"/>
          </a:solidFill>
          <a:ln>
            <a:noFill/>
          </a:ln>
          <a:effectLst>
            <a:outerShdw blurRad="508000" dist="1016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D31772-4C98-4843-98E1-0A905478C3BE}"/>
              </a:ext>
            </a:extLst>
          </p:cNvPr>
          <p:cNvSpPr>
            <a:spLocks noGrp="1"/>
          </p:cNvSpPr>
          <p:nvPr>
            <p:ph type="title"/>
          </p:nvPr>
        </p:nvSpPr>
        <p:spPr>
          <a:xfrm>
            <a:off x="1090612" y="1018724"/>
            <a:ext cx="6259421" cy="905870"/>
          </a:xfrm>
        </p:spPr>
        <p:txBody>
          <a:bodyPr anchor="t">
            <a:normAutofit/>
          </a:bodyPr>
          <a:lstStyle/>
          <a:p>
            <a:r>
              <a:rPr lang="en-IE" sz="2200" b="1" dirty="0">
                <a:latin typeface="+mn-lt"/>
              </a:rPr>
              <a:t>Typical Cross Section of Segregated Cycle Scheme proposed for Newtown Rd Wexford 2023.  </a:t>
            </a:r>
          </a:p>
        </p:txBody>
      </p:sp>
      <p:grpSp>
        <p:nvGrpSpPr>
          <p:cNvPr id="21" name="Group 20">
            <a:extLst>
              <a:ext uri="{FF2B5EF4-FFF2-40B4-BE49-F238E27FC236}">
                <a16:creationId xmlns:a16="http://schemas.microsoft.com/office/drawing/2014/main" id="{21DDE79B-A5E7-4416-9FDF-A11E385102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0863" y="1846203"/>
            <a:ext cx="7200900" cy="4462522"/>
            <a:chOff x="4656138" y="0"/>
            <a:chExt cx="6983409" cy="6308725"/>
          </a:xfrm>
        </p:grpSpPr>
        <p:sp>
          <p:nvSpPr>
            <p:cNvPr id="22" name="Rectangle 21">
              <a:extLst>
                <a:ext uri="{FF2B5EF4-FFF2-40B4-BE49-F238E27FC236}">
                  <a16:creationId xmlns:a16="http://schemas.microsoft.com/office/drawing/2014/main" id="{5DBB2F20-9E4E-43B2-86CD-7D76C5744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2794" cy="630872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4F981160-1756-4176-9381-12ED4B531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3409" cy="6308725"/>
            </a:xfrm>
            <a:prstGeom prst="rect">
              <a:avLst/>
            </a:prstGeom>
            <a:solidFill>
              <a:schemeClr val="accent4">
                <a:lumMod val="75000"/>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a:extLst>
                <a:ext uri="{FF2B5EF4-FFF2-40B4-BE49-F238E27FC236}">
                  <a16:creationId xmlns:a16="http://schemas.microsoft.com/office/drawing/2014/main" id="{A18D65E0-26C5-4911-8E24-AF1E27F81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3409" cy="6308725"/>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2" name="Picture 11">
            <a:extLst>
              <a:ext uri="{FF2B5EF4-FFF2-40B4-BE49-F238E27FC236}">
                <a16:creationId xmlns:a16="http://schemas.microsoft.com/office/drawing/2014/main" id="{2349373A-B677-0E6E-6D35-91F92C1E60FB}"/>
              </a:ext>
            </a:extLst>
          </p:cNvPr>
          <p:cNvPicPr>
            <a:picLocks noChangeAspect="1"/>
          </p:cNvPicPr>
          <p:nvPr/>
        </p:nvPicPr>
        <p:blipFill>
          <a:blip r:embed="rId2"/>
          <a:stretch>
            <a:fillRect/>
          </a:stretch>
        </p:blipFill>
        <p:spPr>
          <a:xfrm>
            <a:off x="550229" y="1846203"/>
            <a:ext cx="9772650" cy="4752975"/>
          </a:xfrm>
          <a:prstGeom prst="rect">
            <a:avLst/>
          </a:prstGeom>
        </p:spPr>
      </p:pic>
    </p:spTree>
    <p:extLst>
      <p:ext uri="{BB962C8B-B14F-4D97-AF65-F5344CB8AC3E}">
        <p14:creationId xmlns:p14="http://schemas.microsoft.com/office/powerpoint/2010/main" val="1220304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34">
            <a:extLst>
              <a:ext uri="{FF2B5EF4-FFF2-40B4-BE49-F238E27FC236}">
                <a16:creationId xmlns:a16="http://schemas.microsoft.com/office/drawing/2014/main" id="{CA4BD6EE-7B51-447C-AAB3-028B7A3E5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6213BA-9775-6EE2-CBC6-E8D019D375D4}"/>
              </a:ext>
            </a:extLst>
          </p:cNvPr>
          <p:cNvSpPr>
            <a:spLocks noGrp="1"/>
          </p:cNvSpPr>
          <p:nvPr>
            <p:ph type="title"/>
          </p:nvPr>
        </p:nvSpPr>
        <p:spPr>
          <a:xfrm>
            <a:off x="612648" y="433387"/>
            <a:ext cx="5032744" cy="3365646"/>
          </a:xfrm>
        </p:spPr>
        <p:txBody>
          <a:bodyPr vert="horz" lIns="91440" tIns="45720" rIns="91440" bIns="45720" rtlCol="0" anchor="b">
            <a:normAutofit/>
          </a:bodyPr>
          <a:lstStyle/>
          <a:p>
            <a:r>
              <a:rPr lang="en-US" sz="5600" b="1"/>
              <a:t>Opportunities for Improvements to Public Realm  Places for people</a:t>
            </a:r>
          </a:p>
        </p:txBody>
      </p:sp>
      <p:pic>
        <p:nvPicPr>
          <p:cNvPr id="6" name="Picture 5">
            <a:extLst>
              <a:ext uri="{FF2B5EF4-FFF2-40B4-BE49-F238E27FC236}">
                <a16:creationId xmlns:a16="http://schemas.microsoft.com/office/drawing/2014/main" id="{65DEF00F-864C-27B5-10B2-383A24D25921}"/>
              </a:ext>
            </a:extLst>
          </p:cNvPr>
          <p:cNvPicPr>
            <a:picLocks noChangeAspect="1"/>
          </p:cNvPicPr>
          <p:nvPr/>
        </p:nvPicPr>
        <p:blipFill>
          <a:blip r:embed="rId2"/>
          <a:stretch>
            <a:fillRect/>
          </a:stretch>
        </p:blipFill>
        <p:spPr>
          <a:xfrm>
            <a:off x="6126480" y="476589"/>
            <a:ext cx="5593768" cy="3426182"/>
          </a:xfrm>
          <a:prstGeom prst="rect">
            <a:avLst/>
          </a:prstGeom>
        </p:spPr>
      </p:pic>
      <p:sp>
        <p:nvSpPr>
          <p:cNvPr id="1048" name="sketch line">
            <a:extLst>
              <a:ext uri="{FF2B5EF4-FFF2-40B4-BE49-F238E27FC236}">
                <a16:creationId xmlns:a16="http://schemas.microsoft.com/office/drawing/2014/main" id="{6B5FF7CD-712E-4187-BFF5-B192FFB33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005089"/>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Segregated Cycle Lanes | Traffic Choices - aiding traffic scheme decisions">
            <a:extLst>
              <a:ext uri="{FF2B5EF4-FFF2-40B4-BE49-F238E27FC236}">
                <a16:creationId xmlns:a16="http://schemas.microsoft.com/office/drawing/2014/main" id="{E2448A92-2BE4-6A70-3178-4661AC8621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26480" y="4343389"/>
            <a:ext cx="2683879" cy="16975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BA3F96D-3DF2-4941-DDB3-1A65A09EC447}"/>
              </a:ext>
            </a:extLst>
          </p:cNvPr>
          <p:cNvPicPr>
            <a:picLocks noChangeAspect="1"/>
          </p:cNvPicPr>
          <p:nvPr/>
        </p:nvPicPr>
        <p:blipFill>
          <a:blip r:embed="rId4"/>
          <a:stretch>
            <a:fillRect/>
          </a:stretch>
        </p:blipFill>
        <p:spPr>
          <a:xfrm>
            <a:off x="9036369" y="4353454"/>
            <a:ext cx="2683879" cy="1677424"/>
          </a:xfrm>
          <a:prstGeom prst="rect">
            <a:avLst/>
          </a:prstGeom>
        </p:spPr>
      </p:pic>
    </p:spTree>
    <p:extLst>
      <p:ext uri="{BB962C8B-B14F-4D97-AF65-F5344CB8AC3E}">
        <p14:creationId xmlns:p14="http://schemas.microsoft.com/office/powerpoint/2010/main" val="309299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48B438-CB6E-839A-A344-CCE2CBC7BDE2}"/>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5400" dirty="0"/>
              <a:t>Enniscorthy traffic congestion</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F257C5-01C4-FDC8-59F9-77BA76A4F482}"/>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2200" dirty="0"/>
              <a:t>As our towns become more populated and busier it is becoming more and more difficult to squeeze cars into the town </a:t>
            </a:r>
            <a:r>
              <a:rPr lang="en-US" sz="2200" dirty="0" err="1"/>
              <a:t>centre</a:t>
            </a:r>
            <a:r>
              <a:rPr lang="en-US" sz="2200" dirty="0"/>
              <a:t>.</a:t>
            </a:r>
          </a:p>
          <a:p>
            <a:pPr>
              <a:lnSpc>
                <a:spcPct val="90000"/>
              </a:lnSpc>
              <a:spcAft>
                <a:spcPts val="600"/>
              </a:spcAft>
            </a:pPr>
            <a:r>
              <a:rPr lang="en-US" sz="2200" dirty="0"/>
              <a:t>This takes precious town </a:t>
            </a:r>
            <a:r>
              <a:rPr lang="en-US" sz="2200" dirty="0" err="1"/>
              <a:t>centre</a:t>
            </a:r>
            <a:r>
              <a:rPr lang="en-US" sz="2200" dirty="0"/>
              <a:t> space from other activities</a:t>
            </a:r>
          </a:p>
          <a:p>
            <a:pPr indent="-228600">
              <a:lnSpc>
                <a:spcPct val="90000"/>
              </a:lnSpc>
              <a:spcAft>
                <a:spcPts val="600"/>
              </a:spcAft>
              <a:buFont typeface="Arial" panose="020B0604020202020204" pitchFamily="34" charset="0"/>
              <a:buChar char="•"/>
            </a:pPr>
            <a:endParaRPr lang="en-US" sz="2200" dirty="0"/>
          </a:p>
          <a:p>
            <a:pPr>
              <a:lnSpc>
                <a:spcPct val="90000"/>
              </a:lnSpc>
              <a:spcAft>
                <a:spcPts val="600"/>
              </a:spcAft>
            </a:pPr>
            <a:r>
              <a:rPr lang="en-US" sz="2200" dirty="0"/>
              <a:t> </a:t>
            </a:r>
          </a:p>
        </p:txBody>
      </p:sp>
      <p:pic>
        <p:nvPicPr>
          <p:cNvPr id="5" name="Content Placeholder 4">
            <a:extLst>
              <a:ext uri="{FF2B5EF4-FFF2-40B4-BE49-F238E27FC236}">
                <a16:creationId xmlns:a16="http://schemas.microsoft.com/office/drawing/2014/main" id="{459546E7-1B70-4A55-1270-63C251201344}"/>
              </a:ext>
            </a:extLst>
          </p:cNvPr>
          <p:cNvPicPr>
            <a:picLocks noGrp="1" noChangeAspect="1"/>
          </p:cNvPicPr>
          <p:nvPr>
            <p:ph idx="1"/>
          </p:nvPr>
        </p:nvPicPr>
        <p:blipFill rotWithShape="1">
          <a:blip r:embed="rId2"/>
          <a:srcRect l="18212" r="1884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1890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D27F4-E5B2-AB50-28D2-031ABEFAB1A7}"/>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Wexford Town</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B3C042E-7C2C-61FB-E197-F0A21033A162}"/>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2200" b="0" i="0" dirty="0">
                <a:effectLst/>
              </a:rPr>
              <a:t>Traffic congestion at Grogan's Road</a:t>
            </a:r>
            <a:endParaRPr lang="en-US" sz="2200" dirty="0"/>
          </a:p>
        </p:txBody>
      </p:sp>
      <p:pic>
        <p:nvPicPr>
          <p:cNvPr id="5" name="Content Placeholder 4">
            <a:extLst>
              <a:ext uri="{FF2B5EF4-FFF2-40B4-BE49-F238E27FC236}">
                <a16:creationId xmlns:a16="http://schemas.microsoft.com/office/drawing/2014/main" id="{4F8D4F04-9452-9137-53EB-EDECC0DD6B32}"/>
              </a:ext>
            </a:extLst>
          </p:cNvPr>
          <p:cNvPicPr>
            <a:picLocks noGrp="1" noChangeAspect="1"/>
          </p:cNvPicPr>
          <p:nvPr>
            <p:ph idx="1"/>
          </p:nvPr>
        </p:nvPicPr>
        <p:blipFill rotWithShape="1">
          <a:blip r:embed="rId2"/>
          <a:srcRect l="6783" r="2676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7232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FB4F99-793F-B363-542E-41B553F92C21}"/>
              </a:ext>
            </a:extLst>
          </p:cNvPr>
          <p:cNvSpPr>
            <a:spLocks noGrp="1"/>
          </p:cNvSpPr>
          <p:nvPr>
            <p:ph type="title"/>
          </p:nvPr>
        </p:nvSpPr>
        <p:spPr>
          <a:xfrm>
            <a:off x="4412945" y="4645671"/>
            <a:ext cx="7327950" cy="1703830"/>
          </a:xfrm>
        </p:spPr>
        <p:txBody>
          <a:bodyPr anchor="ctr">
            <a:normAutofit/>
          </a:bodyPr>
          <a:lstStyle/>
          <a:p>
            <a:r>
              <a:rPr lang="en-GB" sz="2600" dirty="0"/>
              <a:t>What kind of environment and streetscape would you like?</a:t>
            </a:r>
          </a:p>
        </p:txBody>
      </p:sp>
      <p:pic>
        <p:nvPicPr>
          <p:cNvPr id="5" name="Content Placeholder 4" descr="Cars parked cars on a street&#10;&#10;Description automatically generated with medium confidence">
            <a:extLst>
              <a:ext uri="{FF2B5EF4-FFF2-40B4-BE49-F238E27FC236}">
                <a16:creationId xmlns:a16="http://schemas.microsoft.com/office/drawing/2014/main" id="{4D8E53EF-AB4A-8CF9-5EC0-25B8D06CD85A}"/>
              </a:ext>
            </a:extLst>
          </p:cNvPr>
          <p:cNvPicPr>
            <a:picLocks noChangeAspect="1"/>
          </p:cNvPicPr>
          <p:nvPr/>
        </p:nvPicPr>
        <p:blipFill rotWithShape="1">
          <a:blip r:embed="rId2"/>
          <a:srcRect l="12350" r="25800" b="-2"/>
          <a:stretch/>
        </p:blipFill>
        <p:spPr>
          <a:xfrm>
            <a:off x="20" y="-1"/>
            <a:ext cx="3975444"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p:spPr>
      </p:pic>
      <p:pic>
        <p:nvPicPr>
          <p:cNvPr id="6" name="Picture 5">
            <a:extLst>
              <a:ext uri="{FF2B5EF4-FFF2-40B4-BE49-F238E27FC236}">
                <a16:creationId xmlns:a16="http://schemas.microsoft.com/office/drawing/2014/main" id="{DA25DD27-EEE1-6FC8-EADD-19C16DAC6C0A}"/>
              </a:ext>
            </a:extLst>
          </p:cNvPr>
          <p:cNvPicPr>
            <a:picLocks noChangeAspect="1"/>
          </p:cNvPicPr>
          <p:nvPr/>
        </p:nvPicPr>
        <p:blipFill rotWithShape="1">
          <a:blip r:embed="rId3">
            <a:extLst>
              <a:ext uri="{28A0092B-C50C-407E-A947-70E740481C1C}">
                <a14:useLocalDpi xmlns:a14="http://schemas.microsoft.com/office/drawing/2010/main" val="0"/>
              </a:ext>
            </a:extLst>
          </a:blip>
          <a:srcRect l="21899" r="21897" b="-2"/>
          <a:stretch/>
        </p:blipFill>
        <p:spPr>
          <a:xfrm>
            <a:off x="4148881" y="-1"/>
            <a:ext cx="3872656"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p:spPr>
      </p:pic>
      <p:pic>
        <p:nvPicPr>
          <p:cNvPr id="4" name="Content Placeholder 4">
            <a:extLst>
              <a:ext uri="{FF2B5EF4-FFF2-40B4-BE49-F238E27FC236}">
                <a16:creationId xmlns:a16="http://schemas.microsoft.com/office/drawing/2014/main" id="{2200A84A-D650-F0FA-1327-61B2B91AD12A}"/>
              </a:ext>
            </a:extLst>
          </p:cNvPr>
          <p:cNvPicPr>
            <a:picLocks noChangeAspect="1"/>
          </p:cNvPicPr>
          <p:nvPr/>
        </p:nvPicPr>
        <p:blipFill rotWithShape="1">
          <a:blip r:embed="rId4"/>
          <a:srcRect l="9264" r="29246" b="-2"/>
          <a:stretch/>
        </p:blipFill>
        <p:spPr>
          <a:xfrm>
            <a:off x="8194953" y="-1"/>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p:spPr>
      </p:pic>
      <p:sp>
        <p:nvSpPr>
          <p:cNvPr id="45"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422904" y="5413767"/>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99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82202E-A1C1-861E-9ADA-5D67D2061968}"/>
              </a:ext>
            </a:extLst>
          </p:cNvPr>
          <p:cNvSpPr>
            <a:spLocks noGrp="1"/>
          </p:cNvSpPr>
          <p:nvPr>
            <p:ph type="title"/>
          </p:nvPr>
        </p:nvSpPr>
        <p:spPr>
          <a:xfrm>
            <a:off x="640080" y="325369"/>
            <a:ext cx="4368602" cy="1956841"/>
          </a:xfrm>
        </p:spPr>
        <p:txBody>
          <a:bodyPr anchor="b">
            <a:normAutofit/>
          </a:bodyPr>
          <a:lstStyle/>
          <a:p>
            <a:r>
              <a:rPr lang="en-GB" sz="4200"/>
              <a:t>Active Travel street designs with SUDS</a:t>
            </a:r>
            <a:endParaRPr lang="en-IE" sz="420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1673C6BB-F955-F46F-EC28-76035E43479F}"/>
              </a:ext>
            </a:extLst>
          </p:cNvPr>
          <p:cNvSpPr>
            <a:spLocks noGrp="1"/>
          </p:cNvSpPr>
          <p:nvPr>
            <p:ph idx="1"/>
          </p:nvPr>
        </p:nvSpPr>
        <p:spPr>
          <a:xfrm>
            <a:off x="640080" y="2872899"/>
            <a:ext cx="4243589" cy="3320668"/>
          </a:xfrm>
        </p:spPr>
        <p:txBody>
          <a:bodyPr>
            <a:normAutofit/>
          </a:bodyPr>
          <a:lstStyle/>
          <a:p>
            <a:r>
              <a:rPr lang="en-US" sz="2200" dirty="0"/>
              <a:t>Road narrowing achieved through thoughtful planting plans.  Lane width reduction reduces vehicular speeds and creates a nicer environment for everyone.</a:t>
            </a:r>
          </a:p>
          <a:p>
            <a:pPr marL="0" indent="0">
              <a:buNone/>
            </a:pPr>
            <a:endParaRPr lang="en-US" sz="2200" dirty="0"/>
          </a:p>
        </p:txBody>
      </p:sp>
      <p:pic>
        <p:nvPicPr>
          <p:cNvPr id="5" name="Content Placeholder 4">
            <a:extLst>
              <a:ext uri="{FF2B5EF4-FFF2-40B4-BE49-F238E27FC236}">
                <a16:creationId xmlns:a16="http://schemas.microsoft.com/office/drawing/2014/main" id="{C694D4F2-30A1-8895-02B1-065B3176EC74}"/>
              </a:ext>
            </a:extLst>
          </p:cNvPr>
          <p:cNvPicPr>
            <a:picLocks noChangeAspect="1"/>
          </p:cNvPicPr>
          <p:nvPr/>
        </p:nvPicPr>
        <p:blipFill rotWithShape="1">
          <a:blip r:embed="rId2"/>
          <a:srcRect l="9673" r="23125"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42860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riding a bike on a path&#10;&#10;Description automatically generated with medium confidence">
            <a:extLst>
              <a:ext uri="{FF2B5EF4-FFF2-40B4-BE49-F238E27FC236}">
                <a16:creationId xmlns:a16="http://schemas.microsoft.com/office/drawing/2014/main" id="{4124B2E5-C342-59B9-8513-6964C5E50B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792" y="829507"/>
            <a:ext cx="4019550" cy="3014663"/>
          </a:xfrm>
        </p:spPr>
      </p:pic>
      <p:pic>
        <p:nvPicPr>
          <p:cNvPr id="6" name="Picture 5">
            <a:extLst>
              <a:ext uri="{FF2B5EF4-FFF2-40B4-BE49-F238E27FC236}">
                <a16:creationId xmlns:a16="http://schemas.microsoft.com/office/drawing/2014/main" id="{11AF1229-2303-E8DB-E2E9-4E89384314B0}"/>
              </a:ext>
            </a:extLst>
          </p:cNvPr>
          <p:cNvPicPr>
            <a:picLocks noChangeAspect="1"/>
          </p:cNvPicPr>
          <p:nvPr/>
        </p:nvPicPr>
        <p:blipFill>
          <a:blip r:embed="rId3"/>
          <a:stretch>
            <a:fillRect/>
          </a:stretch>
        </p:blipFill>
        <p:spPr>
          <a:xfrm>
            <a:off x="724962" y="3756593"/>
            <a:ext cx="4557331" cy="2851336"/>
          </a:xfrm>
          <a:prstGeom prst="rect">
            <a:avLst/>
          </a:prstGeom>
        </p:spPr>
      </p:pic>
      <p:pic>
        <p:nvPicPr>
          <p:cNvPr id="2052" name="Picture 4" descr="Dublin is the 6th most congested city in Europe · TheJournal.ie">
            <a:extLst>
              <a:ext uri="{FF2B5EF4-FFF2-40B4-BE49-F238E27FC236}">
                <a16:creationId xmlns:a16="http://schemas.microsoft.com/office/drawing/2014/main" id="{F1B28143-380C-C439-1C06-83F0809A8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3578" y="549327"/>
            <a:ext cx="4917065" cy="32072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807731C-EEC4-94CD-9291-D8F0A4788CB3}"/>
              </a:ext>
            </a:extLst>
          </p:cNvPr>
          <p:cNvSpPr txBox="1"/>
          <p:nvPr/>
        </p:nvSpPr>
        <p:spPr>
          <a:xfrm>
            <a:off x="5788404" y="4159113"/>
            <a:ext cx="5683966" cy="2308324"/>
          </a:xfrm>
          <a:prstGeom prst="rect">
            <a:avLst/>
          </a:prstGeom>
          <a:noFill/>
        </p:spPr>
        <p:txBody>
          <a:bodyPr wrap="square" rtlCol="0">
            <a:spAutoFit/>
          </a:bodyPr>
          <a:lstStyle/>
          <a:p>
            <a:endParaRPr lang="en-GB" dirty="0"/>
          </a:p>
          <a:p>
            <a:r>
              <a:rPr lang="en-GB" dirty="0"/>
              <a:t>Space for people</a:t>
            </a:r>
          </a:p>
          <a:p>
            <a:r>
              <a:rPr lang="en-GB" dirty="0"/>
              <a:t>Quality of Life</a:t>
            </a:r>
          </a:p>
          <a:p>
            <a:r>
              <a:rPr lang="en-GB" dirty="0"/>
              <a:t>Physical Activity</a:t>
            </a:r>
          </a:p>
          <a:p>
            <a:r>
              <a:rPr lang="en-GB" dirty="0"/>
              <a:t>Meeting people</a:t>
            </a:r>
          </a:p>
          <a:p>
            <a:r>
              <a:rPr lang="en-GB" dirty="0"/>
              <a:t>Being healthy</a:t>
            </a:r>
          </a:p>
          <a:p>
            <a:r>
              <a:rPr lang="en-GB" dirty="0"/>
              <a:t>Social coherence</a:t>
            </a:r>
          </a:p>
          <a:p>
            <a:r>
              <a:rPr lang="en-GB" dirty="0"/>
              <a:t>Space for social interaction when we are not in cars</a:t>
            </a:r>
          </a:p>
        </p:txBody>
      </p:sp>
      <p:pic>
        <p:nvPicPr>
          <p:cNvPr id="2056" name="Picture 8" descr="The 10 most congested cities in the world - and how Ireland measures up">
            <a:extLst>
              <a:ext uri="{FF2B5EF4-FFF2-40B4-BE49-F238E27FC236}">
                <a16:creationId xmlns:a16="http://schemas.microsoft.com/office/drawing/2014/main" id="{01599904-27C3-6F41-5B24-F624B4504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2110" y="4011950"/>
            <a:ext cx="2982686" cy="198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792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3BDD9D-BB7A-4A45-9E24-28070AE00AFC}"/>
              </a:ext>
            </a:extLst>
          </p:cNvPr>
          <p:cNvSpPr>
            <a:spLocks noGrp="1"/>
          </p:cNvSpPr>
          <p:nvPr>
            <p:ph type="title"/>
          </p:nvPr>
        </p:nvSpPr>
        <p:spPr>
          <a:xfrm>
            <a:off x="572493" y="238539"/>
            <a:ext cx="11018520" cy="1434415"/>
          </a:xfrm>
        </p:spPr>
        <p:txBody>
          <a:bodyPr anchor="b">
            <a:normAutofit/>
          </a:bodyPr>
          <a:lstStyle/>
          <a:p>
            <a:r>
              <a:rPr lang="en-GB" sz="5400" b="1"/>
              <a:t>Safe Routes to School (SRTS)Programme</a:t>
            </a:r>
            <a:endParaRPr lang="en-IE" sz="5400" b="1"/>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EF6A63F-5D61-9402-9805-77247312E985}"/>
              </a:ext>
            </a:extLst>
          </p:cNvPr>
          <p:cNvGraphicFramePr>
            <a:graphicFrameLocks noGrp="1"/>
          </p:cNvGraphicFramePr>
          <p:nvPr>
            <p:ph idx="1"/>
            <p:extLst>
              <p:ext uri="{D42A27DB-BD31-4B8C-83A1-F6EECF244321}">
                <p14:modId xmlns:p14="http://schemas.microsoft.com/office/powerpoint/2010/main" val="1409166458"/>
              </p:ext>
            </p:extLst>
          </p:nvPr>
        </p:nvGraphicFramePr>
        <p:xfrm>
          <a:off x="572492" y="2071316"/>
          <a:ext cx="9905785"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930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49EE4-C71C-5523-B9C9-9CDB9DE99158}"/>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b="1" kern="1200">
                <a:solidFill>
                  <a:schemeClr val="tx1"/>
                </a:solidFill>
                <a:latin typeface="+mj-lt"/>
                <a:ea typeface="+mj-ea"/>
                <a:cs typeface="+mj-cs"/>
              </a:rPr>
              <a:t>SRTS Typical ‘Front of School’ Improvements</a:t>
            </a:r>
            <a:endParaRPr lang="en-US" sz="4600" kern="1200">
              <a:solidFill>
                <a:schemeClr val="tx1"/>
              </a:solidFill>
              <a:latin typeface="+mj-lt"/>
              <a:ea typeface="+mj-ea"/>
              <a:cs typeface="+mj-cs"/>
            </a:endParaRPr>
          </a:p>
        </p:txBody>
      </p:sp>
      <p:sp>
        <p:nvSpPr>
          <p:cNvPr id="3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34CE21EE-95BC-E7A1-A84E-F0ACA5546DDB}"/>
              </a:ext>
            </a:extLst>
          </p:cNvPr>
          <p:cNvPicPr>
            <a:picLocks noGrp="1" noChangeAspect="1"/>
          </p:cNvPicPr>
          <p:nvPr>
            <p:ph idx="1"/>
          </p:nvPr>
        </p:nvPicPr>
        <p:blipFill rotWithShape="1">
          <a:blip r:embed="rId2"/>
          <a:srcRect l="6733" r="12821" b="1"/>
          <a:stretch/>
        </p:blipFill>
        <p:spPr>
          <a:xfrm>
            <a:off x="4654296" y="993875"/>
            <a:ext cx="7214616" cy="4842818"/>
          </a:xfrm>
          <a:prstGeom prst="rect">
            <a:avLst/>
          </a:prstGeom>
        </p:spPr>
      </p:pic>
    </p:spTree>
    <p:extLst>
      <p:ext uri="{BB962C8B-B14F-4D97-AF65-F5344CB8AC3E}">
        <p14:creationId xmlns:p14="http://schemas.microsoft.com/office/powerpoint/2010/main" val="4294740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44A7F6-CD96-4892-62AD-3D3486AB75B9}"/>
              </a:ext>
            </a:extLst>
          </p:cNvPr>
          <p:cNvPicPr>
            <a:picLocks noChangeAspect="1"/>
          </p:cNvPicPr>
          <p:nvPr/>
        </p:nvPicPr>
        <p:blipFill>
          <a:blip r:embed="rId2"/>
          <a:stretch>
            <a:fillRect/>
          </a:stretch>
        </p:blipFill>
        <p:spPr>
          <a:xfrm>
            <a:off x="4890198" y="0"/>
            <a:ext cx="2411604" cy="6858000"/>
          </a:xfrm>
          <a:prstGeom prst="rect">
            <a:avLst/>
          </a:prstGeom>
        </p:spPr>
      </p:pic>
      <p:sp>
        <p:nvSpPr>
          <p:cNvPr id="7" name="TextBox 6">
            <a:extLst>
              <a:ext uri="{FF2B5EF4-FFF2-40B4-BE49-F238E27FC236}">
                <a16:creationId xmlns:a16="http://schemas.microsoft.com/office/drawing/2014/main" id="{11814379-D610-2B41-FB7B-39D201592150}"/>
              </a:ext>
            </a:extLst>
          </p:cNvPr>
          <p:cNvSpPr txBox="1"/>
          <p:nvPr/>
        </p:nvSpPr>
        <p:spPr>
          <a:xfrm>
            <a:off x="363894" y="3208029"/>
            <a:ext cx="3152163" cy="1200329"/>
          </a:xfrm>
          <a:prstGeom prst="rect">
            <a:avLst/>
          </a:prstGeom>
          <a:noFill/>
        </p:spPr>
        <p:txBody>
          <a:bodyPr wrap="square">
            <a:spAutoFit/>
          </a:bodyPr>
          <a:lstStyle/>
          <a:p>
            <a:r>
              <a:rPr lang="en-GB" dirty="0"/>
              <a:t>As a result Designers must place pedestrians at the top of the user hierarchy (Extract DMURS Figure 2.21). </a:t>
            </a:r>
            <a:endParaRPr lang="en-IE" dirty="0"/>
          </a:p>
        </p:txBody>
      </p:sp>
      <p:sp>
        <p:nvSpPr>
          <p:cNvPr id="2" name="TextBox 1">
            <a:extLst>
              <a:ext uri="{FF2B5EF4-FFF2-40B4-BE49-F238E27FC236}">
                <a16:creationId xmlns:a16="http://schemas.microsoft.com/office/drawing/2014/main" id="{27C1DD9E-036D-AB5D-18C5-C4F9FF1B08DD}"/>
              </a:ext>
            </a:extLst>
          </p:cNvPr>
          <p:cNvSpPr txBox="1"/>
          <p:nvPr/>
        </p:nvSpPr>
        <p:spPr>
          <a:xfrm>
            <a:off x="7717872" y="721453"/>
            <a:ext cx="3934436" cy="5509200"/>
          </a:xfrm>
          <a:prstGeom prst="rect">
            <a:avLst/>
          </a:prstGeom>
          <a:noFill/>
        </p:spPr>
        <p:txBody>
          <a:bodyPr wrap="square" rtlCol="0">
            <a:spAutoFit/>
          </a:bodyPr>
          <a:lstStyle/>
          <a:p>
            <a:pPr algn="l"/>
            <a:r>
              <a:rPr lang="en-GB" sz="1600" b="0" i="0" dirty="0">
                <a:solidFill>
                  <a:srgbClr val="000000"/>
                </a:solidFill>
                <a:effectLst/>
                <a:latin typeface="Times New Roman" panose="02020603050405020304" pitchFamily="18" charset="0"/>
              </a:rPr>
              <a:t>As junctions are a critical link on any pedestrian route, and represent a significant conflict risk between pedestrians/other vulnerable road users and vehicular traffic, it is important that they are designed and constructed to improve the safety of pedestrians, and facilitate their priority. Many junctions have been designed with the intention of facilitating ease of movement for turning vehicular traffic, at the expense of pedestrian convenience. These legacy junctions often feature:</a:t>
            </a:r>
          </a:p>
          <a:p>
            <a:pPr algn="l"/>
            <a:r>
              <a:rPr lang="en-GB" sz="1600" b="0" i="0" dirty="0">
                <a:solidFill>
                  <a:srgbClr val="000000"/>
                </a:solidFill>
                <a:effectLst/>
                <a:latin typeface="Times New Roman" panose="02020603050405020304" pitchFamily="18" charset="0"/>
              </a:rPr>
              <a:t>1. large corner radii, facilitating swift vehicular turning movements and,</a:t>
            </a:r>
          </a:p>
          <a:p>
            <a:pPr algn="l"/>
            <a:r>
              <a:rPr lang="en-GB" sz="1600" b="0" i="0" dirty="0">
                <a:solidFill>
                  <a:srgbClr val="000000"/>
                </a:solidFill>
                <a:effectLst/>
                <a:latin typeface="Times New Roman" panose="02020603050405020304" pitchFamily="18" charset="0"/>
              </a:rPr>
              <a:t>2. poor pedestrian crossing facilities including: </a:t>
            </a:r>
          </a:p>
          <a:p>
            <a:pPr marL="285750" indent="-285750" algn="l">
              <a:buFont typeface="Arial" panose="020B0604020202020204" pitchFamily="34" charset="0"/>
              <a:buChar char="•"/>
            </a:pPr>
            <a:r>
              <a:rPr lang="en-GB" sz="1600" b="0" i="0" dirty="0">
                <a:solidFill>
                  <a:srgbClr val="000000"/>
                </a:solidFill>
                <a:effectLst/>
                <a:latin typeface="Times New Roman" panose="02020603050405020304" pitchFamily="18" charset="0"/>
              </a:rPr>
              <a:t>large distances across the mouth of the junction, </a:t>
            </a:r>
            <a:endParaRPr lang="en-GB" sz="1600" dirty="0">
              <a:solidFill>
                <a:srgbClr val="000000"/>
              </a:solidFill>
              <a:latin typeface="Times New Roman" panose="02020603050405020304" pitchFamily="18" charset="0"/>
            </a:endParaRPr>
          </a:p>
          <a:p>
            <a:pPr marL="285750" indent="-285750" algn="l">
              <a:buFont typeface="Arial" panose="020B0604020202020204" pitchFamily="34" charset="0"/>
              <a:buChar char="•"/>
            </a:pPr>
            <a:r>
              <a:rPr lang="en-GB" sz="1600" b="0" i="0" dirty="0">
                <a:solidFill>
                  <a:srgbClr val="000000"/>
                </a:solidFill>
                <a:effectLst/>
                <a:latin typeface="Times New Roman" panose="02020603050405020304" pitchFamily="18" charset="0"/>
              </a:rPr>
              <a:t>pedestrian crossings located away from desire lines, and </a:t>
            </a:r>
          </a:p>
          <a:p>
            <a:pPr marL="285750" indent="-285750" algn="l">
              <a:buFont typeface="Arial" panose="020B0604020202020204" pitchFamily="34" charset="0"/>
              <a:buChar char="•"/>
            </a:pPr>
            <a:r>
              <a:rPr lang="en-GB" sz="1600" b="0" i="0" dirty="0">
                <a:solidFill>
                  <a:srgbClr val="000000"/>
                </a:solidFill>
                <a:effectLst/>
                <a:latin typeface="Times New Roman" panose="02020603050405020304" pitchFamily="18" charset="0"/>
              </a:rPr>
              <a:t> inadequate/non-existent dropped kerbs or tactile paving.</a:t>
            </a:r>
          </a:p>
        </p:txBody>
      </p:sp>
      <p:sp>
        <p:nvSpPr>
          <p:cNvPr id="4" name="TextBox 3">
            <a:extLst>
              <a:ext uri="{FF2B5EF4-FFF2-40B4-BE49-F238E27FC236}">
                <a16:creationId xmlns:a16="http://schemas.microsoft.com/office/drawing/2014/main" id="{B76698D1-A646-6D39-28E4-452B0E93FCFF}"/>
              </a:ext>
            </a:extLst>
          </p:cNvPr>
          <p:cNvSpPr txBox="1"/>
          <p:nvPr/>
        </p:nvSpPr>
        <p:spPr>
          <a:xfrm>
            <a:off x="363894" y="606490"/>
            <a:ext cx="3760237" cy="1477328"/>
          </a:xfrm>
          <a:prstGeom prst="rect">
            <a:avLst/>
          </a:prstGeom>
          <a:noFill/>
        </p:spPr>
        <p:txBody>
          <a:bodyPr wrap="square" rtlCol="0">
            <a:spAutoFit/>
          </a:bodyPr>
          <a:lstStyle/>
          <a:p>
            <a:r>
              <a:rPr lang="en-GB"/>
              <a:t>The </a:t>
            </a:r>
            <a:r>
              <a:rPr lang="en-GB">
                <a:solidFill>
                  <a:srgbClr val="FF0000"/>
                </a:solidFill>
              </a:rPr>
              <a:t>Design Manual for Urban Roads and Streets</a:t>
            </a:r>
            <a:r>
              <a:rPr lang="en-GB"/>
              <a:t> (DMURS) proposes pedestrians be given the highest design consideration on urban roads and streets (Ref. DMURS 2.2.2):</a:t>
            </a:r>
            <a:endParaRPr lang="en-IE" dirty="0"/>
          </a:p>
        </p:txBody>
      </p:sp>
    </p:spTree>
    <p:extLst>
      <p:ext uri="{BB962C8B-B14F-4D97-AF65-F5344CB8AC3E}">
        <p14:creationId xmlns:p14="http://schemas.microsoft.com/office/powerpoint/2010/main" val="415457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7287F2BC-39EA-413D-BB57-D1789A406D0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lnSpc>
                <a:spcPct val="90000"/>
              </a:lnSpc>
            </a:pPr>
            <a:r>
              <a:rPr lang="en-US" sz="3300" i="1" kern="1200">
                <a:solidFill>
                  <a:srgbClr val="FFFFFF"/>
                </a:solidFill>
                <a:latin typeface="+mj-lt"/>
                <a:ea typeface="+mj-ea"/>
                <a:cs typeface="+mj-cs"/>
              </a:rPr>
              <a:t>Policies in the Transport Sector</a:t>
            </a:r>
            <a:r>
              <a:rPr lang="en-US" sz="3300" b="0" i="1" kern="1200">
                <a:solidFill>
                  <a:srgbClr val="FFFFFF"/>
                </a:solidFill>
                <a:latin typeface="+mj-lt"/>
                <a:ea typeface="+mj-ea"/>
                <a:cs typeface="+mj-cs"/>
              </a:rPr>
              <a:t> - </a:t>
            </a:r>
            <a:br>
              <a:rPr lang="en-US" sz="3300" b="0" i="1" kern="1200">
                <a:solidFill>
                  <a:srgbClr val="FFFFFF"/>
                </a:solidFill>
                <a:latin typeface="+mj-lt"/>
                <a:ea typeface="+mj-ea"/>
                <a:cs typeface="+mj-cs"/>
              </a:rPr>
            </a:br>
            <a:r>
              <a:rPr lang="en-US" sz="3300" b="0" i="1" kern="1200">
                <a:solidFill>
                  <a:srgbClr val="FFFFFF"/>
                </a:solidFill>
                <a:latin typeface="+mj-lt"/>
                <a:ea typeface="+mj-ea"/>
                <a:cs typeface="+mj-cs"/>
              </a:rPr>
              <a:t>Project Ireland 2040 NSOs </a:t>
            </a:r>
          </a:p>
        </p:txBody>
      </p:sp>
      <p:pic>
        <p:nvPicPr>
          <p:cNvPr id="6" name="Picture 5">
            <a:extLst>
              <a:ext uri="{FF2B5EF4-FFF2-40B4-BE49-F238E27FC236}">
                <a16:creationId xmlns:a16="http://schemas.microsoft.com/office/drawing/2014/main" id="{13F1513C-D173-411D-96CD-60456D666D61}"/>
              </a:ext>
            </a:extLst>
          </p:cNvPr>
          <p:cNvPicPr>
            <a:picLocks noChangeAspect="1"/>
          </p:cNvPicPr>
          <p:nvPr/>
        </p:nvPicPr>
        <p:blipFill>
          <a:blip r:embed="rId3"/>
          <a:stretch>
            <a:fillRect/>
          </a:stretch>
        </p:blipFill>
        <p:spPr>
          <a:xfrm>
            <a:off x="4777316" y="851170"/>
            <a:ext cx="6780700" cy="5153331"/>
          </a:xfrm>
          <a:prstGeom prst="rect">
            <a:avLst/>
          </a:prstGeom>
        </p:spPr>
      </p:pic>
    </p:spTree>
    <p:extLst>
      <p:ext uri="{BB962C8B-B14F-4D97-AF65-F5344CB8AC3E}">
        <p14:creationId xmlns:p14="http://schemas.microsoft.com/office/powerpoint/2010/main" val="106955700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37">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5D181AA-9AF0-B82C-AA6C-357758438116}"/>
              </a:ext>
            </a:extLst>
          </p:cNvPr>
          <p:cNvSpPr txBox="1"/>
          <p:nvPr/>
        </p:nvSpPr>
        <p:spPr>
          <a:xfrm>
            <a:off x="5478378" y="466531"/>
            <a:ext cx="6007608" cy="1929384"/>
          </a:xfrm>
          <a:prstGeom prst="rect">
            <a:avLst/>
          </a:prstGeom>
        </p:spPr>
        <p:txBody>
          <a:bodyPr vert="horz" lIns="91440" tIns="45720" rIns="91440" bIns="45720" rtlCol="0" anchor="ctr">
            <a:normAutofit/>
          </a:bodyPr>
          <a:lstStyle/>
          <a:p>
            <a:pPr>
              <a:lnSpc>
                <a:spcPct val="90000"/>
              </a:lnSpc>
              <a:spcAft>
                <a:spcPts val="600"/>
              </a:spcAft>
            </a:pPr>
            <a:r>
              <a:rPr lang="en-US" sz="1400" b="1" u="sng" dirty="0"/>
              <a:t>Junction Tightening/Pedestrian Crossing Schemes”. </a:t>
            </a:r>
          </a:p>
          <a:p>
            <a:pPr marL="0"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The purpose of junction tightening is to improve the safety and comfort of vulnerable road users at existing priority junctions and pedestrian crossings.</a:t>
            </a:r>
          </a:p>
          <a:p>
            <a:pPr>
              <a:lnSpc>
                <a:spcPct val="90000"/>
              </a:lnSpc>
              <a:spcAft>
                <a:spcPts val="600"/>
              </a:spcAft>
            </a:pPr>
            <a:endParaRPr lang="en-US" sz="1400" dirty="0"/>
          </a:p>
          <a:p>
            <a:pPr indent="-228600">
              <a:lnSpc>
                <a:spcPct val="90000"/>
              </a:lnSpc>
              <a:spcAft>
                <a:spcPts val="600"/>
              </a:spcAft>
              <a:buFont typeface="Arial" panose="020B0604020202020204" pitchFamily="34" charset="0"/>
              <a:buChar char="•"/>
            </a:pPr>
            <a:r>
              <a:rPr lang="en-US" sz="1400" dirty="0"/>
              <a:t> I</a:t>
            </a:r>
            <a:r>
              <a:rPr lang="en-US" sz="1400" b="0" i="0" dirty="0">
                <a:effectLst/>
              </a:rPr>
              <a:t>n recent decades the growth in residential development has been centered primarily on access by road.       </a:t>
            </a:r>
            <a:r>
              <a:rPr lang="en-US" sz="1000" b="0" i="0" dirty="0">
                <a:effectLst/>
              </a:rPr>
              <a:t>	</a:t>
            </a:r>
          </a:p>
          <a:p>
            <a:pPr>
              <a:lnSpc>
                <a:spcPct val="90000"/>
              </a:lnSpc>
              <a:spcAft>
                <a:spcPts val="600"/>
              </a:spcAft>
            </a:pPr>
            <a:endParaRPr lang="en-US" sz="1000" dirty="0"/>
          </a:p>
        </p:txBody>
      </p:sp>
      <p:pic>
        <p:nvPicPr>
          <p:cNvPr id="9" name="Picture 8">
            <a:extLst>
              <a:ext uri="{FF2B5EF4-FFF2-40B4-BE49-F238E27FC236}">
                <a16:creationId xmlns:a16="http://schemas.microsoft.com/office/drawing/2014/main" id="{9A4A5AA4-283C-C6DF-AE95-CAC4A89ACAF1}"/>
              </a:ext>
            </a:extLst>
          </p:cNvPr>
          <p:cNvPicPr>
            <a:picLocks noChangeAspect="1"/>
          </p:cNvPicPr>
          <p:nvPr/>
        </p:nvPicPr>
        <p:blipFill>
          <a:blip r:embed="rId2"/>
          <a:stretch>
            <a:fillRect/>
          </a:stretch>
        </p:blipFill>
        <p:spPr>
          <a:xfrm>
            <a:off x="922421" y="2569464"/>
            <a:ext cx="4555957" cy="3678936"/>
          </a:xfrm>
          <a:prstGeom prst="rect">
            <a:avLst/>
          </a:prstGeom>
        </p:spPr>
      </p:pic>
      <p:pic>
        <p:nvPicPr>
          <p:cNvPr id="6" name="Picture 5">
            <a:extLst>
              <a:ext uri="{FF2B5EF4-FFF2-40B4-BE49-F238E27FC236}">
                <a16:creationId xmlns:a16="http://schemas.microsoft.com/office/drawing/2014/main" id="{95A87757-253C-9F40-CE29-8A833373C765}"/>
              </a:ext>
            </a:extLst>
          </p:cNvPr>
          <p:cNvPicPr>
            <a:picLocks noChangeAspect="1"/>
          </p:cNvPicPr>
          <p:nvPr/>
        </p:nvPicPr>
        <p:blipFill>
          <a:blip r:embed="rId3"/>
          <a:stretch>
            <a:fillRect/>
          </a:stretch>
        </p:blipFill>
        <p:spPr>
          <a:xfrm>
            <a:off x="6254496" y="2652301"/>
            <a:ext cx="5468112" cy="3513262"/>
          </a:xfrm>
          <a:prstGeom prst="rect">
            <a:avLst/>
          </a:prstGeom>
        </p:spPr>
      </p:pic>
    </p:spTree>
    <p:extLst>
      <p:ext uri="{BB962C8B-B14F-4D97-AF65-F5344CB8AC3E}">
        <p14:creationId xmlns:p14="http://schemas.microsoft.com/office/powerpoint/2010/main" val="2880757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4A41-30C7-2291-E1E4-AAE05591D545}"/>
              </a:ext>
            </a:extLst>
          </p:cNvPr>
          <p:cNvSpPr>
            <a:spLocks noGrp="1"/>
          </p:cNvSpPr>
          <p:nvPr>
            <p:ph type="title"/>
          </p:nvPr>
        </p:nvSpPr>
        <p:spPr/>
        <p:txBody>
          <a:bodyPr>
            <a:normAutofit fontScale="90000"/>
          </a:bodyPr>
          <a:lstStyle/>
          <a:p>
            <a:r>
              <a:rPr lang="en-GB" sz="4000" dirty="0">
                <a:solidFill>
                  <a:schemeClr val="accent1">
                    <a:lumMod val="75000"/>
                  </a:schemeClr>
                </a:solidFill>
              </a:rPr>
              <a:t>Public eBike Sharing Scheme launched in Wexford Town</a:t>
            </a:r>
            <a:br>
              <a:rPr lang="en-GB" dirty="0">
                <a:solidFill>
                  <a:schemeClr val="accent1">
                    <a:lumMod val="75000"/>
                  </a:schemeClr>
                </a:solidFill>
              </a:rPr>
            </a:br>
            <a:endParaRPr lang="en-GB" dirty="0">
              <a:solidFill>
                <a:schemeClr val="accent1">
                  <a:lumMod val="75000"/>
                </a:schemeClr>
              </a:solidFill>
            </a:endParaRPr>
          </a:p>
        </p:txBody>
      </p:sp>
      <p:pic>
        <p:nvPicPr>
          <p:cNvPr id="5" name="Content Placeholder 4">
            <a:extLst>
              <a:ext uri="{FF2B5EF4-FFF2-40B4-BE49-F238E27FC236}">
                <a16:creationId xmlns:a16="http://schemas.microsoft.com/office/drawing/2014/main" id="{4A5386BD-22E6-9058-E25D-014560B1EEC0}"/>
              </a:ext>
            </a:extLst>
          </p:cNvPr>
          <p:cNvPicPr>
            <a:picLocks noGrp="1" noChangeAspect="1"/>
          </p:cNvPicPr>
          <p:nvPr>
            <p:ph idx="1"/>
          </p:nvPr>
        </p:nvPicPr>
        <p:blipFill>
          <a:blip r:embed="rId2"/>
          <a:stretch>
            <a:fillRect/>
          </a:stretch>
        </p:blipFill>
        <p:spPr>
          <a:xfrm>
            <a:off x="838200" y="1549832"/>
            <a:ext cx="5025715" cy="4351338"/>
          </a:xfrm>
          <a:ln w="25400">
            <a:solidFill>
              <a:schemeClr val="accent1"/>
            </a:solidFill>
          </a:ln>
        </p:spPr>
      </p:pic>
      <p:pic>
        <p:nvPicPr>
          <p:cNvPr id="4" name="Picture 3" descr="A picture containing wheel, outdoor, tire, transport&#10;&#10;Description automatically generated">
            <a:extLst>
              <a:ext uri="{FF2B5EF4-FFF2-40B4-BE49-F238E27FC236}">
                <a16:creationId xmlns:a16="http://schemas.microsoft.com/office/drawing/2014/main" id="{31844440-ACD9-04C6-14A3-DE7C24237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309811" y="2088011"/>
            <a:ext cx="4305427" cy="3229070"/>
          </a:xfrm>
          <a:prstGeom prst="rect">
            <a:avLst/>
          </a:prstGeom>
          <a:ln w="31750">
            <a:solidFill>
              <a:schemeClr val="accent1"/>
            </a:solidFill>
          </a:ln>
        </p:spPr>
      </p:pic>
    </p:spTree>
    <p:extLst>
      <p:ext uri="{BB962C8B-B14F-4D97-AF65-F5344CB8AC3E}">
        <p14:creationId xmlns:p14="http://schemas.microsoft.com/office/powerpoint/2010/main" val="2065487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A4DE96-31BF-C4BC-EA3F-8889FEB25513}"/>
              </a:ext>
            </a:extLst>
          </p:cNvPr>
          <p:cNvSpPr>
            <a:spLocks noGrp="1"/>
          </p:cNvSpPr>
          <p:nvPr>
            <p:ph type="title"/>
          </p:nvPr>
        </p:nvSpPr>
        <p:spPr>
          <a:xfrm>
            <a:off x="382600" y="914400"/>
            <a:ext cx="1763441" cy="1278294"/>
          </a:xfrm>
        </p:spPr>
        <p:txBody>
          <a:bodyPr>
            <a:normAutofit/>
          </a:bodyPr>
          <a:lstStyle/>
          <a:p>
            <a:r>
              <a:rPr lang="en-GB" sz="2800" b="1" dirty="0"/>
              <a:t>eBike Sharing Scheme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D6F99B-29E1-9394-0527-9C0ED29E6CF8}"/>
              </a:ext>
            </a:extLst>
          </p:cNvPr>
          <p:cNvSpPr>
            <a:spLocks noGrp="1"/>
          </p:cNvSpPr>
          <p:nvPr>
            <p:ph idx="1"/>
          </p:nvPr>
        </p:nvSpPr>
        <p:spPr>
          <a:xfrm>
            <a:off x="5069971" y="100668"/>
            <a:ext cx="6471996" cy="6192735"/>
          </a:xfrm>
        </p:spPr>
        <p:txBody>
          <a:bodyPr anchor="ctr">
            <a:normAutofit fontScale="70000" lnSpcReduction="20000"/>
          </a:bodyPr>
          <a:lstStyle/>
          <a:p>
            <a:endParaRPr lang="en-GB" sz="1400" dirty="0"/>
          </a:p>
          <a:p>
            <a:endParaRPr lang="en-GB" sz="1900" dirty="0"/>
          </a:p>
          <a:p>
            <a:r>
              <a:rPr lang="en-GB" sz="1900" dirty="0"/>
              <a:t>This is a trial eBike sharing scheme which commenced in May in association with Bolt.  It will be monitored over the coming year until summer 2024 to see if it is a good fit for Wexford town</a:t>
            </a:r>
          </a:p>
          <a:p>
            <a:r>
              <a:rPr lang="en-GB" sz="1900" dirty="0"/>
              <a:t>It is a ‘hop on, hop off’ type scheme particularly aimed at commuters and those undertaking short journeys in the town.</a:t>
            </a:r>
          </a:p>
          <a:p>
            <a:pPr marL="342900" lvl="0" indent="-342900">
              <a:buFont typeface="Arial" panose="020B0604020202020204" pitchFamily="34" charset="0"/>
              <a:buChar char="-"/>
            </a:pPr>
            <a:r>
              <a:rPr lang="en-GB" sz="1900" dirty="0">
                <a:effectLst/>
                <a:ea typeface="Times New Roman" panose="02020603050405020304" pitchFamily="18" charset="0"/>
              </a:rPr>
              <a:t>Since the 17</a:t>
            </a:r>
            <a:r>
              <a:rPr lang="en-GB" sz="1900" baseline="30000" dirty="0">
                <a:effectLst/>
                <a:ea typeface="Times New Roman" panose="02020603050405020304" pitchFamily="18" charset="0"/>
              </a:rPr>
              <a:t>th</a:t>
            </a:r>
            <a:r>
              <a:rPr lang="en-GB" sz="1900" dirty="0">
                <a:effectLst/>
                <a:ea typeface="Times New Roman" panose="02020603050405020304" pitchFamily="18" charset="0"/>
              </a:rPr>
              <a:t> of May 2023 </a:t>
            </a:r>
            <a:r>
              <a:rPr lang="en-GB" sz="1900" dirty="0">
                <a:ea typeface="Times New Roman" panose="02020603050405020304" pitchFamily="18" charset="0"/>
              </a:rPr>
              <a:t>t</a:t>
            </a:r>
            <a:r>
              <a:rPr lang="en-GB" sz="1900" dirty="0">
                <a:effectLst/>
                <a:ea typeface="Times New Roman" panose="02020603050405020304" pitchFamily="18" charset="0"/>
              </a:rPr>
              <a:t>here have been 2,956 journeys undertaken</a:t>
            </a:r>
            <a:endParaRPr lang="en-GB" sz="1900" dirty="0">
              <a:effectLst/>
              <a:ea typeface="Calibri" panose="020F0502020204030204" pitchFamily="34" charset="0"/>
            </a:endParaRPr>
          </a:p>
          <a:p>
            <a:pPr marL="342900" lvl="0" indent="-342900">
              <a:buFont typeface="Arial" panose="020B0604020202020204" pitchFamily="34" charset="0"/>
              <a:buChar char="-"/>
            </a:pPr>
            <a:r>
              <a:rPr lang="en-GB" sz="1900" dirty="0">
                <a:effectLst/>
                <a:ea typeface="Times New Roman" panose="02020603050405020304" pitchFamily="18" charset="0"/>
              </a:rPr>
              <a:t>8,041 km were travelled within the Wexford Urban area (inside Ring Road and across the bridge as far as Ely hospital)</a:t>
            </a:r>
            <a:endParaRPr lang="en-GB" sz="1900" dirty="0">
              <a:effectLst/>
              <a:ea typeface="Calibri" panose="020F0502020204030204" pitchFamily="34" charset="0"/>
            </a:endParaRPr>
          </a:p>
          <a:p>
            <a:pPr marL="342900" lvl="0" indent="-342900">
              <a:buFont typeface="Arial" panose="020B0604020202020204" pitchFamily="34" charset="0"/>
              <a:buChar char="-"/>
            </a:pPr>
            <a:r>
              <a:rPr lang="en-GB" sz="1900" dirty="0">
                <a:effectLst/>
                <a:ea typeface="Times New Roman" panose="02020603050405020304" pitchFamily="18" charset="0"/>
              </a:rPr>
              <a:t>The hotels – Whites, The Talbot, Whitford and </a:t>
            </a:r>
            <a:r>
              <a:rPr lang="en-GB" sz="1900" dirty="0" err="1">
                <a:effectLst/>
                <a:ea typeface="Times New Roman" panose="02020603050405020304" pitchFamily="18" charset="0"/>
              </a:rPr>
              <a:t>Maldron</a:t>
            </a:r>
            <a:r>
              <a:rPr lang="en-GB" sz="1900" dirty="0">
                <a:effectLst/>
                <a:ea typeface="Times New Roman" panose="02020603050405020304" pitchFamily="18" charset="0"/>
              </a:rPr>
              <a:t> have all expressed an interest in having bike parking at their premises and these should be in place soon</a:t>
            </a:r>
            <a:endParaRPr lang="en-GB" sz="1900" dirty="0">
              <a:effectLst/>
              <a:ea typeface="Calibri" panose="020F0502020204030204" pitchFamily="34" charset="0"/>
            </a:endParaRPr>
          </a:p>
          <a:p>
            <a:pPr marL="342900" lvl="0" indent="-342900">
              <a:buFont typeface="Arial" panose="020B0604020202020204" pitchFamily="34" charset="0"/>
              <a:buChar char="-"/>
            </a:pPr>
            <a:r>
              <a:rPr lang="en-GB" sz="1900" dirty="0">
                <a:effectLst/>
                <a:ea typeface="Times New Roman" panose="02020603050405020304" pitchFamily="18" charset="0"/>
              </a:rPr>
              <a:t>There is a good spread of bikes being hired across town -see below -  the busiest locations recently appear to be at Summerhill, Aldi, Hill Street and Waters Technology</a:t>
            </a:r>
            <a:endParaRPr lang="en-GB" sz="1900" dirty="0">
              <a:effectLst/>
              <a:ea typeface="Calibri" panose="020F0502020204030204" pitchFamily="34" charset="0"/>
            </a:endParaRPr>
          </a:p>
          <a:p>
            <a:pPr marL="342900" lvl="0" indent="-342900">
              <a:buFont typeface="Arial" panose="020B0604020202020204" pitchFamily="34" charset="0"/>
              <a:buChar char="-"/>
            </a:pPr>
            <a:r>
              <a:rPr lang="en-GB" sz="1900" dirty="0">
                <a:effectLst/>
                <a:ea typeface="Times New Roman" panose="02020603050405020304" pitchFamily="18" charset="0"/>
              </a:rPr>
              <a:t>Early indications are that the scheme is proving popular.  Bolt may look at increasing the number of bikes in the near future to satisfy the demand</a:t>
            </a:r>
          </a:p>
          <a:p>
            <a:pPr marL="342900" lvl="0" indent="-342900">
              <a:buFont typeface="Arial" panose="020B0604020202020204" pitchFamily="34" charset="0"/>
              <a:buChar char="-"/>
            </a:pPr>
            <a:r>
              <a:rPr lang="en-GB" sz="1900" dirty="0">
                <a:effectLst/>
                <a:ea typeface="Calibri" panose="020F0502020204030204" pitchFamily="34" charset="0"/>
              </a:rPr>
              <a:t>Prices is .18c per minute to cycle and lower rate when ‘locked and reserved’ for short periods is .5c per minute</a:t>
            </a:r>
          </a:p>
          <a:p>
            <a:endParaRPr lang="en-GB" sz="1900" dirty="0"/>
          </a:p>
          <a:p>
            <a:pPr marL="0" indent="0">
              <a:buNone/>
            </a:pPr>
            <a:r>
              <a:rPr lang="en-GB" sz="1900" b="1" dirty="0">
                <a:ea typeface="Calibri" panose="020F0502020204030204" pitchFamily="34" charset="0"/>
              </a:rPr>
              <a:t>	</a:t>
            </a:r>
            <a:r>
              <a:rPr lang="en-GB" sz="1900" b="1" dirty="0">
                <a:effectLst/>
                <a:ea typeface="Calibri" panose="020F0502020204030204" pitchFamily="34" charset="0"/>
              </a:rPr>
              <a:t>-Launched:</a:t>
            </a:r>
            <a:r>
              <a:rPr lang="en-GB" sz="1900" dirty="0">
                <a:effectLst/>
                <a:ea typeface="Calibri" panose="020F0502020204030204" pitchFamily="34" charset="0"/>
              </a:rPr>
              <a:t> 17th May 2023 </a:t>
            </a:r>
            <a:r>
              <a:rPr lang="en-GB" sz="1900" b="1" dirty="0">
                <a:effectLst/>
                <a:ea typeface="Calibri" panose="020F0502020204030204" pitchFamily="34" charset="0"/>
              </a:rPr>
              <a:t>	-Fleet:</a:t>
            </a:r>
            <a:r>
              <a:rPr lang="en-GB" sz="1900" dirty="0">
                <a:effectLst/>
                <a:ea typeface="Calibri" panose="020F0502020204030204" pitchFamily="34" charset="0"/>
              </a:rPr>
              <a:t> 50 e-bikes</a:t>
            </a:r>
          </a:p>
          <a:p>
            <a:pPr marL="0" indent="0">
              <a:buNone/>
            </a:pPr>
            <a:r>
              <a:rPr lang="en-GB" sz="1900" b="1" dirty="0">
                <a:effectLst/>
                <a:ea typeface="Calibri" panose="020F0502020204030204" pitchFamily="34" charset="0"/>
              </a:rPr>
              <a:t>	-Unique users to date: </a:t>
            </a:r>
            <a:r>
              <a:rPr lang="en-GB" sz="1900" dirty="0">
                <a:effectLst/>
                <a:ea typeface="Calibri" panose="020F0502020204030204" pitchFamily="34" charset="0"/>
              </a:rPr>
              <a:t>1,030</a:t>
            </a:r>
            <a:r>
              <a:rPr lang="en-GB" sz="1900" dirty="0">
                <a:ea typeface="Calibri" panose="020F0502020204030204" pitchFamily="34" charset="0"/>
              </a:rPr>
              <a:t>	</a:t>
            </a:r>
            <a:r>
              <a:rPr lang="en-GB" sz="1900" b="1" dirty="0">
                <a:effectLst/>
                <a:ea typeface="Calibri" panose="020F0502020204030204" pitchFamily="34" charset="0"/>
              </a:rPr>
              <a:t>-Rides: </a:t>
            </a:r>
            <a:r>
              <a:rPr lang="en-GB" sz="1900" dirty="0">
                <a:effectLst/>
                <a:ea typeface="Calibri" panose="020F0502020204030204" pitchFamily="34" charset="0"/>
              </a:rPr>
              <a:t>2,956</a:t>
            </a:r>
            <a:r>
              <a:rPr lang="en-GB" sz="1900" dirty="0">
                <a:ea typeface="Calibri" panose="020F0502020204030204" pitchFamily="34" charset="0"/>
              </a:rPr>
              <a:t>		</a:t>
            </a:r>
          </a:p>
          <a:p>
            <a:pPr marL="0" indent="0">
              <a:buNone/>
            </a:pPr>
            <a:r>
              <a:rPr lang="en-GB" sz="1900" b="1" dirty="0">
                <a:effectLst/>
                <a:ea typeface="Calibri" panose="020F0502020204030204" pitchFamily="34" charset="0"/>
              </a:rPr>
              <a:t>	-Average Duration: </a:t>
            </a:r>
            <a:r>
              <a:rPr lang="en-GB" sz="1900" dirty="0">
                <a:effectLst/>
                <a:ea typeface="Calibri" panose="020F0502020204030204" pitchFamily="34" charset="0"/>
              </a:rPr>
              <a:t>16 min   	</a:t>
            </a:r>
            <a:r>
              <a:rPr lang="en-GB" sz="1900" b="1" dirty="0">
                <a:effectLst/>
                <a:ea typeface="Calibri" panose="020F0502020204030204" pitchFamily="34" charset="0"/>
              </a:rPr>
              <a:t>-Average Distance:</a:t>
            </a:r>
            <a:r>
              <a:rPr lang="en-GB" sz="1900" dirty="0">
                <a:effectLst/>
                <a:ea typeface="Calibri" panose="020F0502020204030204" pitchFamily="34" charset="0"/>
              </a:rPr>
              <a:t> 2.8 KM</a:t>
            </a:r>
          </a:p>
          <a:p>
            <a:pPr marL="0" indent="0">
              <a:buNone/>
            </a:pPr>
            <a:r>
              <a:rPr lang="en-GB" sz="1900" b="1" dirty="0">
                <a:effectLst/>
                <a:ea typeface="Calibri" panose="020F0502020204030204" pitchFamily="34" charset="0"/>
              </a:rPr>
              <a:t>	-Total Distance: </a:t>
            </a:r>
            <a:r>
              <a:rPr lang="en-GB" sz="1900" b="1" dirty="0">
                <a:ea typeface="Calibri" panose="020F0502020204030204" pitchFamily="34" charset="0"/>
              </a:rPr>
              <a:t>8,041</a:t>
            </a:r>
            <a:r>
              <a:rPr lang="en-GB" sz="1900" dirty="0">
                <a:effectLst/>
                <a:ea typeface="Calibri" panose="020F0502020204030204" pitchFamily="34" charset="0"/>
              </a:rPr>
              <a:t> KM</a:t>
            </a:r>
          </a:p>
          <a:p>
            <a:pPr marL="0" indent="0">
              <a:buNone/>
            </a:pPr>
            <a:r>
              <a:rPr lang="en-GB" sz="1900" b="1" dirty="0">
                <a:effectLst/>
                <a:ea typeface="Calibri" panose="020F0502020204030204" pitchFamily="34" charset="0"/>
              </a:rPr>
              <a:t>	-Parking Locations: </a:t>
            </a:r>
            <a:r>
              <a:rPr lang="en-GB" sz="1700" dirty="0">
                <a:effectLst/>
                <a:ea typeface="Calibri" panose="020F0502020204030204" pitchFamily="34" charset="0"/>
              </a:rPr>
              <a:t>Will be increasing in number as we see where demand is</a:t>
            </a:r>
          </a:p>
          <a:p>
            <a:pPr marL="0" indent="0">
              <a:buNone/>
            </a:pPr>
            <a:r>
              <a:rPr lang="en-GB" sz="1700" dirty="0">
                <a:effectLst/>
                <a:ea typeface="Calibri" panose="020F0502020204030204" pitchFamily="34" charset="0"/>
              </a:rPr>
              <a:t>	</a:t>
            </a:r>
            <a:endParaRPr lang="en-GB" sz="1700" dirty="0"/>
          </a:p>
          <a:p>
            <a:pPr marL="0" indent="0">
              <a:buNone/>
            </a:pPr>
            <a:endParaRPr lang="en-GB" sz="1400" dirty="0"/>
          </a:p>
          <a:p>
            <a:endParaRPr lang="en-GB" sz="1400" dirty="0"/>
          </a:p>
        </p:txBody>
      </p:sp>
      <p:pic>
        <p:nvPicPr>
          <p:cNvPr id="4" name="Picture 3">
            <a:extLst>
              <a:ext uri="{FF2B5EF4-FFF2-40B4-BE49-F238E27FC236}">
                <a16:creationId xmlns:a16="http://schemas.microsoft.com/office/drawing/2014/main" id="{09FC532E-594F-F27D-D480-55C7168346C9}"/>
              </a:ext>
            </a:extLst>
          </p:cNvPr>
          <p:cNvPicPr>
            <a:picLocks noChangeAspect="1"/>
          </p:cNvPicPr>
          <p:nvPr/>
        </p:nvPicPr>
        <p:blipFill>
          <a:blip r:embed="rId2"/>
          <a:stretch>
            <a:fillRect/>
          </a:stretch>
        </p:blipFill>
        <p:spPr>
          <a:xfrm>
            <a:off x="2207150" y="404761"/>
            <a:ext cx="2724539" cy="6048478"/>
          </a:xfrm>
          <a:prstGeom prst="rect">
            <a:avLst/>
          </a:prstGeom>
          <a:ln w="38100">
            <a:solidFill>
              <a:schemeClr val="accent1"/>
            </a:solidFill>
          </a:ln>
        </p:spPr>
      </p:pic>
    </p:spTree>
    <p:extLst>
      <p:ext uri="{BB962C8B-B14F-4D97-AF65-F5344CB8AC3E}">
        <p14:creationId xmlns:p14="http://schemas.microsoft.com/office/powerpoint/2010/main" val="146160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CA29E94-6A4A-45E7-4CF9-70B54F38B618}"/>
              </a:ext>
            </a:extLst>
          </p:cNvPr>
          <p:cNvPicPr>
            <a:picLocks noGrp="1" noChangeAspect="1"/>
          </p:cNvPicPr>
          <p:nvPr>
            <p:ph idx="1"/>
          </p:nvPr>
        </p:nvPicPr>
        <p:blipFill>
          <a:blip r:embed="rId2"/>
          <a:stretch>
            <a:fillRect/>
          </a:stretch>
        </p:blipFill>
        <p:spPr>
          <a:xfrm>
            <a:off x="7391400" y="320611"/>
            <a:ext cx="2800349" cy="6216778"/>
          </a:xfrm>
          <a:prstGeom prst="rect">
            <a:avLst/>
          </a:prstGeom>
          <a:ln w="38100">
            <a:solidFill>
              <a:schemeClr val="accent1"/>
            </a:solidFill>
          </a:ln>
        </p:spPr>
      </p:pic>
      <p:sp>
        <p:nvSpPr>
          <p:cNvPr id="5" name="TextBox 4">
            <a:extLst>
              <a:ext uri="{FF2B5EF4-FFF2-40B4-BE49-F238E27FC236}">
                <a16:creationId xmlns:a16="http://schemas.microsoft.com/office/drawing/2014/main" id="{13D11069-9C69-AAA4-7EF0-36C76898DFDB}"/>
              </a:ext>
            </a:extLst>
          </p:cNvPr>
          <p:cNvSpPr txBox="1"/>
          <p:nvPr/>
        </p:nvSpPr>
        <p:spPr>
          <a:xfrm>
            <a:off x="371476" y="885826"/>
            <a:ext cx="6019993" cy="6063198"/>
          </a:xfrm>
          <a:prstGeom prst="rect">
            <a:avLst/>
          </a:prstGeom>
          <a:noFill/>
        </p:spPr>
        <p:txBody>
          <a:bodyPr wrap="square" rtlCol="0">
            <a:spAutoFit/>
          </a:bodyPr>
          <a:lstStyle/>
          <a:p>
            <a:r>
              <a:rPr lang="en-GB" sz="1600" dirty="0"/>
              <a:t>Intelligent app – </a:t>
            </a:r>
          </a:p>
          <a:p>
            <a:pPr marL="285750" indent="-285750">
              <a:buFont typeface="Arial" panose="020B0604020202020204" pitchFamily="34" charset="0"/>
              <a:buChar char="•"/>
            </a:pPr>
            <a:r>
              <a:rPr lang="en-GB" sz="1600" dirty="0"/>
              <a:t>Bolt app – available from the Play store tells users where the bikes are spread across town and the current state of the battery and distance available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empty batteries are swapped out for recharged ones out on the ground by a local operator</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Regular maintenance checks carried out by local operator</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Beginners or those a bit less confident in cycling can opt for ‘beginner’ mode which controls the speed of the bike down to 15km/hr.  Max speed is 25km/per hr</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Certain areas of the town are excluded from being cycled in for safety reasons – such as The Quay and Main Street – where the bikes intelligent on board system will slow the speed right down to walking speed so there can be no conflict with pedestrians in these areas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parking locations are controlled by GPS fencing , bikes must be returned to these locations to be considered fully ‘off hire’.</a:t>
            </a:r>
          </a:p>
          <a:p>
            <a:endParaRPr lang="en-GB" dirty="0"/>
          </a:p>
          <a:p>
            <a:endParaRPr lang="en-GB" dirty="0"/>
          </a:p>
        </p:txBody>
      </p:sp>
    </p:spTree>
    <p:extLst>
      <p:ext uri="{BB962C8B-B14F-4D97-AF65-F5344CB8AC3E}">
        <p14:creationId xmlns:p14="http://schemas.microsoft.com/office/powerpoint/2010/main" val="1081936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B0E211-CCA5-44A0-9958-F9C012D84567}"/>
              </a:ext>
            </a:extLst>
          </p:cNvPr>
          <p:cNvSpPr>
            <a:spLocks noGrp="1"/>
          </p:cNvSpPr>
          <p:nvPr>
            <p:ph type="title"/>
          </p:nvPr>
        </p:nvSpPr>
        <p:spPr>
          <a:xfrm>
            <a:off x="630936" y="640080"/>
            <a:ext cx="4818888" cy="1481328"/>
          </a:xfrm>
        </p:spPr>
        <p:txBody>
          <a:bodyPr anchor="b">
            <a:normAutofit/>
          </a:bodyPr>
          <a:lstStyle/>
          <a:p>
            <a:br>
              <a:rPr lang="en-IE" sz="2200" b="1">
                <a:latin typeface="+mn-lt"/>
              </a:rPr>
            </a:br>
            <a:br>
              <a:rPr lang="en-IE" sz="2200" b="1">
                <a:latin typeface="+mn-lt"/>
              </a:rPr>
            </a:br>
            <a:br>
              <a:rPr lang="en-IE" sz="2200"/>
            </a:br>
            <a:endParaRPr lang="en-IE" sz="2200"/>
          </a:p>
        </p:txBody>
      </p:sp>
      <p:sp>
        <p:nvSpPr>
          <p:cNvPr id="4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CF5976-21FA-4B60-B1A6-3CBB52A289B4}"/>
              </a:ext>
            </a:extLst>
          </p:cNvPr>
          <p:cNvSpPr>
            <a:spLocks noGrp="1"/>
          </p:cNvSpPr>
          <p:nvPr>
            <p:ph idx="1"/>
          </p:nvPr>
        </p:nvSpPr>
        <p:spPr>
          <a:xfrm>
            <a:off x="630936" y="2660904"/>
            <a:ext cx="4818888" cy="3547872"/>
          </a:xfrm>
        </p:spPr>
        <p:txBody>
          <a:bodyPr anchor="t">
            <a:normAutofit/>
          </a:bodyPr>
          <a:lstStyle/>
          <a:p>
            <a:pPr marL="0" indent="0">
              <a:buNone/>
            </a:pPr>
            <a:endParaRPr lang="en-GB" sz="2200" dirty="0"/>
          </a:p>
          <a:p>
            <a:pPr marL="0" indent="0">
              <a:buNone/>
            </a:pPr>
            <a:r>
              <a:rPr lang="en-GB" sz="7200" dirty="0"/>
              <a:t>Thank you</a:t>
            </a:r>
          </a:p>
          <a:p>
            <a:pPr marL="0" indent="0">
              <a:buNone/>
            </a:pPr>
            <a:endParaRPr lang="en-GB" sz="2200" dirty="0"/>
          </a:p>
          <a:p>
            <a:pPr marL="0" indent="0">
              <a:buNone/>
            </a:pPr>
            <a:endParaRPr lang="en-GB" sz="2200" dirty="0"/>
          </a:p>
        </p:txBody>
      </p:sp>
    </p:spTree>
    <p:extLst>
      <p:ext uri="{BB962C8B-B14F-4D97-AF65-F5344CB8AC3E}">
        <p14:creationId xmlns:p14="http://schemas.microsoft.com/office/powerpoint/2010/main" val="252604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6C630F-58C7-E24D-E82B-71D04123F95F}"/>
              </a:ext>
            </a:extLst>
          </p:cNvPr>
          <p:cNvPicPr>
            <a:picLocks noGrp="1" noChangeAspect="1"/>
          </p:cNvPicPr>
          <p:nvPr>
            <p:ph idx="1"/>
          </p:nvPr>
        </p:nvPicPr>
        <p:blipFill>
          <a:blip r:embed="rId2"/>
          <a:stretch>
            <a:fillRect/>
          </a:stretch>
        </p:blipFill>
        <p:spPr>
          <a:xfrm>
            <a:off x="1875494" y="643466"/>
            <a:ext cx="8441011" cy="5571067"/>
          </a:xfrm>
          <a:prstGeom prst="rect">
            <a:avLst/>
          </a:prstGeom>
        </p:spPr>
      </p:pic>
    </p:spTree>
    <p:extLst>
      <p:ext uri="{BB962C8B-B14F-4D97-AF65-F5344CB8AC3E}">
        <p14:creationId xmlns:p14="http://schemas.microsoft.com/office/powerpoint/2010/main" val="803938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64544" y="473075"/>
            <a:ext cx="7246896" cy="1143000"/>
          </a:xfrm>
        </p:spPr>
        <p:txBody>
          <a:bodyPr anchor="t">
            <a:normAutofit/>
          </a:bodyPr>
          <a:lstStyle/>
          <a:p>
            <a:r>
              <a:rPr lang="en-IE" sz="3200" i="1" dirty="0">
                <a:latin typeface="Lato" panose="020F0502020204030203" pitchFamily="34" charset="0"/>
                <a:ea typeface="Lato" panose="020F0502020204030203" pitchFamily="34" charset="0"/>
                <a:cs typeface="Lato" panose="020F0502020204030203" pitchFamily="34" charset="0"/>
              </a:rPr>
              <a:t>Policies in the Transport Sector – </a:t>
            </a:r>
            <a:br>
              <a:rPr lang="en-IE" sz="3200" i="1" dirty="0">
                <a:latin typeface="Lato" panose="020F0502020204030203" pitchFamily="34" charset="0"/>
                <a:ea typeface="Lato" panose="020F0502020204030203" pitchFamily="34" charset="0"/>
                <a:cs typeface="Lato" panose="020F0502020204030203" pitchFamily="34" charset="0"/>
              </a:rPr>
            </a:br>
            <a:r>
              <a:rPr lang="en-IE" sz="3200" b="0" i="1" dirty="0">
                <a:latin typeface="Lato" panose="020F0502020204030203" pitchFamily="34" charset="0"/>
                <a:ea typeface="Lato" panose="020F0502020204030203" pitchFamily="34" charset="0"/>
                <a:cs typeface="Lato" panose="020F0502020204030203" pitchFamily="34" charset="0"/>
              </a:rPr>
              <a:t>NIFTI Modal Hierarchy</a:t>
            </a:r>
          </a:p>
        </p:txBody>
      </p:sp>
      <p:pic>
        <p:nvPicPr>
          <p:cNvPr id="7" name="Picture 6">
            <a:extLst>
              <a:ext uri="{FF2B5EF4-FFF2-40B4-BE49-F238E27FC236}">
                <a16:creationId xmlns:a16="http://schemas.microsoft.com/office/drawing/2014/main" id="{34D73668-88CD-4CD4-9F91-79A165CDFF88}"/>
              </a:ext>
            </a:extLst>
          </p:cNvPr>
          <p:cNvPicPr>
            <a:picLocks noChangeAspect="1"/>
          </p:cNvPicPr>
          <p:nvPr/>
        </p:nvPicPr>
        <p:blipFill>
          <a:blip r:embed="rId3"/>
          <a:stretch>
            <a:fillRect/>
          </a:stretch>
        </p:blipFill>
        <p:spPr>
          <a:xfrm>
            <a:off x="2252385" y="1268760"/>
            <a:ext cx="6871215" cy="3418429"/>
          </a:xfrm>
          <a:prstGeom prst="rect">
            <a:avLst/>
          </a:prstGeom>
          <a:noFill/>
        </p:spPr>
      </p:pic>
      <p:sp>
        <p:nvSpPr>
          <p:cNvPr id="12" name="Text Placeholder 3">
            <a:extLst>
              <a:ext uri="{FF2B5EF4-FFF2-40B4-BE49-F238E27FC236}">
                <a16:creationId xmlns:a16="http://schemas.microsoft.com/office/drawing/2014/main" id="{4DCEEC28-020E-40D3-9773-9298EF1F92D8}"/>
              </a:ext>
            </a:extLst>
          </p:cNvPr>
          <p:cNvSpPr>
            <a:spLocks noGrp="1"/>
          </p:cNvSpPr>
          <p:nvPr>
            <p:ph type="body" sz="quarter" idx="12"/>
          </p:nvPr>
        </p:nvSpPr>
        <p:spPr>
          <a:xfrm>
            <a:off x="2135560" y="4734463"/>
            <a:ext cx="7616815" cy="1446877"/>
          </a:xfrm>
        </p:spPr>
        <p:txBody>
          <a:bodyPr>
            <a:normAutofit/>
          </a:bodyPr>
          <a:lstStyle/>
          <a:p>
            <a:r>
              <a:rPr lang="en-US" sz="2000" dirty="0"/>
              <a:t>Sets out a hierarchy of travel modes to be </a:t>
            </a:r>
            <a:r>
              <a:rPr lang="en-US" sz="2000" b="1" dirty="0"/>
              <a:t>accommodated and encouraged </a:t>
            </a:r>
            <a:r>
              <a:rPr lang="en-US" sz="2000" dirty="0"/>
              <a:t>when investments are made.</a:t>
            </a:r>
          </a:p>
        </p:txBody>
      </p:sp>
    </p:spTree>
    <p:extLst>
      <p:ext uri="{BB962C8B-B14F-4D97-AF65-F5344CB8AC3E}">
        <p14:creationId xmlns:p14="http://schemas.microsoft.com/office/powerpoint/2010/main" val="2665872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9BED5-E023-ACBC-B22C-3FDDDB9FD744}"/>
              </a:ext>
            </a:extLst>
          </p:cNvPr>
          <p:cNvSpPr>
            <a:spLocks noGrp="1"/>
          </p:cNvSpPr>
          <p:nvPr>
            <p:ph type="title"/>
          </p:nvPr>
        </p:nvSpPr>
        <p:spPr>
          <a:xfrm>
            <a:off x="838200" y="365125"/>
            <a:ext cx="10515600" cy="1325563"/>
          </a:xfrm>
        </p:spPr>
        <p:txBody>
          <a:bodyPr>
            <a:normAutofit/>
          </a:bodyPr>
          <a:lstStyle/>
          <a:p>
            <a:br>
              <a:rPr lang="en-GB" sz="2600" b="1" i="0">
                <a:effectLst/>
                <a:latin typeface="inherit"/>
              </a:rPr>
            </a:br>
            <a:r>
              <a:rPr lang="en-GB" sz="2600" b="1" i="0">
                <a:effectLst/>
                <a:latin typeface="Calibri" panose="020F0502020204030204" pitchFamily="34" charset="0"/>
                <a:cs typeface="Calibri" panose="020F0502020204030204" pitchFamily="34" charset="0"/>
              </a:rPr>
              <a:t>What is Active Travel?</a:t>
            </a:r>
            <a:br>
              <a:rPr lang="en-GB" sz="2600" b="0" i="0">
                <a:effectLst/>
                <a:latin typeface="Lato" panose="020B0604020202020204" pitchFamily="34" charset="0"/>
              </a:rPr>
            </a:br>
            <a:endParaRPr lang="en-IE" sz="26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CB4783-70E6-E99F-59E9-CADD151E00D0}"/>
              </a:ext>
            </a:extLst>
          </p:cNvPr>
          <p:cNvSpPr>
            <a:spLocks noGrp="1"/>
          </p:cNvSpPr>
          <p:nvPr>
            <p:ph idx="1"/>
          </p:nvPr>
        </p:nvSpPr>
        <p:spPr>
          <a:xfrm>
            <a:off x="838200" y="1929384"/>
            <a:ext cx="10515600" cy="4251960"/>
          </a:xfrm>
        </p:spPr>
        <p:txBody>
          <a:bodyPr>
            <a:normAutofit/>
          </a:bodyPr>
          <a:lstStyle/>
          <a:p>
            <a:r>
              <a:rPr lang="en-GB" sz="2200" b="0" i="0">
                <a:effectLst/>
              </a:rPr>
              <a:t>Active Travel is travelling with a purpose - using your own energy.</a:t>
            </a:r>
            <a:br>
              <a:rPr lang="en-GB" sz="2200" b="0" i="0">
                <a:effectLst/>
              </a:rPr>
            </a:br>
            <a:r>
              <a:rPr lang="en-GB" sz="2200" b="0" i="0">
                <a:effectLst/>
              </a:rPr>
              <a:t>Generally this means walking or cycling as part of a purposeful journey.  </a:t>
            </a:r>
          </a:p>
          <a:p>
            <a:r>
              <a:rPr lang="en-GB" sz="2200" b="0" i="0">
                <a:effectLst/>
              </a:rPr>
              <a:t>Walking as part of a commute to work, cycling to the shop or scooting to school are all considered Active </a:t>
            </a:r>
            <a:r>
              <a:rPr lang="en-GB" sz="2200"/>
              <a:t>T</a:t>
            </a:r>
            <a:r>
              <a:rPr lang="en-GB" sz="2200" b="0" i="0">
                <a:effectLst/>
              </a:rPr>
              <a:t>ravel, whereas walking or cycling for purely leisure purposes is not.</a:t>
            </a:r>
          </a:p>
          <a:p>
            <a:r>
              <a:rPr lang="en-GB" sz="2200"/>
              <a:t>“According to Association for the study of Obesity in Ireland (ASOI) if the current trend continues by 2025, 33% of adults will be overweight, costing €2.1 billion to treat obesity related disease”.</a:t>
            </a:r>
          </a:p>
          <a:p>
            <a:r>
              <a:rPr lang="en-GB" sz="2200"/>
              <a:t> Encouraging walking and cycling and public transport use over private car usage will improve health and will also improve local air quality.</a:t>
            </a:r>
          </a:p>
          <a:p>
            <a:r>
              <a:rPr lang="en-GB" sz="2200"/>
              <a:t>The Climate Action Plan will also ask the public to consider their choices and to choose the sustainable mobility option first such as cycling or walking.</a:t>
            </a:r>
            <a:endParaRPr lang="en-IE" sz="2200"/>
          </a:p>
        </p:txBody>
      </p:sp>
    </p:spTree>
    <p:extLst>
      <p:ext uri="{BB962C8B-B14F-4D97-AF65-F5344CB8AC3E}">
        <p14:creationId xmlns:p14="http://schemas.microsoft.com/office/powerpoint/2010/main" val="157333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B0D397-CC61-6491-92F9-ACB854EEA880}"/>
              </a:ext>
            </a:extLst>
          </p:cNvPr>
          <p:cNvPicPr>
            <a:picLocks noGrp="1" noChangeAspect="1"/>
          </p:cNvPicPr>
          <p:nvPr>
            <p:ph idx="1"/>
          </p:nvPr>
        </p:nvPicPr>
        <p:blipFill>
          <a:blip r:embed="rId2"/>
          <a:stretch>
            <a:fillRect/>
          </a:stretch>
        </p:blipFill>
        <p:spPr>
          <a:xfrm>
            <a:off x="2038525" y="1668041"/>
            <a:ext cx="7945984" cy="4995654"/>
          </a:xfrm>
        </p:spPr>
      </p:pic>
      <p:sp>
        <p:nvSpPr>
          <p:cNvPr id="2" name="TextBox 1">
            <a:extLst>
              <a:ext uri="{FF2B5EF4-FFF2-40B4-BE49-F238E27FC236}">
                <a16:creationId xmlns:a16="http://schemas.microsoft.com/office/drawing/2014/main" id="{42797892-4043-8312-DD92-2B0F53DDA1D0}"/>
              </a:ext>
            </a:extLst>
          </p:cNvPr>
          <p:cNvSpPr txBox="1"/>
          <p:nvPr/>
        </p:nvSpPr>
        <p:spPr>
          <a:xfrm>
            <a:off x="1307507" y="794327"/>
            <a:ext cx="9708427" cy="954107"/>
          </a:xfrm>
          <a:prstGeom prst="rect">
            <a:avLst/>
          </a:prstGeom>
          <a:noFill/>
        </p:spPr>
        <p:txBody>
          <a:bodyPr wrap="square" rtlCol="0">
            <a:spAutoFit/>
          </a:bodyPr>
          <a:lstStyle/>
          <a:p>
            <a:pPr algn="ctr"/>
            <a:r>
              <a:rPr lang="en-GB" sz="2800" b="1" dirty="0">
                <a:latin typeface="inherit"/>
              </a:rPr>
              <a:t>Who are we designing infrastructure for? ………………………..</a:t>
            </a:r>
          </a:p>
          <a:p>
            <a:pPr algn="ctr"/>
            <a:r>
              <a:rPr lang="en-GB" sz="2800" b="1" dirty="0">
                <a:latin typeface="inherit"/>
              </a:rPr>
              <a:t>We are designing for everyone!</a:t>
            </a:r>
          </a:p>
        </p:txBody>
      </p:sp>
    </p:spTree>
    <p:extLst>
      <p:ext uri="{BB962C8B-B14F-4D97-AF65-F5344CB8AC3E}">
        <p14:creationId xmlns:p14="http://schemas.microsoft.com/office/powerpoint/2010/main" val="3917915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064E542-1737-BBAE-3F13-84AD9E6FB395}"/>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dirty="0"/>
              <a:t>When we design good infrastructure for cyclists it must be for people of all ages and all abilities.</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a:t>Full segregation from vehicular traffic is the goal where possible</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a:t>If people feel safe and comfortable cycling, then more people will choose this option for travel</a:t>
            </a:r>
          </a:p>
        </p:txBody>
      </p:sp>
      <p:pic>
        <p:nvPicPr>
          <p:cNvPr id="5" name="Content Placeholder 4">
            <a:extLst>
              <a:ext uri="{FF2B5EF4-FFF2-40B4-BE49-F238E27FC236}">
                <a16:creationId xmlns:a16="http://schemas.microsoft.com/office/drawing/2014/main" id="{A6C04D81-E336-B1B3-115E-665978674014}"/>
              </a:ext>
            </a:extLst>
          </p:cNvPr>
          <p:cNvPicPr>
            <a:picLocks noGrp="1" noChangeAspect="1"/>
          </p:cNvPicPr>
          <p:nvPr>
            <p:ph idx="1"/>
          </p:nvPr>
        </p:nvPicPr>
        <p:blipFill>
          <a:blip r:embed="rId2"/>
          <a:stretch>
            <a:fillRect/>
          </a:stretch>
        </p:blipFill>
        <p:spPr>
          <a:xfrm>
            <a:off x="4705034" y="640080"/>
            <a:ext cx="6802243" cy="5577840"/>
          </a:xfrm>
          <a:prstGeom prst="rect">
            <a:avLst/>
          </a:prstGeom>
        </p:spPr>
      </p:pic>
    </p:spTree>
    <p:extLst>
      <p:ext uri="{BB962C8B-B14F-4D97-AF65-F5344CB8AC3E}">
        <p14:creationId xmlns:p14="http://schemas.microsoft.com/office/powerpoint/2010/main" val="1063044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A43CA2-1827-4CB9-8221-7784BD82D1B9}"/>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b="1" kern="1200">
                <a:solidFill>
                  <a:schemeClr val="tx1"/>
                </a:solidFill>
                <a:effectLst/>
                <a:latin typeface="+mj-lt"/>
                <a:ea typeface="+mj-ea"/>
                <a:cs typeface="+mj-cs"/>
              </a:rPr>
              <a:t>Active Travel Team Wexford</a:t>
            </a:r>
            <a:endParaRPr lang="en-US" sz="5400" b="1" kern="120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689B0D6-EA1B-4C8D-AF50-42F9C61E3C50}"/>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marL="342900" indent="-228600" algn="l">
              <a:buFont typeface="Arial" panose="020B0604020202020204" pitchFamily="34" charset="0"/>
              <a:buChar char="•"/>
            </a:pPr>
            <a:r>
              <a:rPr lang="en-US" sz="1900" dirty="0"/>
              <a:t>A dedicated Active Travel Team of 4 staff is now in place to actively progress National Transport Authority (NTA) approved Active Travel Infrastructure.</a:t>
            </a:r>
          </a:p>
          <a:p>
            <a:pPr marL="342900" indent="-228600" algn="l">
              <a:buFont typeface="Arial" panose="020B0604020202020204" pitchFamily="34" charset="0"/>
              <a:buChar char="•"/>
            </a:pPr>
            <a:r>
              <a:rPr lang="en-US" sz="1900" dirty="0"/>
              <a:t> The team is currently project progressing 3 large schemes in Wexford Town; </a:t>
            </a:r>
            <a:r>
              <a:rPr lang="en-US" sz="1900" b="1" dirty="0"/>
              <a:t>Roxborough R730</a:t>
            </a:r>
            <a:r>
              <a:rPr lang="en-US" sz="1900" dirty="0"/>
              <a:t>; </a:t>
            </a:r>
            <a:r>
              <a:rPr lang="en-US" sz="1900" b="1" dirty="0" err="1"/>
              <a:t>Beechlawn</a:t>
            </a:r>
            <a:r>
              <a:rPr lang="en-US" sz="1900" b="1" dirty="0"/>
              <a:t>/ </a:t>
            </a:r>
            <a:r>
              <a:rPr lang="en-US" sz="1900" b="1" dirty="0" err="1"/>
              <a:t>Clonard</a:t>
            </a:r>
            <a:r>
              <a:rPr lang="en-US" sz="1900" b="1" dirty="0"/>
              <a:t> Avenue</a:t>
            </a:r>
            <a:r>
              <a:rPr lang="en-US" sz="1900" dirty="0"/>
              <a:t> </a:t>
            </a:r>
            <a:r>
              <a:rPr lang="en-US" sz="1900" b="1" dirty="0"/>
              <a:t>Cycle scheme </a:t>
            </a:r>
            <a:r>
              <a:rPr lang="en-US" sz="1900" dirty="0"/>
              <a:t>which is at Preliminary design stage, </a:t>
            </a:r>
            <a:r>
              <a:rPr lang="en-US" sz="1900" b="1" dirty="0"/>
              <a:t>Newtown Road Cycle Scheme </a:t>
            </a:r>
            <a:r>
              <a:rPr lang="en-US" sz="1900" dirty="0"/>
              <a:t>which is at Tender Procurement Stage (</a:t>
            </a:r>
            <a:r>
              <a:rPr lang="en-US" sz="1900" i="1" dirty="0"/>
              <a:t>Planning is in Place</a:t>
            </a:r>
            <a:r>
              <a:rPr lang="en-US" sz="1900" dirty="0"/>
              <a:t>) and will proceed to construction in Sept 2023. </a:t>
            </a:r>
          </a:p>
          <a:p>
            <a:pPr marL="342900" indent="-228600" algn="l">
              <a:buFont typeface="Arial" panose="020B0604020202020204" pitchFamily="34" charset="0"/>
              <a:buChar char="•"/>
            </a:pPr>
            <a:r>
              <a:rPr lang="en-US" sz="1900" dirty="0"/>
              <a:t>When completed 10.5 km of enhanced walking and cycling infrastructure will have been created.  Future schemes will build linkages across these main axis points creating connections across town.</a:t>
            </a:r>
          </a:p>
          <a:p>
            <a:pPr marL="342900" indent="-228600" algn="l">
              <a:buFont typeface="Arial" panose="020B0604020202020204" pitchFamily="34" charset="0"/>
              <a:buChar char="•"/>
            </a:pPr>
            <a:r>
              <a:rPr lang="en-US" sz="1900" dirty="0"/>
              <a:t>Safe routes to school – We are currently working with six schools as part of the Safe Routes to Schools scheme.  This is a scheme to make the front of school environment and routes to school safe to encourage children and parents to walk or cycle to school.  </a:t>
            </a:r>
          </a:p>
          <a:p>
            <a:pPr marL="342900" indent="-228600" algn="l">
              <a:buFont typeface="Arial" panose="020B0604020202020204" pitchFamily="34" charset="0"/>
              <a:buChar char="•"/>
            </a:pPr>
            <a:r>
              <a:rPr lang="en-US" sz="1900" dirty="0"/>
              <a:t>Development of Wexford County Cycle Network – The Active Travel team is currently reviewing the proposed cycling routes prepared by </a:t>
            </a:r>
            <a:r>
              <a:rPr lang="en-US" sz="1900" dirty="0" err="1"/>
              <a:t>Aecom</a:t>
            </a:r>
            <a:r>
              <a:rPr lang="en-US" sz="1900" dirty="0"/>
              <a:t> Consultants.  </a:t>
            </a:r>
          </a:p>
          <a:p>
            <a:pPr marL="342900" indent="-228600" algn="l">
              <a:buFont typeface="Arial" panose="020B0604020202020204" pitchFamily="34" charset="0"/>
              <a:buChar char="•"/>
            </a:pPr>
            <a:endParaRPr lang="en-US" sz="1900" dirty="0"/>
          </a:p>
        </p:txBody>
      </p:sp>
    </p:spTree>
    <p:extLst>
      <p:ext uri="{BB962C8B-B14F-4D97-AF65-F5344CB8AC3E}">
        <p14:creationId xmlns:p14="http://schemas.microsoft.com/office/powerpoint/2010/main" val="347718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80ED5C-78B7-7659-EAD0-5F7550F10C1D}"/>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Wexford County Cycle Connects Network</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A1284FF-5373-25C7-DAC2-8FDF037E6DB2}"/>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b="0" i="0">
                <a:effectLst/>
              </a:rPr>
              <a:t>CycleConnects: Ireland’s Cycle Network aims to improve sustainable travel by providing the potential for more trips on a safe, accessible and convenient cycling network, connecting more people to more places.</a:t>
            </a:r>
            <a:endParaRPr lang="en-US" sz="2200"/>
          </a:p>
        </p:txBody>
      </p:sp>
      <p:pic>
        <p:nvPicPr>
          <p:cNvPr id="5" name="Content Placeholder 4">
            <a:extLst>
              <a:ext uri="{FF2B5EF4-FFF2-40B4-BE49-F238E27FC236}">
                <a16:creationId xmlns:a16="http://schemas.microsoft.com/office/drawing/2014/main" id="{BAD89196-0A0B-4032-D88D-6F0B85DA0DFD}"/>
              </a:ext>
            </a:extLst>
          </p:cNvPr>
          <p:cNvPicPr>
            <a:picLocks noGrp="1" noChangeAspect="1"/>
          </p:cNvPicPr>
          <p:nvPr>
            <p:ph idx="1"/>
          </p:nvPr>
        </p:nvPicPr>
        <p:blipFill rotWithShape="1">
          <a:blip r:embed="rId2"/>
          <a:srcRect t="11110" r="-1" b="101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72145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3891</TotalTime>
  <Words>1439</Words>
  <Application>Microsoft Office PowerPoint</Application>
  <PresentationFormat>Widescreen</PresentationFormat>
  <Paragraphs>104</Paragraphs>
  <Slides>24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.AppleSystemUIFont</vt:lpstr>
      <vt:lpstr>Arial</vt:lpstr>
      <vt:lpstr>Calibri</vt:lpstr>
      <vt:lpstr>Calibri Light</vt:lpstr>
      <vt:lpstr>Century Gothic</vt:lpstr>
      <vt:lpstr>inherit</vt:lpstr>
      <vt:lpstr>Lato</vt:lpstr>
      <vt:lpstr>Times New Roman</vt:lpstr>
      <vt:lpstr>Office Theme</vt:lpstr>
      <vt:lpstr> </vt:lpstr>
      <vt:lpstr>Policies in the Transport Sector -  Project Ireland 2040 NSOs </vt:lpstr>
      <vt:lpstr>PowerPoint Presentation</vt:lpstr>
      <vt:lpstr>Policies in the Transport Sector –  NIFTI Modal Hierarchy</vt:lpstr>
      <vt:lpstr> What is Active Travel? </vt:lpstr>
      <vt:lpstr>PowerPoint Presentation</vt:lpstr>
      <vt:lpstr>PowerPoint Presentation</vt:lpstr>
      <vt:lpstr>Active Travel Team Wexford</vt:lpstr>
      <vt:lpstr>Wexford County Cycle Connects Network</vt:lpstr>
      <vt:lpstr>Typical Cross Section of Segregated Cycle Scheme proposed for Newtown Rd Wexford 2023.  </vt:lpstr>
      <vt:lpstr>Opportunities for Improvements to Public Realm  Places for people</vt:lpstr>
      <vt:lpstr>Enniscorthy traffic congestion</vt:lpstr>
      <vt:lpstr>Wexford Town</vt:lpstr>
      <vt:lpstr>What kind of environment and streetscape would you like?</vt:lpstr>
      <vt:lpstr>Active Travel street designs with SUDS</vt:lpstr>
      <vt:lpstr>PowerPoint Presentation</vt:lpstr>
      <vt:lpstr>Safe Routes to School (SRTS)Programme</vt:lpstr>
      <vt:lpstr>SRTS Typical ‘Front of School’ Improvements</vt:lpstr>
      <vt:lpstr>PowerPoint Presentation</vt:lpstr>
      <vt:lpstr>PowerPoint Presentation</vt:lpstr>
      <vt:lpstr>Public eBike Sharing Scheme launched in Wexford Town </vt:lpstr>
      <vt:lpstr>eBike Sharing Scheme</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Travel Programme – Wexford County Council</dc:title>
  <dc:creator>Abraham Dunne</dc:creator>
  <cp:lastModifiedBy>Claire Goodwin</cp:lastModifiedBy>
  <cp:revision>92</cp:revision>
  <cp:lastPrinted>2023-03-06T11:22:15Z</cp:lastPrinted>
  <dcterms:created xsi:type="dcterms:W3CDTF">2022-06-08T21:17:41Z</dcterms:created>
  <dcterms:modified xsi:type="dcterms:W3CDTF">2023-09-15T11:37:26Z</dcterms:modified>
</cp:coreProperties>
</file>