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58" r:id="rId4"/>
    <p:sldId id="269" r:id="rId5"/>
    <p:sldId id="295" r:id="rId6"/>
    <p:sldId id="294" r:id="rId7"/>
    <p:sldId id="297" r:id="rId8"/>
    <p:sldId id="299" r:id="rId9"/>
    <p:sldId id="306" r:id="rId10"/>
    <p:sldId id="305" r:id="rId11"/>
    <p:sldId id="300" r:id="rId12"/>
    <p:sldId id="302" r:id="rId13"/>
    <p:sldId id="303" r:id="rId14"/>
    <p:sldId id="304" r:id="rId15"/>
    <p:sldId id="307" r:id="rId16"/>
    <p:sldId id="309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D97"/>
    <a:srgbClr val="B437CD"/>
    <a:srgbClr val="803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3ECB2-1666-49D5-BDF9-0A5E3909EFD6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D9EBE28-636B-4ECC-A09A-72A6D66F7FF6}">
      <dgm:prSet/>
      <dgm:spPr/>
      <dgm:t>
        <a:bodyPr/>
        <a:lstStyle/>
        <a:p>
          <a:r>
            <a:rPr lang="en-US"/>
            <a:t>Irelands climate is changing in line with global patterns;</a:t>
          </a:r>
        </a:p>
      </dgm:t>
    </dgm:pt>
    <dgm:pt modelId="{BDA625EA-6148-433C-A20C-D37D72E60C2F}" type="parTrans" cxnId="{B380D054-BBCE-4B23-A817-4E68DF61792A}">
      <dgm:prSet/>
      <dgm:spPr/>
      <dgm:t>
        <a:bodyPr/>
        <a:lstStyle/>
        <a:p>
          <a:endParaRPr lang="en-US"/>
        </a:p>
      </dgm:t>
    </dgm:pt>
    <dgm:pt modelId="{8857E0BF-01DC-490B-A082-81EABB7C62A7}" type="sibTrans" cxnId="{B380D054-BBCE-4B23-A817-4E68DF61792A}">
      <dgm:prSet/>
      <dgm:spPr/>
      <dgm:t>
        <a:bodyPr/>
        <a:lstStyle/>
        <a:p>
          <a:endParaRPr lang="en-US"/>
        </a:p>
      </dgm:t>
    </dgm:pt>
    <dgm:pt modelId="{B88CF3FF-2FF8-44B3-8DAD-D259A4DBB749}">
      <dgm:prSet/>
      <dgm:spPr/>
      <dgm:t>
        <a:bodyPr/>
        <a:lstStyle/>
        <a:p>
          <a:r>
            <a:rPr lang="en-US"/>
            <a:t>Temperatures are rising across all seasons</a:t>
          </a:r>
        </a:p>
      </dgm:t>
    </dgm:pt>
    <dgm:pt modelId="{319CDD4F-BA66-453F-B208-2A892C88FB7A}" type="parTrans" cxnId="{B8AC9389-F655-459A-A99E-0CFAFB3B6491}">
      <dgm:prSet/>
      <dgm:spPr/>
      <dgm:t>
        <a:bodyPr/>
        <a:lstStyle/>
        <a:p>
          <a:endParaRPr lang="en-US"/>
        </a:p>
      </dgm:t>
    </dgm:pt>
    <dgm:pt modelId="{2B85E832-0C8E-45F3-94D8-4236D0D4891F}" type="sibTrans" cxnId="{B8AC9389-F655-459A-A99E-0CFAFB3B6491}">
      <dgm:prSet/>
      <dgm:spPr/>
      <dgm:t>
        <a:bodyPr/>
        <a:lstStyle/>
        <a:p>
          <a:endParaRPr lang="en-US"/>
        </a:p>
      </dgm:t>
    </dgm:pt>
    <dgm:pt modelId="{2BDEAB9C-0D70-4207-8F4A-4C7D9BE983F8}">
      <dgm:prSet/>
      <dgm:spPr/>
      <dgm:t>
        <a:bodyPr/>
        <a:lstStyle/>
        <a:p>
          <a:r>
            <a:rPr lang="en-US" dirty="0"/>
            <a:t>The timing and spatial distribution of precipitation (rain, sleet and snow) is changing</a:t>
          </a:r>
        </a:p>
      </dgm:t>
    </dgm:pt>
    <dgm:pt modelId="{06AD83B8-8988-4285-A762-637A200B60A0}" type="parTrans" cxnId="{8DB612F5-44EC-4C68-A5A2-DB9F339D3F48}">
      <dgm:prSet/>
      <dgm:spPr/>
      <dgm:t>
        <a:bodyPr/>
        <a:lstStyle/>
        <a:p>
          <a:endParaRPr lang="en-US"/>
        </a:p>
      </dgm:t>
    </dgm:pt>
    <dgm:pt modelId="{3B307389-5FE8-4D07-8343-D2D803A17407}" type="sibTrans" cxnId="{8DB612F5-44EC-4C68-A5A2-DB9F339D3F48}">
      <dgm:prSet/>
      <dgm:spPr/>
      <dgm:t>
        <a:bodyPr/>
        <a:lstStyle/>
        <a:p>
          <a:endParaRPr lang="en-US"/>
        </a:p>
      </dgm:t>
    </dgm:pt>
    <dgm:pt modelId="{E49866A1-D88E-44D6-BEA5-0B1ED49B5716}">
      <dgm:prSet/>
      <dgm:spPr/>
      <dgm:t>
        <a:bodyPr/>
        <a:lstStyle/>
        <a:p>
          <a:r>
            <a:rPr lang="en-US" dirty="0"/>
            <a:t>Sea levels are rising</a:t>
          </a:r>
        </a:p>
      </dgm:t>
    </dgm:pt>
    <dgm:pt modelId="{69CF4821-1631-438C-B884-AD96534F7E5D}" type="parTrans" cxnId="{50D72B89-0391-4C02-981D-04F9788C168F}">
      <dgm:prSet/>
      <dgm:spPr/>
      <dgm:t>
        <a:bodyPr/>
        <a:lstStyle/>
        <a:p>
          <a:endParaRPr lang="en-US"/>
        </a:p>
      </dgm:t>
    </dgm:pt>
    <dgm:pt modelId="{4BEEC856-3421-44DC-8B30-96F87FBE6DBB}" type="sibTrans" cxnId="{50D72B89-0391-4C02-981D-04F9788C168F}">
      <dgm:prSet/>
      <dgm:spPr/>
      <dgm:t>
        <a:bodyPr/>
        <a:lstStyle/>
        <a:p>
          <a:endParaRPr lang="en-US"/>
        </a:p>
      </dgm:t>
    </dgm:pt>
    <dgm:pt modelId="{9D26A919-42B3-4ADA-8779-33D2E65B098E}">
      <dgm:prSet/>
      <dgm:spPr/>
      <dgm:t>
        <a:bodyPr/>
        <a:lstStyle/>
        <a:p>
          <a:r>
            <a:rPr lang="en-US" dirty="0"/>
            <a:t>The frequency and intensity of extreme weather events are changing</a:t>
          </a:r>
        </a:p>
      </dgm:t>
    </dgm:pt>
    <dgm:pt modelId="{C7767182-048D-4305-A945-6F5EBEB69990}" type="parTrans" cxnId="{BABA0D2A-1936-4320-BB15-2CDAF423FC70}">
      <dgm:prSet/>
      <dgm:spPr/>
      <dgm:t>
        <a:bodyPr/>
        <a:lstStyle/>
        <a:p>
          <a:endParaRPr lang="en-US"/>
        </a:p>
      </dgm:t>
    </dgm:pt>
    <dgm:pt modelId="{DC96EE58-550C-4F88-955A-CEDDA3D64BE6}" type="sibTrans" cxnId="{BABA0D2A-1936-4320-BB15-2CDAF423FC70}">
      <dgm:prSet/>
      <dgm:spPr/>
      <dgm:t>
        <a:bodyPr/>
        <a:lstStyle/>
        <a:p>
          <a:endParaRPr lang="en-US"/>
        </a:p>
      </dgm:t>
    </dgm:pt>
    <dgm:pt modelId="{B228BC18-17D8-4F31-BB9E-BEE4DDC12723}" type="pres">
      <dgm:prSet presAssocID="{F2E3ECB2-1666-49D5-BDF9-0A5E3909EFD6}" presName="diagram" presStyleCnt="0">
        <dgm:presLayoutVars>
          <dgm:dir/>
          <dgm:resizeHandles val="exact"/>
        </dgm:presLayoutVars>
      </dgm:prSet>
      <dgm:spPr/>
    </dgm:pt>
    <dgm:pt modelId="{4E2CB1C9-6BD2-436D-A376-5EEAAA3465CB}" type="pres">
      <dgm:prSet presAssocID="{3D9EBE28-636B-4ECC-A09A-72A6D66F7FF6}" presName="node" presStyleLbl="node1" presStyleIdx="0" presStyleCnt="1">
        <dgm:presLayoutVars>
          <dgm:bulletEnabled val="1"/>
        </dgm:presLayoutVars>
      </dgm:prSet>
      <dgm:spPr/>
    </dgm:pt>
  </dgm:ptLst>
  <dgm:cxnLst>
    <dgm:cxn modelId="{678E8811-1280-4EFC-833E-5B1958A6C548}" type="presOf" srcId="{F2E3ECB2-1666-49D5-BDF9-0A5E3909EFD6}" destId="{B228BC18-17D8-4F31-BB9E-BEE4DDC12723}" srcOrd="0" destOrd="0" presId="urn:microsoft.com/office/officeart/2005/8/layout/default"/>
    <dgm:cxn modelId="{BABA0D2A-1936-4320-BB15-2CDAF423FC70}" srcId="{3D9EBE28-636B-4ECC-A09A-72A6D66F7FF6}" destId="{9D26A919-42B3-4ADA-8779-33D2E65B098E}" srcOrd="3" destOrd="0" parTransId="{C7767182-048D-4305-A945-6F5EBEB69990}" sibTransId="{DC96EE58-550C-4F88-955A-CEDDA3D64BE6}"/>
    <dgm:cxn modelId="{248DA12E-44BD-42E3-A8A2-991C6F09ADD5}" type="presOf" srcId="{B88CF3FF-2FF8-44B3-8DAD-D259A4DBB749}" destId="{4E2CB1C9-6BD2-436D-A376-5EEAAA3465CB}" srcOrd="0" destOrd="1" presId="urn:microsoft.com/office/officeart/2005/8/layout/default"/>
    <dgm:cxn modelId="{F2E97635-38EB-4963-BFDF-A7FCF4D620CF}" type="presOf" srcId="{3D9EBE28-636B-4ECC-A09A-72A6D66F7FF6}" destId="{4E2CB1C9-6BD2-436D-A376-5EEAAA3465CB}" srcOrd="0" destOrd="0" presId="urn:microsoft.com/office/officeart/2005/8/layout/default"/>
    <dgm:cxn modelId="{B78D4D4B-F519-4636-812D-3629EF12FE63}" type="presOf" srcId="{2BDEAB9C-0D70-4207-8F4A-4C7D9BE983F8}" destId="{4E2CB1C9-6BD2-436D-A376-5EEAAA3465CB}" srcOrd="0" destOrd="2" presId="urn:microsoft.com/office/officeart/2005/8/layout/default"/>
    <dgm:cxn modelId="{A647644C-2628-414C-ACF9-A5995DAFEDBF}" type="presOf" srcId="{E49866A1-D88E-44D6-BEA5-0B1ED49B5716}" destId="{4E2CB1C9-6BD2-436D-A376-5EEAAA3465CB}" srcOrd="0" destOrd="3" presId="urn:microsoft.com/office/officeart/2005/8/layout/default"/>
    <dgm:cxn modelId="{B380D054-BBCE-4B23-A817-4E68DF61792A}" srcId="{F2E3ECB2-1666-49D5-BDF9-0A5E3909EFD6}" destId="{3D9EBE28-636B-4ECC-A09A-72A6D66F7FF6}" srcOrd="0" destOrd="0" parTransId="{BDA625EA-6148-433C-A20C-D37D72E60C2F}" sibTransId="{8857E0BF-01DC-490B-A082-81EABB7C62A7}"/>
    <dgm:cxn modelId="{50D72B89-0391-4C02-981D-04F9788C168F}" srcId="{3D9EBE28-636B-4ECC-A09A-72A6D66F7FF6}" destId="{E49866A1-D88E-44D6-BEA5-0B1ED49B5716}" srcOrd="2" destOrd="0" parTransId="{69CF4821-1631-438C-B884-AD96534F7E5D}" sibTransId="{4BEEC856-3421-44DC-8B30-96F87FBE6DBB}"/>
    <dgm:cxn modelId="{B8AC9389-F655-459A-A99E-0CFAFB3B6491}" srcId="{3D9EBE28-636B-4ECC-A09A-72A6D66F7FF6}" destId="{B88CF3FF-2FF8-44B3-8DAD-D259A4DBB749}" srcOrd="0" destOrd="0" parTransId="{319CDD4F-BA66-453F-B208-2A892C88FB7A}" sibTransId="{2B85E832-0C8E-45F3-94D8-4236D0D4891F}"/>
    <dgm:cxn modelId="{0B5891DA-2707-4319-95B7-AA0821211E10}" type="presOf" srcId="{9D26A919-42B3-4ADA-8779-33D2E65B098E}" destId="{4E2CB1C9-6BD2-436D-A376-5EEAAA3465CB}" srcOrd="0" destOrd="4" presId="urn:microsoft.com/office/officeart/2005/8/layout/default"/>
    <dgm:cxn modelId="{8DB612F5-44EC-4C68-A5A2-DB9F339D3F48}" srcId="{3D9EBE28-636B-4ECC-A09A-72A6D66F7FF6}" destId="{2BDEAB9C-0D70-4207-8F4A-4C7D9BE983F8}" srcOrd="1" destOrd="0" parTransId="{06AD83B8-8988-4285-A762-637A200B60A0}" sibTransId="{3B307389-5FE8-4D07-8343-D2D803A17407}"/>
    <dgm:cxn modelId="{EADE6C60-8D96-49D7-9A31-A03D79E15995}" type="presParOf" srcId="{B228BC18-17D8-4F31-BB9E-BEE4DDC12723}" destId="{4E2CB1C9-6BD2-436D-A376-5EEAAA3465C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E36F4-CF86-4D71-B4E3-08940FA1A49C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02AA1D-3BAA-4F8C-9222-918204B37468}">
      <dgm:prSet/>
      <dgm:spPr/>
      <dgm:t>
        <a:bodyPr/>
        <a:lstStyle/>
        <a:p>
          <a:r>
            <a:rPr lang="en-US" b="1"/>
            <a:t>Impacts are predicted to include </a:t>
          </a:r>
          <a:endParaRPr lang="en-US"/>
        </a:p>
      </dgm:t>
    </dgm:pt>
    <dgm:pt modelId="{7A6C2630-AE24-4F75-BFD0-10E44FED03A6}" type="parTrans" cxnId="{D08C90DF-282A-4EE9-BAF1-E3629133B485}">
      <dgm:prSet/>
      <dgm:spPr/>
      <dgm:t>
        <a:bodyPr/>
        <a:lstStyle/>
        <a:p>
          <a:endParaRPr lang="en-US"/>
        </a:p>
      </dgm:t>
    </dgm:pt>
    <dgm:pt modelId="{AA911D66-6144-4454-9A7B-624E60ADE338}" type="sibTrans" cxnId="{D08C90DF-282A-4EE9-BAF1-E3629133B485}">
      <dgm:prSet/>
      <dgm:spPr/>
      <dgm:t>
        <a:bodyPr/>
        <a:lstStyle/>
        <a:p>
          <a:endParaRPr lang="en-US"/>
        </a:p>
      </dgm:t>
    </dgm:pt>
    <dgm:pt modelId="{ABC784E8-9668-451F-A51D-2522F5118471}">
      <dgm:prSet/>
      <dgm:spPr/>
      <dgm:t>
        <a:bodyPr/>
        <a:lstStyle/>
        <a:p>
          <a:r>
            <a:rPr lang="en-US" dirty="0"/>
            <a:t>Coastal Flooding </a:t>
          </a:r>
        </a:p>
      </dgm:t>
    </dgm:pt>
    <dgm:pt modelId="{12BE0461-A6F9-4628-A03E-2DF4ADC4A5D2}" type="parTrans" cxnId="{FAB10227-8B55-490C-A1CF-4BEBC9EC5110}">
      <dgm:prSet/>
      <dgm:spPr/>
      <dgm:t>
        <a:bodyPr/>
        <a:lstStyle/>
        <a:p>
          <a:endParaRPr lang="en-US"/>
        </a:p>
      </dgm:t>
    </dgm:pt>
    <dgm:pt modelId="{17365000-3578-4ABC-BFFD-67CD25567954}" type="sibTrans" cxnId="{FAB10227-8B55-490C-A1CF-4BEBC9EC5110}">
      <dgm:prSet/>
      <dgm:spPr/>
      <dgm:t>
        <a:bodyPr/>
        <a:lstStyle/>
        <a:p>
          <a:endParaRPr lang="en-US"/>
        </a:p>
      </dgm:t>
    </dgm:pt>
    <dgm:pt modelId="{C1841411-C119-4C60-B28B-385E0B3148C2}">
      <dgm:prSet/>
      <dgm:spPr/>
      <dgm:t>
        <a:bodyPr/>
        <a:lstStyle/>
        <a:p>
          <a:r>
            <a:rPr lang="en-US"/>
            <a:t>More intense storms and rainfall events; </a:t>
          </a:r>
        </a:p>
      </dgm:t>
    </dgm:pt>
    <dgm:pt modelId="{927F32AC-F91A-4C44-83DE-6DFA3317E9F8}" type="parTrans" cxnId="{B85A3439-DC8F-4D93-98FA-E39AE84E210D}">
      <dgm:prSet/>
      <dgm:spPr/>
      <dgm:t>
        <a:bodyPr/>
        <a:lstStyle/>
        <a:p>
          <a:endParaRPr lang="en-US"/>
        </a:p>
      </dgm:t>
    </dgm:pt>
    <dgm:pt modelId="{71DBF68A-11E6-42C0-A600-35F9238AA3BA}" type="sibTrans" cxnId="{B85A3439-DC8F-4D93-98FA-E39AE84E210D}">
      <dgm:prSet/>
      <dgm:spPr/>
      <dgm:t>
        <a:bodyPr/>
        <a:lstStyle/>
        <a:p>
          <a:endParaRPr lang="en-US"/>
        </a:p>
      </dgm:t>
    </dgm:pt>
    <dgm:pt modelId="{A760A9D7-1EDF-4867-8389-57F5AF2AA23C}">
      <dgm:prSet/>
      <dgm:spPr/>
      <dgm:t>
        <a:bodyPr/>
        <a:lstStyle/>
        <a:p>
          <a:r>
            <a:rPr lang="en-US" dirty="0"/>
            <a:t>Increased likelihood and magnitude of river and coastal flooding; </a:t>
          </a:r>
        </a:p>
      </dgm:t>
    </dgm:pt>
    <dgm:pt modelId="{18B26CE8-6C62-4C31-86C1-59610FFC9652}" type="parTrans" cxnId="{C4DDF3C0-5C89-401C-8805-172AF9364161}">
      <dgm:prSet/>
      <dgm:spPr/>
      <dgm:t>
        <a:bodyPr/>
        <a:lstStyle/>
        <a:p>
          <a:endParaRPr lang="en-US"/>
        </a:p>
      </dgm:t>
    </dgm:pt>
    <dgm:pt modelId="{E6729F87-0D31-4434-95B0-81221D2E762B}" type="sibTrans" cxnId="{C4DDF3C0-5C89-401C-8805-172AF9364161}">
      <dgm:prSet/>
      <dgm:spPr/>
      <dgm:t>
        <a:bodyPr/>
        <a:lstStyle/>
        <a:p>
          <a:endParaRPr lang="en-US"/>
        </a:p>
      </dgm:t>
    </dgm:pt>
    <dgm:pt modelId="{05E12C91-9498-42F3-92A8-3E204FEF8664}">
      <dgm:prSet/>
      <dgm:spPr/>
      <dgm:t>
        <a:bodyPr/>
        <a:lstStyle/>
        <a:p>
          <a:r>
            <a:rPr lang="en-US" dirty="0"/>
            <a:t>Water shortages in summer;</a:t>
          </a:r>
        </a:p>
      </dgm:t>
    </dgm:pt>
    <dgm:pt modelId="{C06D8EAF-F4B7-45CB-B932-62743EF6B8CE}" type="parTrans" cxnId="{EE652EE3-4245-4531-9077-3E08457AED1E}">
      <dgm:prSet/>
      <dgm:spPr/>
      <dgm:t>
        <a:bodyPr/>
        <a:lstStyle/>
        <a:p>
          <a:endParaRPr lang="en-US"/>
        </a:p>
      </dgm:t>
    </dgm:pt>
    <dgm:pt modelId="{9A59183D-4485-444C-89F9-FED770F259C6}" type="sibTrans" cxnId="{EE652EE3-4245-4531-9077-3E08457AED1E}">
      <dgm:prSet/>
      <dgm:spPr/>
      <dgm:t>
        <a:bodyPr/>
        <a:lstStyle/>
        <a:p>
          <a:endParaRPr lang="en-US"/>
        </a:p>
      </dgm:t>
    </dgm:pt>
    <dgm:pt modelId="{72D819CE-F826-4BBE-9F0F-4DCDC51B2023}">
      <dgm:prSet/>
      <dgm:spPr/>
      <dgm:t>
        <a:bodyPr/>
        <a:lstStyle/>
        <a:p>
          <a:r>
            <a:rPr lang="en-US"/>
            <a:t>Increased risk of new pests and diseases; </a:t>
          </a:r>
        </a:p>
      </dgm:t>
    </dgm:pt>
    <dgm:pt modelId="{F286B10F-399F-46F5-BDF9-00F947D0FD57}" type="parTrans" cxnId="{6A9F5156-EFCA-4002-8C82-A2085F649EF6}">
      <dgm:prSet/>
      <dgm:spPr/>
      <dgm:t>
        <a:bodyPr/>
        <a:lstStyle/>
        <a:p>
          <a:endParaRPr lang="en-US"/>
        </a:p>
      </dgm:t>
    </dgm:pt>
    <dgm:pt modelId="{4B318DC8-34E7-451F-978D-915203066C01}" type="sibTrans" cxnId="{6A9F5156-EFCA-4002-8C82-A2085F649EF6}">
      <dgm:prSet/>
      <dgm:spPr/>
      <dgm:t>
        <a:bodyPr/>
        <a:lstStyle/>
        <a:p>
          <a:endParaRPr lang="en-US"/>
        </a:p>
      </dgm:t>
    </dgm:pt>
    <dgm:pt modelId="{8244785A-4D43-4AAA-BE41-1212F6EDB2E6}">
      <dgm:prSet/>
      <dgm:spPr/>
      <dgm:t>
        <a:bodyPr/>
        <a:lstStyle/>
        <a:p>
          <a:r>
            <a:rPr lang="en-US"/>
            <a:t>Adverse impacts on water quality; </a:t>
          </a:r>
        </a:p>
      </dgm:t>
    </dgm:pt>
    <dgm:pt modelId="{C8436E06-5DCF-447C-A517-A257BABDEA90}" type="parTrans" cxnId="{E4FECBA8-E475-499B-8DA8-24E6F6CDC992}">
      <dgm:prSet/>
      <dgm:spPr/>
      <dgm:t>
        <a:bodyPr/>
        <a:lstStyle/>
        <a:p>
          <a:endParaRPr lang="en-US"/>
        </a:p>
      </dgm:t>
    </dgm:pt>
    <dgm:pt modelId="{5E5C7511-3AAA-43DF-8A2A-FECF2542545A}" type="sibTrans" cxnId="{E4FECBA8-E475-499B-8DA8-24E6F6CDC992}">
      <dgm:prSet/>
      <dgm:spPr/>
      <dgm:t>
        <a:bodyPr/>
        <a:lstStyle/>
        <a:p>
          <a:endParaRPr lang="en-US"/>
        </a:p>
      </dgm:t>
    </dgm:pt>
    <dgm:pt modelId="{C2A1989F-9D6A-4F0E-9214-285A5AC1E762}">
      <dgm:prSet/>
      <dgm:spPr/>
      <dgm:t>
        <a:bodyPr/>
        <a:lstStyle/>
        <a:p>
          <a:r>
            <a:rPr lang="en-US"/>
            <a:t>Changes in distribution and phenology (the timing of lifecycle events) of plant and animal species on land and in the oceans.</a:t>
          </a:r>
        </a:p>
      </dgm:t>
    </dgm:pt>
    <dgm:pt modelId="{7EF897DC-BC92-4065-9844-D08849C604BB}" type="parTrans" cxnId="{616E63BB-7528-45EC-8BF0-199A0E3DE142}">
      <dgm:prSet/>
      <dgm:spPr/>
      <dgm:t>
        <a:bodyPr/>
        <a:lstStyle/>
        <a:p>
          <a:endParaRPr lang="en-US"/>
        </a:p>
      </dgm:t>
    </dgm:pt>
    <dgm:pt modelId="{8D246A42-8F31-41D6-8753-D7C9C41FA9FA}" type="sibTrans" cxnId="{616E63BB-7528-45EC-8BF0-199A0E3DE142}">
      <dgm:prSet/>
      <dgm:spPr/>
      <dgm:t>
        <a:bodyPr/>
        <a:lstStyle/>
        <a:p>
          <a:endParaRPr lang="en-US"/>
        </a:p>
      </dgm:t>
    </dgm:pt>
    <dgm:pt modelId="{136E35A2-F247-4C68-ACE4-B604DAA4A966}" type="pres">
      <dgm:prSet presAssocID="{AC9E36F4-CF86-4D71-B4E3-08940FA1A49C}" presName="cycle" presStyleCnt="0">
        <dgm:presLayoutVars>
          <dgm:dir/>
          <dgm:resizeHandles val="exact"/>
        </dgm:presLayoutVars>
      </dgm:prSet>
      <dgm:spPr/>
    </dgm:pt>
    <dgm:pt modelId="{2F630DB7-F4DD-4951-B03D-36FAFC2B9ECA}" type="pres">
      <dgm:prSet presAssocID="{C702AA1D-3BAA-4F8C-9222-918204B37468}" presName="node" presStyleLbl="node1" presStyleIdx="0" presStyleCnt="1">
        <dgm:presLayoutVars>
          <dgm:bulletEnabled val="1"/>
        </dgm:presLayoutVars>
      </dgm:prSet>
      <dgm:spPr/>
    </dgm:pt>
  </dgm:ptLst>
  <dgm:cxnLst>
    <dgm:cxn modelId="{372AA602-1DC4-40BC-A37E-4CE53A12F538}" type="presOf" srcId="{AC9E36F4-CF86-4D71-B4E3-08940FA1A49C}" destId="{136E35A2-F247-4C68-ACE4-B604DAA4A966}" srcOrd="0" destOrd="0" presId="urn:microsoft.com/office/officeart/2005/8/layout/cycle5"/>
    <dgm:cxn modelId="{FAB10227-8B55-490C-A1CF-4BEBC9EC5110}" srcId="{C702AA1D-3BAA-4F8C-9222-918204B37468}" destId="{ABC784E8-9668-451F-A51D-2522F5118471}" srcOrd="0" destOrd="0" parTransId="{12BE0461-A6F9-4628-A03E-2DF4ADC4A5D2}" sibTransId="{17365000-3578-4ABC-BFFD-67CD25567954}"/>
    <dgm:cxn modelId="{28B15134-9F4F-4FE3-A107-E552EA9005BA}" type="presOf" srcId="{ABC784E8-9668-451F-A51D-2522F5118471}" destId="{2F630DB7-F4DD-4951-B03D-36FAFC2B9ECA}" srcOrd="0" destOrd="1" presId="urn:microsoft.com/office/officeart/2005/8/layout/cycle5"/>
    <dgm:cxn modelId="{B85A3439-DC8F-4D93-98FA-E39AE84E210D}" srcId="{C702AA1D-3BAA-4F8C-9222-918204B37468}" destId="{C1841411-C119-4C60-B28B-385E0B3148C2}" srcOrd="1" destOrd="0" parTransId="{927F32AC-F91A-4C44-83DE-6DFA3317E9F8}" sibTransId="{71DBF68A-11E6-42C0-A600-35F9238AA3BA}"/>
    <dgm:cxn modelId="{E3BB8F3E-89BD-48FC-A38B-3FE07BE4CC40}" type="presOf" srcId="{05E12C91-9498-42F3-92A8-3E204FEF8664}" destId="{2F630DB7-F4DD-4951-B03D-36FAFC2B9ECA}" srcOrd="0" destOrd="4" presId="urn:microsoft.com/office/officeart/2005/8/layout/cycle5"/>
    <dgm:cxn modelId="{FC0DFB6E-732C-413A-B2CD-AE693C6627C6}" type="presOf" srcId="{72D819CE-F826-4BBE-9F0F-4DCDC51B2023}" destId="{2F630DB7-F4DD-4951-B03D-36FAFC2B9ECA}" srcOrd="0" destOrd="5" presId="urn:microsoft.com/office/officeart/2005/8/layout/cycle5"/>
    <dgm:cxn modelId="{13A32E51-2197-45F3-8129-B5DEC1A9E759}" type="presOf" srcId="{C1841411-C119-4C60-B28B-385E0B3148C2}" destId="{2F630DB7-F4DD-4951-B03D-36FAFC2B9ECA}" srcOrd="0" destOrd="2" presId="urn:microsoft.com/office/officeart/2005/8/layout/cycle5"/>
    <dgm:cxn modelId="{E3C47D54-56C6-460C-B288-D4B72CAEC42C}" type="presOf" srcId="{C702AA1D-3BAA-4F8C-9222-918204B37468}" destId="{2F630DB7-F4DD-4951-B03D-36FAFC2B9ECA}" srcOrd="0" destOrd="0" presId="urn:microsoft.com/office/officeart/2005/8/layout/cycle5"/>
    <dgm:cxn modelId="{6A9F5156-EFCA-4002-8C82-A2085F649EF6}" srcId="{C702AA1D-3BAA-4F8C-9222-918204B37468}" destId="{72D819CE-F826-4BBE-9F0F-4DCDC51B2023}" srcOrd="4" destOrd="0" parTransId="{F286B10F-399F-46F5-BDF9-00F947D0FD57}" sibTransId="{4B318DC8-34E7-451F-978D-915203066C01}"/>
    <dgm:cxn modelId="{B1197280-C6C4-484D-A9B7-DC0B3A572BCA}" type="presOf" srcId="{8244785A-4D43-4AAA-BE41-1212F6EDB2E6}" destId="{2F630DB7-F4DD-4951-B03D-36FAFC2B9ECA}" srcOrd="0" destOrd="6" presId="urn:microsoft.com/office/officeart/2005/8/layout/cycle5"/>
    <dgm:cxn modelId="{D4CE3A98-7204-4855-992C-57D6851A861C}" type="presOf" srcId="{C2A1989F-9D6A-4F0E-9214-285A5AC1E762}" destId="{2F630DB7-F4DD-4951-B03D-36FAFC2B9ECA}" srcOrd="0" destOrd="7" presId="urn:microsoft.com/office/officeart/2005/8/layout/cycle5"/>
    <dgm:cxn modelId="{E4FECBA8-E475-499B-8DA8-24E6F6CDC992}" srcId="{C702AA1D-3BAA-4F8C-9222-918204B37468}" destId="{8244785A-4D43-4AAA-BE41-1212F6EDB2E6}" srcOrd="5" destOrd="0" parTransId="{C8436E06-5DCF-447C-A517-A257BABDEA90}" sibTransId="{5E5C7511-3AAA-43DF-8A2A-FECF2542545A}"/>
    <dgm:cxn modelId="{616E63BB-7528-45EC-8BF0-199A0E3DE142}" srcId="{C702AA1D-3BAA-4F8C-9222-918204B37468}" destId="{C2A1989F-9D6A-4F0E-9214-285A5AC1E762}" srcOrd="6" destOrd="0" parTransId="{7EF897DC-BC92-4065-9844-D08849C604BB}" sibTransId="{8D246A42-8F31-41D6-8753-D7C9C41FA9FA}"/>
    <dgm:cxn modelId="{C4DDF3C0-5C89-401C-8805-172AF9364161}" srcId="{C702AA1D-3BAA-4F8C-9222-918204B37468}" destId="{A760A9D7-1EDF-4867-8389-57F5AF2AA23C}" srcOrd="2" destOrd="0" parTransId="{18B26CE8-6C62-4C31-86C1-59610FFC9652}" sibTransId="{E6729F87-0D31-4434-95B0-81221D2E762B}"/>
    <dgm:cxn modelId="{D08C90DF-282A-4EE9-BAF1-E3629133B485}" srcId="{AC9E36F4-CF86-4D71-B4E3-08940FA1A49C}" destId="{C702AA1D-3BAA-4F8C-9222-918204B37468}" srcOrd="0" destOrd="0" parTransId="{7A6C2630-AE24-4F75-BFD0-10E44FED03A6}" sibTransId="{AA911D66-6144-4454-9A7B-624E60ADE338}"/>
    <dgm:cxn modelId="{EE652EE3-4245-4531-9077-3E08457AED1E}" srcId="{C702AA1D-3BAA-4F8C-9222-918204B37468}" destId="{05E12C91-9498-42F3-92A8-3E204FEF8664}" srcOrd="3" destOrd="0" parTransId="{C06D8EAF-F4B7-45CB-B932-62743EF6B8CE}" sibTransId="{9A59183D-4485-444C-89F9-FED770F259C6}"/>
    <dgm:cxn modelId="{EC51E8F3-B425-46D9-8090-A5CAB1E4FD11}" type="presOf" srcId="{A760A9D7-1EDF-4867-8389-57F5AF2AA23C}" destId="{2F630DB7-F4DD-4951-B03D-36FAFC2B9ECA}" srcOrd="0" destOrd="3" presId="urn:microsoft.com/office/officeart/2005/8/layout/cycle5"/>
    <dgm:cxn modelId="{51363FA6-980E-4FD5-9D16-0929583053D8}" type="presParOf" srcId="{136E35A2-F247-4C68-ACE4-B604DAA4A966}" destId="{2F630DB7-F4DD-4951-B03D-36FAFC2B9EC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8D931-EF47-43DB-B42A-9BEFF945A61F}" type="doc">
      <dgm:prSet loTypeId="urn:microsoft.com/office/officeart/2005/8/layout/equation2" loCatId="relationship" qsTypeId="urn:microsoft.com/office/officeart/2005/8/quickstyle/3d1" qsCatId="3D" csTypeId="urn:microsoft.com/office/officeart/2005/8/colors/accent1_4" csCatId="accent1" phldr="1"/>
      <dgm:spPr/>
    </dgm:pt>
    <dgm:pt modelId="{F0252E16-F21C-429C-B31A-5301726CCDE1}">
      <dgm:prSet phldrT="[Text]" custT="1"/>
      <dgm:spPr/>
      <dgm:t>
        <a:bodyPr/>
        <a:lstStyle/>
        <a:p>
          <a:pPr algn="ctr"/>
          <a:r>
            <a:rPr lang="en-US" sz="1200" b="1"/>
            <a:t>Mitigation</a:t>
          </a:r>
          <a:r>
            <a:rPr lang="en-US" sz="900"/>
            <a:t> </a:t>
          </a:r>
        </a:p>
        <a:p>
          <a:pPr algn="ctr"/>
          <a:r>
            <a:rPr lang="en-US" sz="900"/>
            <a:t>Seeks to prevent Climate Change </a:t>
          </a:r>
        </a:p>
      </dgm:t>
    </dgm:pt>
    <dgm:pt modelId="{50173814-BA67-4E23-9B2D-2B8802A98410}" type="parTrans" cxnId="{A2866C88-8C6D-4416-9CFE-9E0D8F79C748}">
      <dgm:prSet/>
      <dgm:spPr/>
      <dgm:t>
        <a:bodyPr/>
        <a:lstStyle/>
        <a:p>
          <a:pPr algn="ctr"/>
          <a:endParaRPr lang="en-US"/>
        </a:p>
      </dgm:t>
    </dgm:pt>
    <dgm:pt modelId="{C9EDA5C6-562F-44C9-8AE5-C564234C0CD4}" type="sibTrans" cxnId="{A2866C88-8C6D-4416-9CFE-9E0D8F79C748}">
      <dgm:prSet/>
      <dgm:spPr/>
      <dgm:t>
        <a:bodyPr/>
        <a:lstStyle/>
        <a:p>
          <a:pPr algn="ctr"/>
          <a:endParaRPr lang="en-US"/>
        </a:p>
      </dgm:t>
    </dgm:pt>
    <dgm:pt modelId="{BF5DFC32-4909-4BD1-940D-22493F5E722A}">
      <dgm:prSet phldrT="[Text]" custT="1"/>
      <dgm:spPr/>
      <dgm:t>
        <a:bodyPr/>
        <a:lstStyle/>
        <a:p>
          <a:pPr algn="ctr"/>
          <a:r>
            <a:rPr lang="en-US" sz="1000" b="1" dirty="0"/>
            <a:t>Adaptation </a:t>
          </a:r>
        </a:p>
        <a:p>
          <a:pPr algn="ctr"/>
          <a:r>
            <a:rPr lang="en-US" sz="900" dirty="0"/>
            <a:t>Seeks to respond to the impacts of climate change </a:t>
          </a:r>
        </a:p>
      </dgm:t>
    </dgm:pt>
    <dgm:pt modelId="{1E306021-325B-4058-BB25-5C60F1308F9B}" type="parTrans" cxnId="{4D02DBB1-16A1-44DD-B5B3-E141A8D27578}">
      <dgm:prSet/>
      <dgm:spPr/>
      <dgm:t>
        <a:bodyPr/>
        <a:lstStyle/>
        <a:p>
          <a:pPr algn="ctr"/>
          <a:endParaRPr lang="en-US"/>
        </a:p>
      </dgm:t>
    </dgm:pt>
    <dgm:pt modelId="{0BB6EDA3-642C-43CC-BC36-7E70BB6A0063}" type="sibTrans" cxnId="{4D02DBB1-16A1-44DD-B5B3-E141A8D27578}">
      <dgm:prSet/>
      <dgm:spPr/>
      <dgm:t>
        <a:bodyPr/>
        <a:lstStyle/>
        <a:p>
          <a:pPr algn="ctr"/>
          <a:endParaRPr lang="en-US"/>
        </a:p>
      </dgm:t>
    </dgm:pt>
    <dgm:pt modelId="{4DC2BC0D-B5F6-4CB5-88FD-6B455F02C469}">
      <dgm:prSet phldrT="[Text]" custT="1"/>
      <dgm:spPr/>
      <dgm:t>
        <a:bodyPr/>
        <a:lstStyle/>
        <a:p>
          <a:pPr algn="ctr"/>
          <a:r>
            <a:rPr lang="en-US" sz="2400"/>
            <a:t>Climate Action </a:t>
          </a:r>
        </a:p>
      </dgm:t>
    </dgm:pt>
    <dgm:pt modelId="{478F3E32-66D1-4715-B915-940BE675B22E}" type="parTrans" cxnId="{C4DAC834-6995-4D00-9A0F-64B545598013}">
      <dgm:prSet/>
      <dgm:spPr/>
      <dgm:t>
        <a:bodyPr/>
        <a:lstStyle/>
        <a:p>
          <a:pPr algn="ctr"/>
          <a:endParaRPr lang="en-US"/>
        </a:p>
      </dgm:t>
    </dgm:pt>
    <dgm:pt modelId="{3B6BE1AF-2FDC-4195-9D84-562D4AB306D5}" type="sibTrans" cxnId="{C4DAC834-6995-4D00-9A0F-64B545598013}">
      <dgm:prSet/>
      <dgm:spPr/>
      <dgm:t>
        <a:bodyPr/>
        <a:lstStyle/>
        <a:p>
          <a:pPr algn="ctr"/>
          <a:endParaRPr lang="en-US"/>
        </a:p>
      </dgm:t>
    </dgm:pt>
    <dgm:pt modelId="{93993CD9-CF25-428C-9914-3B7DD525B745}" type="pres">
      <dgm:prSet presAssocID="{AD78D931-EF47-43DB-B42A-9BEFF945A61F}" presName="Name0" presStyleCnt="0">
        <dgm:presLayoutVars>
          <dgm:dir/>
          <dgm:resizeHandles val="exact"/>
        </dgm:presLayoutVars>
      </dgm:prSet>
      <dgm:spPr/>
    </dgm:pt>
    <dgm:pt modelId="{D49CF520-AB55-4B86-8020-FCE39D7D6B08}" type="pres">
      <dgm:prSet presAssocID="{AD78D931-EF47-43DB-B42A-9BEFF945A61F}" presName="vNodes" presStyleCnt="0"/>
      <dgm:spPr/>
    </dgm:pt>
    <dgm:pt modelId="{4B24F653-A58C-4868-9174-21F2793E270E}" type="pres">
      <dgm:prSet presAssocID="{F0252E16-F21C-429C-B31A-5301726CCDE1}" presName="node" presStyleLbl="node1" presStyleIdx="0" presStyleCnt="3">
        <dgm:presLayoutVars>
          <dgm:bulletEnabled val="1"/>
        </dgm:presLayoutVars>
      </dgm:prSet>
      <dgm:spPr/>
    </dgm:pt>
    <dgm:pt modelId="{03C56D4F-C0BA-4690-A05F-BAA4431E4A14}" type="pres">
      <dgm:prSet presAssocID="{C9EDA5C6-562F-44C9-8AE5-C564234C0CD4}" presName="spacerT" presStyleCnt="0"/>
      <dgm:spPr/>
    </dgm:pt>
    <dgm:pt modelId="{81681B6B-310B-4D54-932C-C2852C38EE90}" type="pres">
      <dgm:prSet presAssocID="{C9EDA5C6-562F-44C9-8AE5-C564234C0CD4}" presName="sibTrans" presStyleLbl="sibTrans2D1" presStyleIdx="0" presStyleCnt="2"/>
      <dgm:spPr/>
    </dgm:pt>
    <dgm:pt modelId="{F8D99D30-AF27-4553-A434-5AEF53B34FD6}" type="pres">
      <dgm:prSet presAssocID="{C9EDA5C6-562F-44C9-8AE5-C564234C0CD4}" presName="spacerB" presStyleCnt="0"/>
      <dgm:spPr/>
    </dgm:pt>
    <dgm:pt modelId="{3FB42C68-3F4A-4603-AD53-01C7206B3952}" type="pres">
      <dgm:prSet presAssocID="{BF5DFC32-4909-4BD1-940D-22493F5E722A}" presName="node" presStyleLbl="node1" presStyleIdx="1" presStyleCnt="3">
        <dgm:presLayoutVars>
          <dgm:bulletEnabled val="1"/>
        </dgm:presLayoutVars>
      </dgm:prSet>
      <dgm:spPr/>
    </dgm:pt>
    <dgm:pt modelId="{D26B1983-FC1A-491F-9255-562AF5042198}" type="pres">
      <dgm:prSet presAssocID="{AD78D931-EF47-43DB-B42A-9BEFF945A61F}" presName="sibTransLast" presStyleLbl="sibTrans2D1" presStyleIdx="1" presStyleCnt="2"/>
      <dgm:spPr/>
    </dgm:pt>
    <dgm:pt modelId="{C0EC15C4-DCBC-4666-B277-716F3969EBE3}" type="pres">
      <dgm:prSet presAssocID="{AD78D931-EF47-43DB-B42A-9BEFF945A61F}" presName="connectorText" presStyleLbl="sibTrans2D1" presStyleIdx="1" presStyleCnt="2"/>
      <dgm:spPr/>
    </dgm:pt>
    <dgm:pt modelId="{142BD22E-082C-422C-A622-C30E45FFFAA0}" type="pres">
      <dgm:prSet presAssocID="{AD78D931-EF47-43DB-B42A-9BEFF945A61F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A4364731-62E6-4666-BCAC-E550DEA56812}" type="presOf" srcId="{BF5DFC32-4909-4BD1-940D-22493F5E722A}" destId="{3FB42C68-3F4A-4603-AD53-01C7206B3952}" srcOrd="0" destOrd="0" presId="urn:microsoft.com/office/officeart/2005/8/layout/equation2"/>
    <dgm:cxn modelId="{C4DAC834-6995-4D00-9A0F-64B545598013}" srcId="{AD78D931-EF47-43DB-B42A-9BEFF945A61F}" destId="{4DC2BC0D-B5F6-4CB5-88FD-6B455F02C469}" srcOrd="2" destOrd="0" parTransId="{478F3E32-66D1-4715-B915-940BE675B22E}" sibTransId="{3B6BE1AF-2FDC-4195-9D84-562D4AB306D5}"/>
    <dgm:cxn modelId="{A7D01746-E0AB-4916-A72C-3B78BAD598DC}" type="presOf" srcId="{4DC2BC0D-B5F6-4CB5-88FD-6B455F02C469}" destId="{142BD22E-082C-422C-A622-C30E45FFFAA0}" srcOrd="0" destOrd="0" presId="urn:microsoft.com/office/officeart/2005/8/layout/equation2"/>
    <dgm:cxn modelId="{75F41974-0DB2-4F67-8A57-06D7F2F39404}" type="presOf" srcId="{0BB6EDA3-642C-43CC-BC36-7E70BB6A0063}" destId="{D26B1983-FC1A-491F-9255-562AF5042198}" srcOrd="0" destOrd="0" presId="urn:microsoft.com/office/officeart/2005/8/layout/equation2"/>
    <dgm:cxn modelId="{A974B183-BEAB-46BE-8E94-6B34465BD937}" type="presOf" srcId="{0BB6EDA3-642C-43CC-BC36-7E70BB6A0063}" destId="{C0EC15C4-DCBC-4666-B277-716F3969EBE3}" srcOrd="1" destOrd="0" presId="urn:microsoft.com/office/officeart/2005/8/layout/equation2"/>
    <dgm:cxn modelId="{A2866C88-8C6D-4416-9CFE-9E0D8F79C748}" srcId="{AD78D931-EF47-43DB-B42A-9BEFF945A61F}" destId="{F0252E16-F21C-429C-B31A-5301726CCDE1}" srcOrd="0" destOrd="0" parTransId="{50173814-BA67-4E23-9B2D-2B8802A98410}" sibTransId="{C9EDA5C6-562F-44C9-8AE5-C564234C0CD4}"/>
    <dgm:cxn modelId="{4D02DBB1-16A1-44DD-B5B3-E141A8D27578}" srcId="{AD78D931-EF47-43DB-B42A-9BEFF945A61F}" destId="{BF5DFC32-4909-4BD1-940D-22493F5E722A}" srcOrd="1" destOrd="0" parTransId="{1E306021-325B-4058-BB25-5C60F1308F9B}" sibTransId="{0BB6EDA3-642C-43CC-BC36-7E70BB6A0063}"/>
    <dgm:cxn modelId="{100FE3D3-3866-4EF6-919F-44F5499D8094}" type="presOf" srcId="{C9EDA5C6-562F-44C9-8AE5-C564234C0CD4}" destId="{81681B6B-310B-4D54-932C-C2852C38EE90}" srcOrd="0" destOrd="0" presId="urn:microsoft.com/office/officeart/2005/8/layout/equation2"/>
    <dgm:cxn modelId="{852754DA-E190-434F-AEF4-B6A774BD9FD8}" type="presOf" srcId="{F0252E16-F21C-429C-B31A-5301726CCDE1}" destId="{4B24F653-A58C-4868-9174-21F2793E270E}" srcOrd="0" destOrd="0" presId="urn:microsoft.com/office/officeart/2005/8/layout/equation2"/>
    <dgm:cxn modelId="{56ED8CF2-7D78-4789-94BB-51C5B026F13E}" type="presOf" srcId="{AD78D931-EF47-43DB-B42A-9BEFF945A61F}" destId="{93993CD9-CF25-428C-9914-3B7DD525B745}" srcOrd="0" destOrd="0" presId="urn:microsoft.com/office/officeart/2005/8/layout/equation2"/>
    <dgm:cxn modelId="{D6A2B74B-6277-4E7A-93F2-D1EFAF87349C}" type="presParOf" srcId="{93993CD9-CF25-428C-9914-3B7DD525B745}" destId="{D49CF520-AB55-4B86-8020-FCE39D7D6B08}" srcOrd="0" destOrd="0" presId="urn:microsoft.com/office/officeart/2005/8/layout/equation2"/>
    <dgm:cxn modelId="{F8CFD3B8-7C1C-48BF-A768-DC09EB3B5E22}" type="presParOf" srcId="{D49CF520-AB55-4B86-8020-FCE39D7D6B08}" destId="{4B24F653-A58C-4868-9174-21F2793E270E}" srcOrd="0" destOrd="0" presId="urn:microsoft.com/office/officeart/2005/8/layout/equation2"/>
    <dgm:cxn modelId="{33CFC9B6-B5F0-4DDA-8B6E-109DCECBE249}" type="presParOf" srcId="{D49CF520-AB55-4B86-8020-FCE39D7D6B08}" destId="{03C56D4F-C0BA-4690-A05F-BAA4431E4A14}" srcOrd="1" destOrd="0" presId="urn:microsoft.com/office/officeart/2005/8/layout/equation2"/>
    <dgm:cxn modelId="{DD30E4CC-719E-4EF4-8520-51E47878522C}" type="presParOf" srcId="{D49CF520-AB55-4B86-8020-FCE39D7D6B08}" destId="{81681B6B-310B-4D54-932C-C2852C38EE90}" srcOrd="2" destOrd="0" presId="urn:microsoft.com/office/officeart/2005/8/layout/equation2"/>
    <dgm:cxn modelId="{727FC06E-7F54-4780-90C9-CCA4521342C6}" type="presParOf" srcId="{D49CF520-AB55-4B86-8020-FCE39D7D6B08}" destId="{F8D99D30-AF27-4553-A434-5AEF53B34FD6}" srcOrd="3" destOrd="0" presId="urn:microsoft.com/office/officeart/2005/8/layout/equation2"/>
    <dgm:cxn modelId="{727131D5-31B1-4E8E-84D1-67B878CF7624}" type="presParOf" srcId="{D49CF520-AB55-4B86-8020-FCE39D7D6B08}" destId="{3FB42C68-3F4A-4603-AD53-01C7206B3952}" srcOrd="4" destOrd="0" presId="urn:microsoft.com/office/officeart/2005/8/layout/equation2"/>
    <dgm:cxn modelId="{4319A5EF-7FD4-48FC-B4E8-90476BC480F3}" type="presParOf" srcId="{93993CD9-CF25-428C-9914-3B7DD525B745}" destId="{D26B1983-FC1A-491F-9255-562AF5042198}" srcOrd="1" destOrd="0" presId="urn:microsoft.com/office/officeart/2005/8/layout/equation2"/>
    <dgm:cxn modelId="{3FE661A3-A4C2-48F8-8BC0-3A08909C9ABE}" type="presParOf" srcId="{D26B1983-FC1A-491F-9255-562AF5042198}" destId="{C0EC15C4-DCBC-4666-B277-716F3969EBE3}" srcOrd="0" destOrd="0" presId="urn:microsoft.com/office/officeart/2005/8/layout/equation2"/>
    <dgm:cxn modelId="{247424F2-9C6E-4BE4-AC49-619A69EBB128}" type="presParOf" srcId="{93993CD9-CF25-428C-9914-3B7DD525B745}" destId="{142BD22E-082C-422C-A622-C30E45FFFAA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1DCF54-CE69-45B2-8B52-33005CF7C8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F4C071-BA07-4C50-9485-496DD6BBCBC9}">
      <dgm:prSet/>
      <dgm:spPr/>
      <dgm:t>
        <a:bodyPr/>
        <a:lstStyle/>
        <a:p>
          <a:r>
            <a:rPr lang="en-GB"/>
            <a:t>C</a:t>
          </a:r>
          <a:r>
            <a:rPr lang="en-GB" b="0" i="0"/>
            <a:t>hanges in the timing of life-cycle events (phenology) of plants, birds, and insects</a:t>
          </a:r>
          <a:endParaRPr lang="en-US"/>
        </a:p>
      </dgm:t>
    </dgm:pt>
    <dgm:pt modelId="{75D46D60-9EB6-42D9-B028-035D29C7635C}" type="parTrans" cxnId="{9D68062D-D26D-40B5-9BA6-8696DD7E4AAE}">
      <dgm:prSet/>
      <dgm:spPr/>
      <dgm:t>
        <a:bodyPr/>
        <a:lstStyle/>
        <a:p>
          <a:endParaRPr lang="en-US"/>
        </a:p>
      </dgm:t>
    </dgm:pt>
    <dgm:pt modelId="{42EBA187-7465-40C5-96F2-07367F1A7F25}" type="sibTrans" cxnId="{9D68062D-D26D-40B5-9BA6-8696DD7E4AAE}">
      <dgm:prSet/>
      <dgm:spPr/>
      <dgm:t>
        <a:bodyPr/>
        <a:lstStyle/>
        <a:p>
          <a:endParaRPr lang="en-US"/>
        </a:p>
      </dgm:t>
    </dgm:pt>
    <dgm:pt modelId="{12D6B44E-85F9-4E1F-940F-E70DB2096ED9}">
      <dgm:prSet/>
      <dgm:spPr/>
      <dgm:t>
        <a:bodyPr/>
        <a:lstStyle/>
        <a:p>
          <a:r>
            <a:rPr lang="en-GB" dirty="0"/>
            <a:t>C</a:t>
          </a:r>
          <a:r>
            <a:rPr lang="en-GB" b="0" i="0" dirty="0"/>
            <a:t>hanges in the geographic range of some bird species  </a:t>
          </a:r>
          <a:endParaRPr lang="en-US" dirty="0"/>
        </a:p>
      </dgm:t>
    </dgm:pt>
    <dgm:pt modelId="{C351CED5-88EF-4627-BEB5-195F07B2525C}" type="parTrans" cxnId="{88253B21-408C-470A-A3A2-5DBEFC1D4342}">
      <dgm:prSet/>
      <dgm:spPr/>
      <dgm:t>
        <a:bodyPr/>
        <a:lstStyle/>
        <a:p>
          <a:endParaRPr lang="en-US"/>
        </a:p>
      </dgm:t>
    </dgm:pt>
    <dgm:pt modelId="{A9B7E439-CED0-4316-A579-E0693FF415EC}" type="sibTrans" cxnId="{88253B21-408C-470A-A3A2-5DBEFC1D4342}">
      <dgm:prSet/>
      <dgm:spPr/>
      <dgm:t>
        <a:bodyPr/>
        <a:lstStyle/>
        <a:p>
          <a:endParaRPr lang="en-US"/>
        </a:p>
      </dgm:t>
    </dgm:pt>
    <dgm:pt modelId="{64C17366-51F4-4847-A257-9530281D71D5}">
      <dgm:prSet/>
      <dgm:spPr/>
      <dgm:t>
        <a:bodyPr/>
        <a:lstStyle/>
        <a:p>
          <a:r>
            <a:rPr lang="en-GB" b="0" i="0"/>
            <a:t>Changes in the suitable climatic zones of key habitats and species</a:t>
          </a:r>
          <a:endParaRPr lang="en-US"/>
        </a:p>
      </dgm:t>
    </dgm:pt>
    <dgm:pt modelId="{6ADF53F4-2C9E-4505-99CC-B2C08676F61A}" type="parTrans" cxnId="{579023E6-6C5D-4237-9BB9-1F6256E760AB}">
      <dgm:prSet/>
      <dgm:spPr/>
      <dgm:t>
        <a:bodyPr/>
        <a:lstStyle/>
        <a:p>
          <a:endParaRPr lang="en-US"/>
        </a:p>
      </dgm:t>
    </dgm:pt>
    <dgm:pt modelId="{4EEE0F0E-64F8-4B0B-9277-C7815933BCA6}" type="sibTrans" cxnId="{579023E6-6C5D-4237-9BB9-1F6256E760AB}">
      <dgm:prSet/>
      <dgm:spPr/>
      <dgm:t>
        <a:bodyPr/>
        <a:lstStyle/>
        <a:p>
          <a:endParaRPr lang="en-US"/>
        </a:p>
      </dgm:t>
    </dgm:pt>
    <dgm:pt modelId="{28D4FC8F-E2B6-4499-AAEB-6F63033B3515}" type="pres">
      <dgm:prSet presAssocID="{101DCF54-CE69-45B2-8B52-33005CF7C861}" presName="linear" presStyleCnt="0">
        <dgm:presLayoutVars>
          <dgm:animLvl val="lvl"/>
          <dgm:resizeHandles val="exact"/>
        </dgm:presLayoutVars>
      </dgm:prSet>
      <dgm:spPr/>
    </dgm:pt>
    <dgm:pt modelId="{BEF333E5-4757-4988-A75A-D9A6016B72CD}" type="pres">
      <dgm:prSet presAssocID="{2BF4C071-BA07-4C50-9485-496DD6BBCB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B2F81E-318A-4F05-82C5-0909392FDAFD}" type="pres">
      <dgm:prSet presAssocID="{42EBA187-7465-40C5-96F2-07367F1A7F25}" presName="spacer" presStyleCnt="0"/>
      <dgm:spPr/>
    </dgm:pt>
    <dgm:pt modelId="{40ECB55E-B0EB-4146-9A84-8D714710265A}" type="pres">
      <dgm:prSet presAssocID="{12D6B44E-85F9-4E1F-940F-E70DB2096E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2496D9-7441-4C29-B258-105DDC8D09DC}" type="pres">
      <dgm:prSet presAssocID="{A9B7E439-CED0-4316-A579-E0693FF415EC}" presName="spacer" presStyleCnt="0"/>
      <dgm:spPr/>
    </dgm:pt>
    <dgm:pt modelId="{3108AA4A-5181-41C6-B2BF-3F0A6555F6CF}" type="pres">
      <dgm:prSet presAssocID="{64C17366-51F4-4847-A257-9530281D71D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253B21-408C-470A-A3A2-5DBEFC1D4342}" srcId="{101DCF54-CE69-45B2-8B52-33005CF7C861}" destId="{12D6B44E-85F9-4E1F-940F-E70DB2096ED9}" srcOrd="1" destOrd="0" parTransId="{C351CED5-88EF-4627-BEB5-195F07B2525C}" sibTransId="{A9B7E439-CED0-4316-A579-E0693FF415EC}"/>
    <dgm:cxn modelId="{9D68062D-D26D-40B5-9BA6-8696DD7E4AAE}" srcId="{101DCF54-CE69-45B2-8B52-33005CF7C861}" destId="{2BF4C071-BA07-4C50-9485-496DD6BBCBC9}" srcOrd="0" destOrd="0" parTransId="{75D46D60-9EB6-42D9-B028-035D29C7635C}" sibTransId="{42EBA187-7465-40C5-96F2-07367F1A7F25}"/>
    <dgm:cxn modelId="{085CDE31-8DD1-47DD-B8BE-BA54A1AB3422}" type="presOf" srcId="{2BF4C071-BA07-4C50-9485-496DD6BBCBC9}" destId="{BEF333E5-4757-4988-A75A-D9A6016B72CD}" srcOrd="0" destOrd="0" presId="urn:microsoft.com/office/officeart/2005/8/layout/vList2"/>
    <dgm:cxn modelId="{1586A343-2456-4A07-AD0C-AAF51A504648}" type="presOf" srcId="{64C17366-51F4-4847-A257-9530281D71D5}" destId="{3108AA4A-5181-41C6-B2BF-3F0A6555F6CF}" srcOrd="0" destOrd="0" presId="urn:microsoft.com/office/officeart/2005/8/layout/vList2"/>
    <dgm:cxn modelId="{E8E83690-B5CE-40F0-8BFA-19DC53D329FF}" type="presOf" srcId="{101DCF54-CE69-45B2-8B52-33005CF7C861}" destId="{28D4FC8F-E2B6-4499-AAEB-6F63033B3515}" srcOrd="0" destOrd="0" presId="urn:microsoft.com/office/officeart/2005/8/layout/vList2"/>
    <dgm:cxn modelId="{3C0B8BDD-A6F1-4365-AA8C-02DE610DAD76}" type="presOf" srcId="{12D6B44E-85F9-4E1F-940F-E70DB2096ED9}" destId="{40ECB55E-B0EB-4146-9A84-8D714710265A}" srcOrd="0" destOrd="0" presId="urn:microsoft.com/office/officeart/2005/8/layout/vList2"/>
    <dgm:cxn modelId="{579023E6-6C5D-4237-9BB9-1F6256E760AB}" srcId="{101DCF54-CE69-45B2-8B52-33005CF7C861}" destId="{64C17366-51F4-4847-A257-9530281D71D5}" srcOrd="2" destOrd="0" parTransId="{6ADF53F4-2C9E-4505-99CC-B2C08676F61A}" sibTransId="{4EEE0F0E-64F8-4B0B-9277-C7815933BCA6}"/>
    <dgm:cxn modelId="{20E5D2A1-94BB-4FDD-BDBB-2A1B575E0A4E}" type="presParOf" srcId="{28D4FC8F-E2B6-4499-AAEB-6F63033B3515}" destId="{BEF333E5-4757-4988-A75A-D9A6016B72CD}" srcOrd="0" destOrd="0" presId="urn:microsoft.com/office/officeart/2005/8/layout/vList2"/>
    <dgm:cxn modelId="{B1259021-18B5-457B-9320-987227CD4B27}" type="presParOf" srcId="{28D4FC8F-E2B6-4499-AAEB-6F63033B3515}" destId="{EBB2F81E-318A-4F05-82C5-0909392FDAFD}" srcOrd="1" destOrd="0" presId="urn:microsoft.com/office/officeart/2005/8/layout/vList2"/>
    <dgm:cxn modelId="{66BA79B8-F74E-4725-8D77-B7730508C61A}" type="presParOf" srcId="{28D4FC8F-E2B6-4499-AAEB-6F63033B3515}" destId="{40ECB55E-B0EB-4146-9A84-8D714710265A}" srcOrd="2" destOrd="0" presId="urn:microsoft.com/office/officeart/2005/8/layout/vList2"/>
    <dgm:cxn modelId="{170386B2-E36A-4C48-990E-4DE7A0CC1CEC}" type="presParOf" srcId="{28D4FC8F-E2B6-4499-AAEB-6F63033B3515}" destId="{CD2496D9-7441-4C29-B258-105DDC8D09DC}" srcOrd="3" destOrd="0" presId="urn:microsoft.com/office/officeart/2005/8/layout/vList2"/>
    <dgm:cxn modelId="{075BD04E-6793-40FB-991D-3C561BF22D09}" type="presParOf" srcId="{28D4FC8F-E2B6-4499-AAEB-6F63033B3515}" destId="{3108AA4A-5181-41C6-B2BF-3F0A6555F6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56F2A-0064-4E77-826D-2907BD5214A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9F4FBF-7C24-42B6-B05A-23076A5DAC64}">
      <dgm:prSet/>
      <dgm:spPr/>
      <dgm:t>
        <a:bodyPr/>
        <a:lstStyle/>
        <a:p>
          <a:r>
            <a:rPr lang="en-GB"/>
            <a:t>Incorporate the requirement for SUDS in LA projects and Private Sites</a:t>
          </a:r>
          <a:endParaRPr lang="en-US"/>
        </a:p>
      </dgm:t>
    </dgm:pt>
    <dgm:pt modelId="{9F5F22E1-5C19-44A5-9056-21E7D35153B5}" type="parTrans" cxnId="{6A449020-DD8F-4E3A-8B1B-038501A136F9}">
      <dgm:prSet/>
      <dgm:spPr/>
      <dgm:t>
        <a:bodyPr/>
        <a:lstStyle/>
        <a:p>
          <a:endParaRPr lang="en-US"/>
        </a:p>
      </dgm:t>
    </dgm:pt>
    <dgm:pt modelId="{6FBEC3FD-02E0-49D6-B25E-0815F47D3B4D}" type="sibTrans" cxnId="{6A449020-DD8F-4E3A-8B1B-038501A136F9}">
      <dgm:prSet/>
      <dgm:spPr/>
      <dgm:t>
        <a:bodyPr/>
        <a:lstStyle/>
        <a:p>
          <a:endParaRPr lang="en-US"/>
        </a:p>
      </dgm:t>
    </dgm:pt>
    <dgm:pt modelId="{65315467-8D4A-44D1-BE09-E324B411D884}">
      <dgm:prSet/>
      <dgm:spPr/>
      <dgm:t>
        <a:bodyPr/>
        <a:lstStyle/>
        <a:p>
          <a:r>
            <a:rPr lang="en-GB"/>
            <a:t>Water Framework Directive</a:t>
          </a:r>
          <a:endParaRPr lang="en-US"/>
        </a:p>
      </dgm:t>
    </dgm:pt>
    <dgm:pt modelId="{4FC3E4B6-FE3E-4970-ADF4-C0427C7466DA}" type="parTrans" cxnId="{8C4797F4-52BB-4967-BAE3-F15F40539BF1}">
      <dgm:prSet/>
      <dgm:spPr/>
      <dgm:t>
        <a:bodyPr/>
        <a:lstStyle/>
        <a:p>
          <a:endParaRPr lang="en-US"/>
        </a:p>
      </dgm:t>
    </dgm:pt>
    <dgm:pt modelId="{D6EDFA5D-715B-4667-BAF4-8204D2AC86FC}" type="sibTrans" cxnId="{8C4797F4-52BB-4967-BAE3-F15F40539BF1}">
      <dgm:prSet/>
      <dgm:spPr/>
      <dgm:t>
        <a:bodyPr/>
        <a:lstStyle/>
        <a:p>
          <a:endParaRPr lang="en-US"/>
        </a:p>
      </dgm:t>
    </dgm:pt>
    <dgm:pt modelId="{C6E946B7-579D-41A8-9E9C-0409C43456FA}">
      <dgm:prSet/>
      <dgm:spPr/>
      <dgm:t>
        <a:bodyPr/>
        <a:lstStyle/>
        <a:p>
          <a:r>
            <a:rPr lang="en-GB" b="0" i="0"/>
            <a:t>Raingardens</a:t>
          </a:r>
          <a:endParaRPr lang="en-US"/>
        </a:p>
      </dgm:t>
    </dgm:pt>
    <dgm:pt modelId="{87C5372E-19A8-407B-BC55-A66293D887C6}" type="parTrans" cxnId="{A44092A3-A1CB-4B88-A036-8A56C38CD1D4}">
      <dgm:prSet/>
      <dgm:spPr/>
      <dgm:t>
        <a:bodyPr/>
        <a:lstStyle/>
        <a:p>
          <a:endParaRPr lang="en-US"/>
        </a:p>
      </dgm:t>
    </dgm:pt>
    <dgm:pt modelId="{C988200D-0EA9-4EDD-B358-B3B72F14A10F}" type="sibTrans" cxnId="{A44092A3-A1CB-4B88-A036-8A56C38CD1D4}">
      <dgm:prSet/>
      <dgm:spPr/>
      <dgm:t>
        <a:bodyPr/>
        <a:lstStyle/>
        <a:p>
          <a:endParaRPr lang="en-US"/>
        </a:p>
      </dgm:t>
    </dgm:pt>
    <dgm:pt modelId="{FE129BDA-1CBE-4E4E-B106-36132B3732FE}">
      <dgm:prSet/>
      <dgm:spPr/>
      <dgm:t>
        <a:bodyPr/>
        <a:lstStyle/>
        <a:p>
          <a:r>
            <a:rPr lang="en-GB"/>
            <a:t>P</a:t>
          </a:r>
          <a:r>
            <a:rPr lang="en-GB" b="0" i="0"/>
            <a:t>ermeable pavement</a:t>
          </a:r>
          <a:endParaRPr lang="en-US"/>
        </a:p>
      </dgm:t>
    </dgm:pt>
    <dgm:pt modelId="{ABB3D95F-8F95-494B-8EF8-B2D8BB3096D1}" type="parTrans" cxnId="{07C817F1-16C2-4716-B033-AA90A6A08166}">
      <dgm:prSet/>
      <dgm:spPr/>
      <dgm:t>
        <a:bodyPr/>
        <a:lstStyle/>
        <a:p>
          <a:endParaRPr lang="en-US"/>
        </a:p>
      </dgm:t>
    </dgm:pt>
    <dgm:pt modelId="{0E0C7BA8-7FC8-4986-B529-1D63D136C768}" type="sibTrans" cxnId="{07C817F1-16C2-4716-B033-AA90A6A08166}">
      <dgm:prSet/>
      <dgm:spPr/>
      <dgm:t>
        <a:bodyPr/>
        <a:lstStyle/>
        <a:p>
          <a:endParaRPr lang="en-US"/>
        </a:p>
      </dgm:t>
    </dgm:pt>
    <dgm:pt modelId="{F96AB166-5156-4CA2-8408-6E87B268990E}">
      <dgm:prSet/>
      <dgm:spPr/>
      <dgm:t>
        <a:bodyPr/>
        <a:lstStyle/>
        <a:p>
          <a:r>
            <a:rPr lang="en-GB"/>
            <a:t>G</a:t>
          </a:r>
          <a:r>
            <a:rPr lang="en-GB" b="0" i="0"/>
            <a:t>rassed basins </a:t>
          </a:r>
          <a:endParaRPr lang="en-US"/>
        </a:p>
      </dgm:t>
    </dgm:pt>
    <dgm:pt modelId="{F062289E-C695-44EE-BF11-3E1384D48536}" type="parTrans" cxnId="{4D2A6410-4D26-4D01-B01B-52B6B4CA543E}">
      <dgm:prSet/>
      <dgm:spPr/>
      <dgm:t>
        <a:bodyPr/>
        <a:lstStyle/>
        <a:p>
          <a:endParaRPr lang="en-US"/>
        </a:p>
      </dgm:t>
    </dgm:pt>
    <dgm:pt modelId="{186B1858-B052-4E05-A15D-0E021E01C760}" type="sibTrans" cxnId="{4D2A6410-4D26-4D01-B01B-52B6B4CA543E}">
      <dgm:prSet/>
      <dgm:spPr/>
      <dgm:t>
        <a:bodyPr/>
        <a:lstStyle/>
        <a:p>
          <a:endParaRPr lang="en-US"/>
        </a:p>
      </dgm:t>
    </dgm:pt>
    <dgm:pt modelId="{A7D5769F-3233-4E7B-A5C2-E2E67A6C6B43}">
      <dgm:prSet/>
      <dgm:spPr/>
      <dgm:t>
        <a:bodyPr/>
        <a:lstStyle/>
        <a:p>
          <a:r>
            <a:rPr lang="en-GB"/>
            <a:t>S</a:t>
          </a:r>
          <a:r>
            <a:rPr lang="en-GB" b="0" i="0"/>
            <a:t>hallow grassed channels</a:t>
          </a:r>
          <a:endParaRPr lang="en-US"/>
        </a:p>
      </dgm:t>
    </dgm:pt>
    <dgm:pt modelId="{5203D1FF-25D6-4C38-A837-45D661F1A32B}" type="parTrans" cxnId="{50CCA6D3-E881-4CC0-810E-FC9C73728617}">
      <dgm:prSet/>
      <dgm:spPr/>
      <dgm:t>
        <a:bodyPr/>
        <a:lstStyle/>
        <a:p>
          <a:endParaRPr lang="en-US"/>
        </a:p>
      </dgm:t>
    </dgm:pt>
    <dgm:pt modelId="{13C20D25-47D5-486B-BA96-F70D50138C6D}" type="sibTrans" cxnId="{50CCA6D3-E881-4CC0-810E-FC9C73728617}">
      <dgm:prSet/>
      <dgm:spPr/>
      <dgm:t>
        <a:bodyPr/>
        <a:lstStyle/>
        <a:p>
          <a:endParaRPr lang="en-US"/>
        </a:p>
      </dgm:t>
    </dgm:pt>
    <dgm:pt modelId="{3EBAC921-20BB-430C-BC89-1D6AA3AE1525}" type="pres">
      <dgm:prSet presAssocID="{B0C56F2A-0064-4E77-826D-2907BD5214AC}" presName="linear" presStyleCnt="0">
        <dgm:presLayoutVars>
          <dgm:animLvl val="lvl"/>
          <dgm:resizeHandles val="exact"/>
        </dgm:presLayoutVars>
      </dgm:prSet>
      <dgm:spPr/>
    </dgm:pt>
    <dgm:pt modelId="{817F5956-4D4E-4584-B7BA-5F9D98FC9637}" type="pres">
      <dgm:prSet presAssocID="{569F4FBF-7C24-42B6-B05A-23076A5DAC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096B3F5-6B88-48F1-9FFB-E7445A400A40}" type="pres">
      <dgm:prSet presAssocID="{569F4FBF-7C24-42B6-B05A-23076A5DAC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D2A6410-4D26-4D01-B01B-52B6B4CA543E}" srcId="{569F4FBF-7C24-42B6-B05A-23076A5DAC64}" destId="{F96AB166-5156-4CA2-8408-6E87B268990E}" srcOrd="3" destOrd="0" parTransId="{F062289E-C695-44EE-BF11-3E1384D48536}" sibTransId="{186B1858-B052-4E05-A15D-0E021E01C760}"/>
    <dgm:cxn modelId="{6A449020-DD8F-4E3A-8B1B-038501A136F9}" srcId="{B0C56F2A-0064-4E77-826D-2907BD5214AC}" destId="{569F4FBF-7C24-42B6-B05A-23076A5DAC64}" srcOrd="0" destOrd="0" parTransId="{9F5F22E1-5C19-44A5-9056-21E7D35153B5}" sibTransId="{6FBEC3FD-02E0-49D6-B25E-0815F47D3B4D}"/>
    <dgm:cxn modelId="{BA096028-011A-460C-9DA4-579B8F5A1751}" type="presOf" srcId="{F96AB166-5156-4CA2-8408-6E87B268990E}" destId="{5096B3F5-6B88-48F1-9FFB-E7445A400A40}" srcOrd="0" destOrd="3" presId="urn:microsoft.com/office/officeart/2005/8/layout/vList2"/>
    <dgm:cxn modelId="{27D53F5B-D07E-442D-B406-6DA6CC42783A}" type="presOf" srcId="{569F4FBF-7C24-42B6-B05A-23076A5DAC64}" destId="{817F5956-4D4E-4584-B7BA-5F9D98FC9637}" srcOrd="0" destOrd="0" presId="urn:microsoft.com/office/officeart/2005/8/layout/vList2"/>
    <dgm:cxn modelId="{A44092A3-A1CB-4B88-A036-8A56C38CD1D4}" srcId="{569F4FBF-7C24-42B6-B05A-23076A5DAC64}" destId="{C6E946B7-579D-41A8-9E9C-0409C43456FA}" srcOrd="1" destOrd="0" parTransId="{87C5372E-19A8-407B-BC55-A66293D887C6}" sibTransId="{C988200D-0EA9-4EDD-B358-B3B72F14A10F}"/>
    <dgm:cxn modelId="{1558EAAE-5953-4140-A6D6-C82F0BFAB463}" type="presOf" srcId="{C6E946B7-579D-41A8-9E9C-0409C43456FA}" destId="{5096B3F5-6B88-48F1-9FFB-E7445A400A40}" srcOrd="0" destOrd="1" presId="urn:microsoft.com/office/officeart/2005/8/layout/vList2"/>
    <dgm:cxn modelId="{4414C3D1-2501-4E17-8066-538DB1DD5283}" type="presOf" srcId="{65315467-8D4A-44D1-BE09-E324B411D884}" destId="{5096B3F5-6B88-48F1-9FFB-E7445A400A40}" srcOrd="0" destOrd="0" presId="urn:microsoft.com/office/officeart/2005/8/layout/vList2"/>
    <dgm:cxn modelId="{B9B066D3-D789-47EE-8B27-EA14085D5D89}" type="presOf" srcId="{FE129BDA-1CBE-4E4E-B106-36132B3732FE}" destId="{5096B3F5-6B88-48F1-9FFB-E7445A400A40}" srcOrd="0" destOrd="2" presId="urn:microsoft.com/office/officeart/2005/8/layout/vList2"/>
    <dgm:cxn modelId="{50CCA6D3-E881-4CC0-810E-FC9C73728617}" srcId="{569F4FBF-7C24-42B6-B05A-23076A5DAC64}" destId="{A7D5769F-3233-4E7B-A5C2-E2E67A6C6B43}" srcOrd="4" destOrd="0" parTransId="{5203D1FF-25D6-4C38-A837-45D661F1A32B}" sibTransId="{13C20D25-47D5-486B-BA96-F70D50138C6D}"/>
    <dgm:cxn modelId="{3F6270E4-6E0F-49C4-8E69-FD523A115455}" type="presOf" srcId="{A7D5769F-3233-4E7B-A5C2-E2E67A6C6B43}" destId="{5096B3F5-6B88-48F1-9FFB-E7445A400A40}" srcOrd="0" destOrd="4" presId="urn:microsoft.com/office/officeart/2005/8/layout/vList2"/>
    <dgm:cxn modelId="{5D3E4DEB-D1AD-44E9-B8A4-846EF3B4CB8A}" type="presOf" srcId="{B0C56F2A-0064-4E77-826D-2907BD5214AC}" destId="{3EBAC921-20BB-430C-BC89-1D6AA3AE1525}" srcOrd="0" destOrd="0" presId="urn:microsoft.com/office/officeart/2005/8/layout/vList2"/>
    <dgm:cxn modelId="{07C817F1-16C2-4716-B033-AA90A6A08166}" srcId="{569F4FBF-7C24-42B6-B05A-23076A5DAC64}" destId="{FE129BDA-1CBE-4E4E-B106-36132B3732FE}" srcOrd="2" destOrd="0" parTransId="{ABB3D95F-8F95-494B-8EF8-B2D8BB3096D1}" sibTransId="{0E0C7BA8-7FC8-4986-B529-1D63D136C768}"/>
    <dgm:cxn modelId="{8C4797F4-52BB-4967-BAE3-F15F40539BF1}" srcId="{569F4FBF-7C24-42B6-B05A-23076A5DAC64}" destId="{65315467-8D4A-44D1-BE09-E324B411D884}" srcOrd="0" destOrd="0" parTransId="{4FC3E4B6-FE3E-4970-ADF4-C0427C7466DA}" sibTransId="{D6EDFA5D-715B-4667-BAF4-8204D2AC86FC}"/>
    <dgm:cxn modelId="{C1A2B58E-96C9-4DAE-A474-22A85E85700A}" type="presParOf" srcId="{3EBAC921-20BB-430C-BC89-1D6AA3AE1525}" destId="{817F5956-4D4E-4584-B7BA-5F9D98FC9637}" srcOrd="0" destOrd="0" presId="urn:microsoft.com/office/officeart/2005/8/layout/vList2"/>
    <dgm:cxn modelId="{DE62F516-C1A6-40BE-BD9E-DF7AD9BD843D}" type="presParOf" srcId="{3EBAC921-20BB-430C-BC89-1D6AA3AE1525}" destId="{5096B3F5-6B88-48F1-9FFB-E7445A400A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CB1C9-6BD2-436D-A376-5EEAAA3465CB}">
      <dsp:nvSpPr>
        <dsp:cNvPr id="0" name=""/>
        <dsp:cNvSpPr/>
      </dsp:nvSpPr>
      <dsp:spPr>
        <a:xfrm>
          <a:off x="0" y="726910"/>
          <a:ext cx="6666833" cy="40000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Irelands climate is changing in line with global patterns;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Temperatures are rising across all seasons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The timing and spatial distribution of precipitation (rain, sleet and snow) is changing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Sea levels are rising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The frequency and intensity of extreme weather events are changing</a:t>
          </a:r>
        </a:p>
      </dsp:txBody>
      <dsp:txXfrm>
        <a:off x="0" y="726910"/>
        <a:ext cx="6666833" cy="400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30DB7-F4DD-4951-B03D-36FAFC2B9ECA}">
      <dsp:nvSpPr>
        <dsp:cNvPr id="0" name=""/>
        <dsp:cNvSpPr/>
      </dsp:nvSpPr>
      <dsp:spPr>
        <a:xfrm>
          <a:off x="0" y="577901"/>
          <a:ext cx="5395404" cy="350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Impacts are predicted to include 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Coastal Flooding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intense storms and rainfall events;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Increased likelihood and magnitude of river and coastal flooding;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Water shortages in summer;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Increased risk of new pests and diseases;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Adverse impacts on water quality;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Changes in distribution and phenology (the timing of lifecycle events) of plant and animal species on land and in the oceans.</a:t>
          </a:r>
        </a:p>
      </dsp:txBody>
      <dsp:txXfrm>
        <a:off x="171198" y="749099"/>
        <a:ext cx="5053008" cy="316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4F653-A58C-4868-9174-21F2793E270E}">
      <dsp:nvSpPr>
        <dsp:cNvPr id="0" name=""/>
        <dsp:cNvSpPr/>
      </dsp:nvSpPr>
      <dsp:spPr>
        <a:xfrm>
          <a:off x="4543" y="288472"/>
          <a:ext cx="1612783" cy="161278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Mitigation</a:t>
          </a:r>
          <a:r>
            <a:rPr lang="en-US" sz="900" kern="120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Seeks to prevent Climate Change </a:t>
          </a:r>
        </a:p>
      </dsp:txBody>
      <dsp:txXfrm>
        <a:off x="240730" y="524659"/>
        <a:ext cx="1140409" cy="1140409"/>
      </dsp:txXfrm>
    </dsp:sp>
    <dsp:sp modelId="{81681B6B-310B-4D54-932C-C2852C38EE90}">
      <dsp:nvSpPr>
        <dsp:cNvPr id="0" name=""/>
        <dsp:cNvSpPr/>
      </dsp:nvSpPr>
      <dsp:spPr>
        <a:xfrm>
          <a:off x="343227" y="2032213"/>
          <a:ext cx="935414" cy="935414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67216" y="2389915"/>
        <a:ext cx="687436" cy="220010"/>
      </dsp:txXfrm>
    </dsp:sp>
    <dsp:sp modelId="{3FB42C68-3F4A-4603-AD53-01C7206B3952}">
      <dsp:nvSpPr>
        <dsp:cNvPr id="0" name=""/>
        <dsp:cNvSpPr/>
      </dsp:nvSpPr>
      <dsp:spPr>
        <a:xfrm>
          <a:off x="4543" y="3098586"/>
          <a:ext cx="1612783" cy="161278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Adaptation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Seeks to respond to the impacts of climate change </a:t>
          </a:r>
        </a:p>
      </dsp:txBody>
      <dsp:txXfrm>
        <a:off x="240730" y="3334773"/>
        <a:ext cx="1140409" cy="1140409"/>
      </dsp:txXfrm>
    </dsp:sp>
    <dsp:sp modelId="{D26B1983-FC1A-491F-9255-562AF5042198}">
      <dsp:nvSpPr>
        <dsp:cNvPr id="0" name=""/>
        <dsp:cNvSpPr/>
      </dsp:nvSpPr>
      <dsp:spPr>
        <a:xfrm>
          <a:off x="1859243" y="2199943"/>
          <a:ext cx="512865" cy="599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859243" y="2319934"/>
        <a:ext cx="359006" cy="359973"/>
      </dsp:txXfrm>
    </dsp:sp>
    <dsp:sp modelId="{142BD22E-082C-422C-A622-C30E45FFFAA0}">
      <dsp:nvSpPr>
        <dsp:cNvPr id="0" name=""/>
        <dsp:cNvSpPr/>
      </dsp:nvSpPr>
      <dsp:spPr>
        <a:xfrm>
          <a:off x="2584996" y="887137"/>
          <a:ext cx="3225566" cy="322556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Climate Action </a:t>
          </a:r>
        </a:p>
      </dsp:txBody>
      <dsp:txXfrm>
        <a:off x="3057369" y="1359510"/>
        <a:ext cx="2280820" cy="2280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333E5-4757-4988-A75A-D9A6016B72CD}">
      <dsp:nvSpPr>
        <dsp:cNvPr id="0" name=""/>
        <dsp:cNvSpPr/>
      </dsp:nvSpPr>
      <dsp:spPr>
        <a:xfrm>
          <a:off x="0" y="20663"/>
          <a:ext cx="6263640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C</a:t>
          </a:r>
          <a:r>
            <a:rPr lang="en-GB" sz="3200" b="0" i="0" kern="1200"/>
            <a:t>hanges in the timing of life-cycle events (phenology) of plants, birds, and insects</a:t>
          </a:r>
          <a:endParaRPr lang="en-US" sz="3200" kern="1200"/>
        </a:p>
      </dsp:txBody>
      <dsp:txXfrm>
        <a:off x="85900" y="106563"/>
        <a:ext cx="6091840" cy="1587880"/>
      </dsp:txXfrm>
    </dsp:sp>
    <dsp:sp modelId="{40ECB55E-B0EB-4146-9A84-8D714710265A}">
      <dsp:nvSpPr>
        <dsp:cNvPr id="0" name=""/>
        <dsp:cNvSpPr/>
      </dsp:nvSpPr>
      <dsp:spPr>
        <a:xfrm>
          <a:off x="0" y="1872503"/>
          <a:ext cx="6263640" cy="17596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</a:t>
          </a:r>
          <a:r>
            <a:rPr lang="en-GB" sz="3200" b="0" i="0" kern="1200" dirty="0"/>
            <a:t>hanges in the geographic range of some bird species  </a:t>
          </a:r>
          <a:endParaRPr lang="en-US" sz="3200" kern="1200" dirty="0"/>
        </a:p>
      </dsp:txBody>
      <dsp:txXfrm>
        <a:off x="85900" y="1958403"/>
        <a:ext cx="6091840" cy="1587880"/>
      </dsp:txXfrm>
    </dsp:sp>
    <dsp:sp modelId="{3108AA4A-5181-41C6-B2BF-3F0A6555F6CF}">
      <dsp:nvSpPr>
        <dsp:cNvPr id="0" name=""/>
        <dsp:cNvSpPr/>
      </dsp:nvSpPr>
      <dsp:spPr>
        <a:xfrm>
          <a:off x="0" y="3724344"/>
          <a:ext cx="6263640" cy="17596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/>
            <a:t>Changes in the suitable climatic zones of key habitats and species</a:t>
          </a:r>
          <a:endParaRPr lang="en-US" sz="3200" kern="1200"/>
        </a:p>
      </dsp:txBody>
      <dsp:txXfrm>
        <a:off x="85900" y="3810244"/>
        <a:ext cx="6091840" cy="1587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F5956-4D4E-4584-B7BA-5F9D98FC9637}">
      <dsp:nvSpPr>
        <dsp:cNvPr id="0" name=""/>
        <dsp:cNvSpPr/>
      </dsp:nvSpPr>
      <dsp:spPr>
        <a:xfrm>
          <a:off x="0" y="76010"/>
          <a:ext cx="6666833" cy="23645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/>
            <a:t>Incorporate the requirement for SUDS in LA projects and Private Sites</a:t>
          </a:r>
          <a:endParaRPr lang="en-US" sz="4300" kern="1200"/>
        </a:p>
      </dsp:txBody>
      <dsp:txXfrm>
        <a:off x="115429" y="191439"/>
        <a:ext cx="6435975" cy="2133711"/>
      </dsp:txXfrm>
    </dsp:sp>
    <dsp:sp modelId="{5096B3F5-6B88-48F1-9FFB-E7445A400A40}">
      <dsp:nvSpPr>
        <dsp:cNvPr id="0" name=""/>
        <dsp:cNvSpPr/>
      </dsp:nvSpPr>
      <dsp:spPr>
        <a:xfrm>
          <a:off x="0" y="2440580"/>
          <a:ext cx="6666833" cy="29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/>
            <a:t>Water Framework Directive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b="0" i="0" kern="1200"/>
            <a:t>Raingardens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/>
            <a:t>P</a:t>
          </a:r>
          <a:r>
            <a:rPr lang="en-GB" sz="3400" b="0" i="0" kern="1200"/>
            <a:t>ermeable pavement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/>
            <a:t>G</a:t>
          </a:r>
          <a:r>
            <a:rPr lang="en-GB" sz="3400" b="0" i="0" kern="1200"/>
            <a:t>rassed basins 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/>
            <a:t>S</a:t>
          </a:r>
          <a:r>
            <a:rPr lang="en-GB" sz="3400" b="0" i="0" kern="1200"/>
            <a:t>hallow grassed channels</a:t>
          </a:r>
          <a:endParaRPr lang="en-US" sz="3400" kern="1200"/>
        </a:p>
      </dsp:txBody>
      <dsp:txXfrm>
        <a:off x="0" y="2440580"/>
        <a:ext cx="6666833" cy="293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E2DDA-C52C-4BEA-A604-8B84FB18B33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45BF9-7670-454F-8321-B689B0CA19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5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pPr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46DE-CF7C-C677-C7B6-2F2F77E70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EBC6F-8ED9-7E5D-DED4-6386E7F44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15AA-114B-B3A2-224E-5899A51E8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8593-DB04-1602-D2D9-21CA0FD5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9BB83-2093-21C2-7435-396B3E74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5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A4DF-E2E6-32E1-C742-8802C9E5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AC936-6CDA-03BB-312B-665CB3F28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A231-7284-F2C9-54A6-F20C1380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EA2D1-991E-3C0B-7B1B-BED659DF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82B52-8C98-C709-9317-AFF5D4FB9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3A57A-6461-E7AE-3DB3-A4B8980C3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F9C37-1BB1-E491-2316-83A5C48B0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DCCA8-9E08-217F-6774-93ED7D1C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2440-4CDA-9D89-E5DE-A430579D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68E63-616F-68D1-CE29-D07900F4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2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4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12ACB-F5C6-248C-4821-BDE6F075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121A-F9D9-1A5F-1D8A-489EE1BF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B3C0-F812-F212-7886-C4B1589D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7B331-EB78-95A0-ACA2-BA07B04F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A8B15-860A-F25E-FC1D-D6660F28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6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C718-C7BB-34B8-A66D-02D80D54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5B9CD-E321-5080-C0DC-B20DCC914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151A-D26B-9F0C-9234-8F999360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2D3E5-9227-F4E8-F423-7FDF9CC5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3282B-7F09-B30A-4E8B-E3986FEC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70B4-A308-3A9E-E1C1-AE3DD320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27746-F19E-6B80-9F9F-C5188771C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C80D6-3FC2-AC06-8CDD-752A2FB92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A1D1-C6A7-7042-9896-540407A9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2D01F-2B54-EF17-C22B-29FC383A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F3117-EB8E-3B52-0FFE-901A3176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4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0E97-58A5-5597-39D8-AF980DB0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BB445-CF4E-DAB8-0447-5652E7CF8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3D0BE-9E89-452F-0A60-389551048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73C74-6A15-2E04-292D-0804106CE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26153-45C7-1D47-57EA-4DE8BA48D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E9655-7720-B3C0-8245-1922ED11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37C59-50F4-D8B5-BE4B-E22B17D9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1B25C-EEFC-181C-2EE8-A12D1D37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9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AEA9-105A-7838-D8C4-ABD1DDFA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32BA1-3729-F0F2-C611-F55404A7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814D7-0914-D260-F437-A016AED5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B9AC6-E9B9-0080-8D2C-79FFB610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1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8DB94-0D90-501E-5E2C-E0BC3CCA6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86FD-23D1-35EC-A715-1B0A714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F4A16-84B7-0D91-77B1-6AF9BE5D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1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B047-C29C-2376-DBB0-91A68066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1607-B349-BC7D-FD50-B3C57165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EB5AC-78E5-6F59-3B9B-C345C3B4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3BB19-1115-D896-AE40-587706EF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67D18-E148-1F70-B7C6-21E0A693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6DC97-9D59-9AC6-DD15-4DFD5AC7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FDEA-604D-F7B5-59BD-6E9B1D42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A2439-EF25-762F-9228-D1FF6D4D8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A1783-76B8-713E-899D-F9103683C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FC485-0536-FD93-6000-2D4CA142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43B08-1E50-F7EE-EB2D-0851C723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6A88-0EC9-6C36-D357-12EE7BD9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69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5AAED-2F9A-40A1-50B6-F161FAE0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3FB5A-6443-28D6-77DD-44E185E14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AFE45-1219-21CD-AEB6-C4D729AFC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3CEF-CE71-4E0D-A9DF-A6F29135CD2E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231B-7DA8-4B58-6639-F31BFB8F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C8239-3E32-A254-7280-93468D525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778-A3C5-4458-A88C-0C9F13212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4603-8B58-7A7F-C7DB-D4A8B6E98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1" y="531813"/>
            <a:ext cx="7867650" cy="1344612"/>
          </a:xfrm>
        </p:spPr>
        <p:txBody>
          <a:bodyPr>
            <a:normAutofit/>
          </a:bodyPr>
          <a:lstStyle/>
          <a:p>
            <a:r>
              <a:rPr lang="en-GB" dirty="0"/>
              <a:t>Wexford County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F06EB-EA02-CAC3-DC77-9236172CD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2" y="2466975"/>
            <a:ext cx="7210424" cy="2790825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/>
              <a:t>Climate Change &amp; Biodiversity</a:t>
            </a:r>
          </a:p>
          <a:p>
            <a:endParaRPr lang="en-GB" sz="4400" dirty="0"/>
          </a:p>
          <a:p>
            <a:r>
              <a:rPr lang="en-GB" sz="4400" dirty="0"/>
              <a:t>Clare Kelly </a:t>
            </a:r>
          </a:p>
          <a:p>
            <a:r>
              <a:rPr lang="en-GB" sz="4400" dirty="0"/>
              <a:t>Executive Scientist</a:t>
            </a:r>
          </a:p>
          <a:p>
            <a:r>
              <a:rPr lang="en-GB" sz="4400" dirty="0"/>
              <a:t>Climate Action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7C30AF5E-7E65-666B-A1F1-8542BA26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06" y="2221275"/>
            <a:ext cx="5521253" cy="39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2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742E7-7604-9E6B-2FAD-B98A8DD8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Sustainable Urban Drainage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6A79E2-E0C6-6102-4449-B06F812548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06585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927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860D6C8-FA60-9340-30F2-B3C04106B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4" t="25398" r="47419" b="28743"/>
          <a:stretch/>
        </p:blipFill>
        <p:spPr bwMode="auto">
          <a:xfrm>
            <a:off x="1958394" y="1123527"/>
            <a:ext cx="8275207" cy="460480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43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C66E-1E25-8798-A7EC-E5015A9D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Nature Based Solutions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D0303-38B1-E2C9-BB33-7BEC06713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530935" cy="434510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Nature Based Surface Water Management work with Nature not against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Benefits include: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Flood risk Management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Improved water Quality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Biodiversity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Climate Adaptation &amp; Mitigation</a:t>
            </a:r>
          </a:p>
          <a:p>
            <a:endParaRPr lang="en-GB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D6AA9B-E007-530D-B2FC-6FED916DF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r="56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4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2BF368-5200-287A-0EA1-9B247035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49" y="365125"/>
            <a:ext cx="5117967" cy="5683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Invasive Species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5D4809-7810-4E5E-5F49-75352B5E8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06" y="1495425"/>
            <a:ext cx="6222869" cy="4681538"/>
          </a:xfrm>
        </p:spPr>
        <p:txBody>
          <a:bodyPr>
            <a:noAutofit/>
          </a:bodyPr>
          <a:lstStyle/>
          <a:p>
            <a:r>
              <a:rPr lang="en-GB" sz="2400" b="1" i="0" dirty="0">
                <a:effectLst/>
                <a:latin typeface="Roboto" panose="02000000000000000000" pitchFamily="2" charset="0"/>
              </a:rPr>
              <a:t>More frequent extreme weather events</a:t>
            </a:r>
            <a:r>
              <a:rPr lang="en-GB" sz="2400" b="0" i="0" dirty="0">
                <a:effectLst/>
                <a:latin typeface="Roboto" panose="02000000000000000000" pitchFamily="2" charset="0"/>
              </a:rPr>
              <a:t> (such as floods and droughts) stress native species and create opportunities for invasive species movement</a:t>
            </a:r>
          </a:p>
          <a:p>
            <a:r>
              <a:rPr lang="en-GB" sz="2400" b="1" i="0" dirty="0">
                <a:effectLst/>
                <a:latin typeface="Roboto" panose="02000000000000000000" pitchFamily="2" charset="0"/>
              </a:rPr>
              <a:t>Melting sea ice </a:t>
            </a:r>
            <a:r>
              <a:rPr lang="en-GB" sz="2400" b="0" i="0" dirty="0">
                <a:effectLst/>
                <a:latin typeface="Roboto" panose="02000000000000000000" pitchFamily="2" charset="0"/>
              </a:rPr>
              <a:t>opens new shipping routes and pathways for invasive species spread</a:t>
            </a:r>
            <a:endParaRPr lang="en-GB" sz="2400" dirty="0"/>
          </a:p>
          <a:p>
            <a:r>
              <a:rPr lang="en-GB" sz="2400" b="1" i="0" dirty="0">
                <a:effectLst/>
                <a:latin typeface="Roboto" panose="02000000000000000000" pitchFamily="2" charset="0"/>
              </a:rPr>
              <a:t>Increased carbon dioxide (CO</a:t>
            </a:r>
            <a:r>
              <a:rPr lang="en-GB" sz="2400" b="1" i="0" baseline="30000" dirty="0">
                <a:effectLst/>
                <a:latin typeface="Roboto" panose="02000000000000000000" pitchFamily="2" charset="0"/>
              </a:rPr>
              <a:t>2</a:t>
            </a:r>
            <a:r>
              <a:rPr lang="en-GB" sz="2400" b="1" i="0" dirty="0">
                <a:effectLst/>
                <a:latin typeface="Roboto" panose="02000000000000000000" pitchFamily="2" charset="0"/>
              </a:rPr>
              <a:t>) in the atmosphere</a:t>
            </a:r>
            <a:r>
              <a:rPr lang="en-GB" sz="2400" b="0" i="0" dirty="0">
                <a:effectLst/>
                <a:latin typeface="Roboto" panose="02000000000000000000" pitchFamily="2" charset="0"/>
              </a:rPr>
              <a:t> leads to higher CO</a:t>
            </a:r>
            <a:r>
              <a:rPr lang="en-GB" sz="2400" b="0" i="0" baseline="30000" dirty="0">
                <a:effectLst/>
                <a:latin typeface="Roboto" panose="02000000000000000000" pitchFamily="2" charset="0"/>
              </a:rPr>
              <a:t>2</a:t>
            </a:r>
            <a:r>
              <a:rPr lang="en-GB" sz="2400" b="0" i="0" dirty="0">
                <a:effectLst/>
                <a:latin typeface="Roboto" panose="02000000000000000000" pitchFamily="2" charset="0"/>
              </a:rPr>
              <a:t> uptake in plants, which can increase herbicide resistance</a:t>
            </a:r>
          </a:p>
          <a:p>
            <a:r>
              <a:rPr lang="en-GB" sz="2400" b="1" i="0" dirty="0">
                <a:effectLst/>
                <a:latin typeface="Roboto" panose="02000000000000000000" pitchFamily="2" charset="0"/>
              </a:rPr>
              <a:t>Changes to climate</a:t>
            </a:r>
            <a:r>
              <a:rPr lang="en-GB" sz="2400" b="0" i="0" dirty="0">
                <a:effectLst/>
                <a:latin typeface="Roboto" panose="02000000000000000000" pitchFamily="2" charset="0"/>
              </a:rPr>
              <a:t> (including temperature, humidity, and rainfall) can create favourable conditions for increased spread of invasives</a:t>
            </a:r>
            <a:endParaRPr lang="en-GB" sz="24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88CDF5E-F91F-3A52-BF55-90A7F5501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r="19951"/>
          <a:stretch/>
        </p:blipFill>
        <p:spPr bwMode="auto">
          <a:xfrm>
            <a:off x="6635881" y="10"/>
            <a:ext cx="555611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4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C10F-16EC-EEE2-75E5-19534B44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Coastal Biodiversity- Sand Dunes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FC8E-5A5D-0259-156B-57B4434A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124363"/>
            <a:ext cx="8608291" cy="4052599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effectLst/>
                <a:latin typeface="Source Sans Pro" panose="020B0503030403020204" pitchFamily="34" charset="0"/>
              </a:rPr>
              <a:t>Sand Dunes can be a big part of our fight against climate change and storm impacts/surge</a:t>
            </a:r>
          </a:p>
          <a:p>
            <a:endParaRPr lang="en-GB" sz="1900" dirty="0">
              <a:effectLst/>
              <a:latin typeface="Source Sans Pro" panose="020B0503030403020204" pitchFamily="34" charset="0"/>
            </a:endParaRPr>
          </a:p>
          <a:p>
            <a:r>
              <a:rPr lang="en-GB" dirty="0">
                <a:latin typeface="Source Sans Pro" panose="020B0503030403020204" pitchFamily="34" charset="0"/>
              </a:rPr>
              <a:t>S</a:t>
            </a:r>
            <a:r>
              <a:rPr lang="en-GB" dirty="0">
                <a:effectLst/>
                <a:latin typeface="Source Sans Pro" panose="020B0503030403020204" pitchFamily="34" charset="0"/>
              </a:rPr>
              <a:t>trength of the dunes comes from the plants that trap and bind the sands together</a:t>
            </a:r>
          </a:p>
          <a:p>
            <a:pPr marL="0" indent="0">
              <a:buNone/>
            </a:pPr>
            <a:endParaRPr lang="en-GB" sz="1900" dirty="0">
              <a:effectLst/>
              <a:latin typeface="Source Sans Pro" panose="020B0503030403020204" pitchFamily="34" charset="0"/>
            </a:endParaRPr>
          </a:p>
          <a:p>
            <a:r>
              <a:rPr lang="en-GB" dirty="0">
                <a:effectLst/>
                <a:latin typeface="Source Sans Pro" panose="020B0503030403020204" pitchFamily="34" charset="0"/>
              </a:rPr>
              <a:t>Habitat for flowering plants, lizards, toads and ground-nesting birds </a:t>
            </a:r>
          </a:p>
          <a:p>
            <a:pPr marL="0" indent="0">
              <a:buNone/>
            </a:pPr>
            <a:endParaRPr lang="en-GB" sz="1800" dirty="0">
              <a:effectLst/>
              <a:latin typeface="Source Sans Pro" panose="020B0503030403020204" pitchFamily="34" charset="0"/>
            </a:endParaRPr>
          </a:p>
          <a:p>
            <a:r>
              <a:rPr lang="en-GB" dirty="0">
                <a:latin typeface="Source Sans Pro" panose="020B0503030403020204" pitchFamily="34" charset="0"/>
              </a:rPr>
              <a:t>M</a:t>
            </a:r>
            <a:r>
              <a:rPr lang="en-GB" dirty="0">
                <a:effectLst/>
                <a:latin typeface="Source Sans Pro" panose="020B0503030403020204" pitchFamily="34" charset="0"/>
              </a:rPr>
              <a:t>arram grass most common in Ireland</a:t>
            </a:r>
            <a:endParaRPr lang="en-GB" b="1" i="0" dirty="0">
              <a:solidFill>
                <a:srgbClr val="478B98"/>
              </a:solidFill>
              <a:effectLst/>
              <a:latin typeface="Source Sans Pro" panose="020B0503030403020204" pitchFamily="34" charset="0"/>
            </a:endParaRPr>
          </a:p>
          <a:p>
            <a:endParaRPr lang="en-GB" dirty="0">
              <a:latin typeface="Source Sans Pro" panose="020B0503030403020204" pitchFamily="34" charset="0"/>
            </a:endParaRPr>
          </a:p>
          <a:p>
            <a:r>
              <a:rPr lang="en-GB" dirty="0">
                <a:latin typeface="Source Sans Pro" panose="020B0503030403020204" pitchFamily="34" charset="0"/>
              </a:rPr>
              <a:t>Biodiversity Action Plan Funding </a:t>
            </a:r>
            <a:endParaRPr lang="en-GB" dirty="0">
              <a:effectLst/>
              <a:latin typeface="Source Sans Pro" panose="020B0503030403020204" pitchFamily="34" charset="0"/>
            </a:endParaRPr>
          </a:p>
          <a:p>
            <a:endParaRPr lang="en-GB" dirty="0"/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EF2ABDCF-8A8D-B354-D5FC-DBE451438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06" y="4044949"/>
            <a:ext cx="3540412" cy="26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FE653-FB38-2D36-AD6E-B28D88E0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Sustainable Development Goals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A60D28-BDF6-5CE2-9C79-253ED2275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UN 17 interlinked Goals for a more sustainable future</a:t>
            </a:r>
          </a:p>
          <a:p>
            <a:endParaRPr lang="en-US" sz="2200" dirty="0"/>
          </a:p>
          <a:p>
            <a:r>
              <a:rPr lang="en-US" sz="2200" dirty="0"/>
              <a:t>SDG 13 Climate Action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SDG 14 Life below Water</a:t>
            </a:r>
          </a:p>
          <a:p>
            <a:endParaRPr lang="en-US" sz="2200" dirty="0"/>
          </a:p>
          <a:p>
            <a:r>
              <a:rPr lang="en-US" sz="2200" dirty="0"/>
              <a:t>SDG 15 Life on land</a:t>
            </a:r>
          </a:p>
        </p:txBody>
      </p:sp>
      <p:pic>
        <p:nvPicPr>
          <p:cNvPr id="5" name="Content Placeholder 4" descr="Chart, sunburst chart&#10;&#10;Description automatically generated">
            <a:extLst>
              <a:ext uri="{FF2B5EF4-FFF2-40B4-BE49-F238E27FC236}">
                <a16:creationId xmlns:a16="http://schemas.microsoft.com/office/drawing/2014/main" id="{6A92BA43-B5BF-CA5F-2D17-B138B0012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3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577E-B2A5-0DA6-5289-5B51AC998307}"/>
              </a:ext>
            </a:extLst>
          </p:cNvPr>
          <p:cNvSpPr txBox="1">
            <a:spLocks/>
          </p:cNvSpPr>
          <p:nvPr/>
        </p:nvSpPr>
        <p:spPr>
          <a:xfrm>
            <a:off x="1847851" y="3059113"/>
            <a:ext cx="7867650" cy="13446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700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 cap="none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 of Observed Climate Changes in Ireland</a:t>
            </a:r>
            <a:b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0D21FF-EFF5-50DF-A484-99C7BE43839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96906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89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0CA230C-1FC7-D2B1-49FB-2A01D2AF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55"/>
          <a:stretch/>
        </p:blipFill>
        <p:spPr>
          <a:xfrm>
            <a:off x="6619419" y="2466296"/>
            <a:ext cx="5305881" cy="3637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937499-0A6C-A920-F147-44AD209726EB}"/>
              </a:ext>
            </a:extLst>
          </p:cNvPr>
          <p:cNvSpPr txBox="1"/>
          <p:nvPr/>
        </p:nvSpPr>
        <p:spPr>
          <a:xfrm>
            <a:off x="958048" y="246958"/>
            <a:ext cx="7102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none" dirty="0"/>
              <a:t>Impacts of Climate Change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954C0-49CE-3675-5EDB-3FE378D972B4}"/>
              </a:ext>
            </a:extLst>
          </p:cNvPr>
          <p:cNvSpPr txBox="1"/>
          <p:nvPr/>
        </p:nvSpPr>
        <p:spPr>
          <a:xfrm>
            <a:off x="497150" y="1118586"/>
            <a:ext cx="11275750" cy="83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Climate change will have diverse and wide ranging impacts on Ireland’s environment, society, and economic and natural resources and Biodiversity </a:t>
            </a:r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3F27A17F-A4FF-30B4-6FAD-F8792F3C08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914123"/>
              </p:ext>
            </p:extLst>
          </p:nvPr>
        </p:nvGraphicFramePr>
        <p:xfrm>
          <a:off x="700596" y="1764917"/>
          <a:ext cx="5395404" cy="466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38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0"/>
            <a:ext cx="10515600" cy="9337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none" dirty="0"/>
              <a:t>Climate Change Actions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EC71654-96A5-4280-94F3-931C61A9F9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Frame1"/>
          <p:cNvSpPr/>
          <p:nvPr/>
        </p:nvSpPr>
        <p:spPr>
          <a:xfrm>
            <a:off x="476250" y="1295400"/>
            <a:ext cx="4924425" cy="4657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IE" sz="2400" b="1" i="1" dirty="0">
                <a:solidFill>
                  <a:srgbClr val="00CC00"/>
                </a:solidFill>
                <a:effectLst/>
                <a:ea typeface="Calibri"/>
                <a:cs typeface="Times New Roman"/>
              </a:rPr>
              <a:t>Adaptation refers to efforts to manage the risks and impacts associated with existing or anticipated impacts of climate change. </a:t>
            </a:r>
            <a:endParaRPr lang="en-GB" sz="2400" b="1" dirty="0">
              <a:solidFill>
                <a:srgbClr val="00CC00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IE" sz="2400" b="1" i="1" dirty="0">
                <a:solidFill>
                  <a:srgbClr val="00CC00"/>
                </a:solidFill>
                <a:effectLst/>
                <a:ea typeface="Calibri"/>
                <a:cs typeface="Times New Roman"/>
              </a:rPr>
              <a:t> </a:t>
            </a:r>
            <a:endParaRPr lang="en-GB" sz="2400" b="1" dirty="0">
              <a:solidFill>
                <a:srgbClr val="00CC00"/>
              </a:solidFill>
              <a:effectLst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IE" sz="2400" b="1" i="1" dirty="0">
                <a:solidFill>
                  <a:srgbClr val="00CC00"/>
                </a:solidFill>
                <a:effectLst/>
                <a:ea typeface="Calibri"/>
                <a:cs typeface="Times New Roman"/>
              </a:rPr>
              <a:t>Mitigation refers to the efforts to reduce the emission of greenhouse gases and reduces the severity of future climate change impacts. </a:t>
            </a:r>
            <a:endParaRPr lang="en-GB" sz="2400" b="1" dirty="0">
              <a:solidFill>
                <a:srgbClr val="00CC00"/>
              </a:solidFill>
              <a:effectLst/>
              <a:ea typeface="Calibri"/>
              <a:cs typeface="Times New Roman"/>
            </a:endParaRPr>
          </a:p>
        </p:txBody>
      </p:sp>
      <p:graphicFrame>
        <p:nvGraphicFramePr>
          <p:cNvPr id="8" name="Diagram6"/>
          <p:cNvGraphicFramePr/>
          <p:nvPr>
            <p:extLst>
              <p:ext uri="{D42A27DB-BD31-4B8C-83A1-F6EECF244321}">
                <p14:modId xmlns:p14="http://schemas.microsoft.com/office/powerpoint/2010/main" val="1853174059"/>
              </p:ext>
            </p:extLst>
          </p:nvPr>
        </p:nvGraphicFramePr>
        <p:xfrm>
          <a:off x="5521912" y="886053"/>
          <a:ext cx="5815106" cy="499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73ADAB-DB20-4F14-312F-00BDB79B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 of Climate Change on Biodiversity in Ireland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DD3EDD3B-5A46-E37D-040B-4A8E5E36F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27057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35D7C-9452-7C41-E9B8-5FA12897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b="1"/>
              <a:t>Wexford County Council Climate Adaptation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82ADD-9CA5-7CC1-3F01-40ECCDF7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46" y="4627755"/>
            <a:ext cx="6562262" cy="159016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Adopted by members in 2019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902A89F-0F21-1B98-FDA3-4CB9A26E2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0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 sz="4000"/>
              <a:t>6 Thematic Areas </a:t>
            </a:r>
          </a:p>
          <a:p>
            <a:r>
              <a:rPr lang="en-GB" sz="4000"/>
              <a:t>13 Objectives</a:t>
            </a:r>
          </a:p>
          <a:p>
            <a:r>
              <a:rPr lang="en-GB" sz="4000"/>
              <a:t>85 Actions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5938" y="246621"/>
            <a:ext cx="8938305" cy="920336"/>
          </a:xfrm>
        </p:spPr>
        <p:txBody>
          <a:bodyPr>
            <a:normAutofit fontScale="90000"/>
          </a:bodyPr>
          <a:lstStyle/>
          <a:p>
            <a:r>
              <a:rPr lang="en-GB"/>
              <a:t>Adaptation  Goals, objectives &amp; Actions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788032"/>
            <a:ext cx="7392068" cy="422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12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F7079-C5A3-B9E3-B534-7BAE759D4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b="1"/>
              <a:t>CCAS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BFF68-07F8-3D7D-4517-78FF4E9D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GB" sz="2000"/>
              <a:t>Climate Change an integral component of Co. Development Plan 2022</a:t>
            </a:r>
          </a:p>
          <a:p>
            <a:r>
              <a:rPr lang="en-GB" sz="2000"/>
              <a:t>Build expertise within WCC through training 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/>
              <a:t> Climate Change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/>
              <a:t>Invasive Species Awareness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2000"/>
              <a:t>Pollinator Awareness</a:t>
            </a:r>
          </a:p>
          <a:p>
            <a:r>
              <a:rPr lang="en-GB" sz="2000"/>
              <a:t>Promote the Incorporation of green infrastructure – embedded in CDP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C6E276-A345-F170-74FB-F413DE7B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383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B330DA-3BA6-7F09-3D89-0923CDD6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CCAS Actions</a:t>
            </a:r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892A8-C14D-F744-D567-1E82288D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Integration of natural borders/Buffers for design of amenity areas/trails/Public realm</a:t>
            </a:r>
          </a:p>
          <a:p>
            <a:r>
              <a:rPr lang="en-GB" sz="3200" dirty="0"/>
              <a:t>Review of WCC Biodiversity Plan to incorporate Climate Change</a:t>
            </a:r>
          </a:p>
          <a:p>
            <a:r>
              <a:rPr lang="en-GB" sz="3200" dirty="0"/>
              <a:t>Support all National and Regional initiatives to explore the consequences of climate change impacts on heritage and cultural sites</a:t>
            </a:r>
          </a:p>
          <a:p>
            <a:r>
              <a:rPr lang="en-GB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Information Awareness of the impact of Climate Change on the Heritage and Cultural Assets of the County. 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45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620</Words>
  <Application>Microsoft Office PowerPoint</Application>
  <PresentationFormat>Widescreen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Source Sans Pro</vt:lpstr>
      <vt:lpstr>Wingdings</vt:lpstr>
      <vt:lpstr>Office Theme</vt:lpstr>
      <vt:lpstr>Wexford County Council</vt:lpstr>
      <vt:lpstr>Summary of Observed Climate Changes in Ireland </vt:lpstr>
      <vt:lpstr>PowerPoint Presentation</vt:lpstr>
      <vt:lpstr>Climate Change Actions</vt:lpstr>
      <vt:lpstr>Impact of Climate Change on Biodiversity in Ireland</vt:lpstr>
      <vt:lpstr>Wexford County Council Climate Adaptation Strategy</vt:lpstr>
      <vt:lpstr>Adaptation  Goals, objectives &amp; Actions</vt:lpstr>
      <vt:lpstr>CCAS Actions</vt:lpstr>
      <vt:lpstr>CCAS Actions</vt:lpstr>
      <vt:lpstr>Sustainable Urban Drainage Systems</vt:lpstr>
      <vt:lpstr>PowerPoint Presentation</vt:lpstr>
      <vt:lpstr>Nature Based Solutions</vt:lpstr>
      <vt:lpstr>Invasive Species</vt:lpstr>
      <vt:lpstr>Coastal Biodiversity- Sand Dunes</vt:lpstr>
      <vt:lpstr>Sustainable Development Goals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Wexford County Council</dc:title>
  <dc:creator>Clare Kelly</dc:creator>
  <cp:lastModifiedBy>Ann Jordan</cp:lastModifiedBy>
  <cp:revision>20</cp:revision>
  <cp:lastPrinted>2022-11-10T17:39:05Z</cp:lastPrinted>
  <dcterms:created xsi:type="dcterms:W3CDTF">2022-11-09T10:02:23Z</dcterms:created>
  <dcterms:modified xsi:type="dcterms:W3CDTF">2022-11-11T12:49:48Z</dcterms:modified>
</cp:coreProperties>
</file>