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32"/>
  </p:notesMasterIdLst>
  <p:sldIdLst>
    <p:sldId id="257" r:id="rId2"/>
    <p:sldId id="256" r:id="rId3"/>
    <p:sldId id="258" r:id="rId4"/>
    <p:sldId id="259" r:id="rId5"/>
    <p:sldId id="265" r:id="rId6"/>
    <p:sldId id="266" r:id="rId7"/>
    <p:sldId id="329" r:id="rId8"/>
    <p:sldId id="273" r:id="rId9"/>
    <p:sldId id="330" r:id="rId10"/>
    <p:sldId id="264" r:id="rId11"/>
    <p:sldId id="300" r:id="rId12"/>
    <p:sldId id="301" r:id="rId13"/>
    <p:sldId id="337" r:id="rId14"/>
    <p:sldId id="336" r:id="rId15"/>
    <p:sldId id="302" r:id="rId16"/>
    <p:sldId id="291" r:id="rId17"/>
    <p:sldId id="310" r:id="rId18"/>
    <p:sldId id="331" r:id="rId19"/>
    <p:sldId id="333" r:id="rId20"/>
    <p:sldId id="292" r:id="rId21"/>
    <p:sldId id="332" r:id="rId22"/>
    <p:sldId id="312" r:id="rId23"/>
    <p:sldId id="293" r:id="rId24"/>
    <p:sldId id="335" r:id="rId25"/>
    <p:sldId id="334" r:id="rId26"/>
    <p:sldId id="294" r:id="rId27"/>
    <p:sldId id="298" r:id="rId28"/>
    <p:sldId id="316" r:id="rId29"/>
    <p:sldId id="328" r:id="rId30"/>
    <p:sldId id="32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0327" autoAdjust="0"/>
  </p:normalViewPr>
  <p:slideViewPr>
    <p:cSldViewPr>
      <p:cViewPr varScale="1">
        <p:scale>
          <a:sx n="77" d="100"/>
          <a:sy n="77" d="100"/>
        </p:scale>
        <p:origin x="1618" y="-72"/>
      </p:cViewPr>
      <p:guideLst>
        <p:guide orient="horz" pos="2160"/>
        <p:guide pos="2880"/>
      </p:guideLst>
    </p:cSldViewPr>
  </p:slideViewPr>
  <p:outlineViewPr>
    <p:cViewPr>
      <p:scale>
        <a:sx n="33" d="100"/>
        <a:sy n="33" d="100"/>
      </p:scale>
      <p:origin x="0" y="-26573"/>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8DDCE0-D31A-48FC-B42A-5AF275F0FEB7}" type="datetimeFigureOut">
              <a:rPr lang="en-GB" smtClean="0"/>
              <a:t>11/11/2022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E73897-715F-4644-A0E7-14A16222A8E8}" type="slidenum">
              <a:rPr lang="en-GB" smtClean="0"/>
              <a:t>‹#›</a:t>
            </a:fld>
            <a:endParaRPr lang="en-GB"/>
          </a:p>
        </p:txBody>
      </p:sp>
    </p:spTree>
    <p:extLst>
      <p:ext uri="{BB962C8B-B14F-4D97-AF65-F5344CB8AC3E}">
        <p14:creationId xmlns:p14="http://schemas.microsoft.com/office/powerpoint/2010/main" val="8517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E" sz="1200" b="1" kern="1200" dirty="0">
                <a:solidFill>
                  <a:schemeClr val="tx1"/>
                </a:solidFill>
                <a:effectLst/>
                <a:latin typeface="+mn-lt"/>
                <a:ea typeface="+mn-ea"/>
                <a:cs typeface="+mn-cs"/>
              </a:rPr>
              <a:t>Climate Action</a:t>
            </a:r>
            <a:endParaRPr lang="en-GB"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 Core Strategy Development Approach is focused on developing and strengthening the role of our towns and villages. There is a focus on increasing residential densities and employment in the main towns, creating ‘live-work towns’, thereby decreasing the distance that people have to travel from their home to work.  The strategy is also focused around settlements with good public transport links, and improving public transport links in other settlements, highlighting the importance of integrating land and transportation to help reduce greenhouse gas emissions and facilitate the transition to a low carbon economy. </a:t>
            </a:r>
            <a:endParaRPr lang="en-GB"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AE73897-715F-4644-A0E7-14A16222A8E8}" type="slidenum">
              <a:rPr lang="en-GB" smtClean="0"/>
              <a:t>6</a:t>
            </a:fld>
            <a:endParaRPr lang="en-GB"/>
          </a:p>
        </p:txBody>
      </p:sp>
    </p:spTree>
    <p:extLst>
      <p:ext uri="{BB962C8B-B14F-4D97-AF65-F5344CB8AC3E}">
        <p14:creationId xmlns:p14="http://schemas.microsoft.com/office/powerpoint/2010/main" val="92776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E73897-715F-4644-A0E7-14A16222A8E8}" type="slidenum">
              <a:rPr lang="en-GB" smtClean="0"/>
              <a:t>11</a:t>
            </a:fld>
            <a:endParaRPr lang="en-GB"/>
          </a:p>
        </p:txBody>
      </p:sp>
    </p:spTree>
    <p:extLst>
      <p:ext uri="{BB962C8B-B14F-4D97-AF65-F5344CB8AC3E}">
        <p14:creationId xmlns:p14="http://schemas.microsoft.com/office/powerpoint/2010/main" val="73689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9FFD3A9E-37AE-4916-832C-0D5E5F75B5EF}" type="datetimeFigureOut">
              <a:rPr lang="en-GB" smtClean="0"/>
              <a:t>11/11/2022</a:t>
            </a:fld>
            <a:endParaRPr lang="en-GB"/>
          </a:p>
        </p:txBody>
      </p:sp>
      <p:sp>
        <p:nvSpPr>
          <p:cNvPr id="2" name="Footer Placeholder 1"/>
          <p:cNvSpPr>
            <a:spLocks noGrp="1"/>
          </p:cNvSpPr>
          <p:nvPr>
            <p:ph type="ftr" sz="quarter" idx="11"/>
          </p:nvPr>
        </p:nvSpPr>
        <p:spPr/>
        <p:txBody>
          <a:bodyPr/>
          <a:lstStyle/>
          <a:p>
            <a:endParaRPr lang="en-GB"/>
          </a:p>
        </p:txBody>
      </p:sp>
      <p:sp>
        <p:nvSpPr>
          <p:cNvPr id="15" name="Slide Number Placeholder 14"/>
          <p:cNvSpPr>
            <a:spLocks noGrp="1"/>
          </p:cNvSpPr>
          <p:nvPr>
            <p:ph type="sldNum" sz="quarter" idx="12"/>
          </p:nvPr>
        </p:nvSpPr>
        <p:spPr>
          <a:xfrm>
            <a:off x="8229600" y="6473952"/>
            <a:ext cx="758952" cy="246888"/>
          </a:xfrm>
        </p:spPr>
        <p:txBody>
          <a:bodyPr/>
          <a:lstStyle/>
          <a:p>
            <a:fld id="{C58E35C7-9CE9-44C7-ACB9-29179AD1E45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FD3A9E-37AE-4916-832C-0D5E5F75B5EF}" type="datetimeFigureOut">
              <a:rPr lang="en-GB" smtClean="0"/>
              <a:t>11/11/2022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8E35C7-9CE9-44C7-ACB9-29179AD1E45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FD3A9E-37AE-4916-832C-0D5E5F75B5EF}" type="datetimeFigureOut">
              <a:rPr lang="en-GB" smtClean="0"/>
              <a:t>11/11/2022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8E35C7-9CE9-44C7-ACB9-29179AD1E45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9FFD3A9E-37AE-4916-832C-0D5E5F75B5EF}" type="datetimeFigureOut">
              <a:rPr lang="en-GB" smtClean="0"/>
              <a:t>11/11/2022</a:t>
            </a:fld>
            <a:endParaRPr lang="en-GB"/>
          </a:p>
        </p:txBody>
      </p:sp>
      <p:sp>
        <p:nvSpPr>
          <p:cNvPr id="19" name="Footer Placeholder 18"/>
          <p:cNvSpPr>
            <a:spLocks noGrp="1"/>
          </p:cNvSpPr>
          <p:nvPr>
            <p:ph type="ftr" sz="quarter" idx="11"/>
          </p:nvPr>
        </p:nvSpPr>
        <p:spPr>
          <a:xfrm>
            <a:off x="3581400" y="76200"/>
            <a:ext cx="2895600" cy="288925"/>
          </a:xfrm>
        </p:spPr>
        <p:txBody>
          <a:bodyPr/>
          <a:lstStyle/>
          <a:p>
            <a:endParaRPr lang="en-GB"/>
          </a:p>
        </p:txBody>
      </p:sp>
      <p:sp>
        <p:nvSpPr>
          <p:cNvPr id="16" name="Slide Number Placeholder 15"/>
          <p:cNvSpPr>
            <a:spLocks noGrp="1"/>
          </p:cNvSpPr>
          <p:nvPr>
            <p:ph type="sldNum" sz="quarter" idx="12"/>
          </p:nvPr>
        </p:nvSpPr>
        <p:spPr>
          <a:xfrm>
            <a:off x="8229600" y="6473952"/>
            <a:ext cx="758952" cy="246888"/>
          </a:xfrm>
        </p:spPr>
        <p:txBody>
          <a:bodyPr/>
          <a:lstStyle/>
          <a:p>
            <a:fld id="{C58E35C7-9CE9-44C7-ACB9-29179AD1E45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9FFD3A9E-37AE-4916-832C-0D5E5F75B5EF}" type="datetimeFigureOut">
              <a:rPr lang="en-GB" smtClean="0"/>
              <a:t>11/11/2022</a:t>
            </a:fld>
            <a:endParaRPr lang="en-GB"/>
          </a:p>
        </p:txBody>
      </p:sp>
      <p:sp>
        <p:nvSpPr>
          <p:cNvPr id="11" name="Footer Placeholder 10"/>
          <p:cNvSpPr>
            <a:spLocks noGrp="1"/>
          </p:cNvSpPr>
          <p:nvPr>
            <p:ph type="ftr" sz="quarter" idx="11"/>
          </p:nvPr>
        </p:nvSpPr>
        <p:spPr/>
        <p:txBody>
          <a:bodyPr/>
          <a:lstStyle/>
          <a:p>
            <a:endParaRPr lang="en-GB"/>
          </a:p>
        </p:txBody>
      </p:sp>
      <p:sp>
        <p:nvSpPr>
          <p:cNvPr id="16" name="Slide Number Placeholder 15"/>
          <p:cNvSpPr>
            <a:spLocks noGrp="1"/>
          </p:cNvSpPr>
          <p:nvPr>
            <p:ph type="sldNum" sz="quarter" idx="12"/>
          </p:nvPr>
        </p:nvSpPr>
        <p:spPr/>
        <p:txBody>
          <a:bodyPr/>
          <a:lstStyle/>
          <a:p>
            <a:fld id="{C58E35C7-9CE9-44C7-ACB9-29179AD1E454}" type="slidenum">
              <a:rPr lang="en-GB" smtClean="0"/>
              <a:t>‹#›</a:t>
            </a:fld>
            <a:endParaRPr lang="en-GB"/>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9FFD3A9E-37AE-4916-832C-0D5E5F75B5EF}" type="datetimeFigureOut">
              <a:rPr lang="en-GB" smtClean="0"/>
              <a:t>11/11/2022</a:t>
            </a:fld>
            <a:endParaRPr lang="en-GB"/>
          </a:p>
        </p:txBody>
      </p:sp>
      <p:sp>
        <p:nvSpPr>
          <p:cNvPr id="10" name="Footer Placeholder 9"/>
          <p:cNvSpPr>
            <a:spLocks noGrp="1"/>
          </p:cNvSpPr>
          <p:nvPr>
            <p:ph type="ftr" sz="quarter" idx="11"/>
          </p:nvPr>
        </p:nvSpPr>
        <p:spPr/>
        <p:txBody>
          <a:bodyPr/>
          <a:lstStyle/>
          <a:p>
            <a:endParaRPr lang="en-GB"/>
          </a:p>
        </p:txBody>
      </p:sp>
      <p:sp>
        <p:nvSpPr>
          <p:cNvPr id="31" name="Slide Number Placeholder 30"/>
          <p:cNvSpPr>
            <a:spLocks noGrp="1"/>
          </p:cNvSpPr>
          <p:nvPr>
            <p:ph type="sldNum" sz="quarter" idx="12"/>
          </p:nvPr>
        </p:nvSpPr>
        <p:spPr/>
        <p:txBody>
          <a:bodyPr/>
          <a:lstStyle/>
          <a:p>
            <a:fld id="{C58E35C7-9CE9-44C7-ACB9-29179AD1E454}"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9FFD3A9E-37AE-4916-832C-0D5E5F75B5EF}" type="datetimeFigureOut">
              <a:rPr lang="en-GB" smtClean="0"/>
              <a:t>11/11/2022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229600" y="6477000"/>
            <a:ext cx="762000" cy="246888"/>
          </a:xfrm>
        </p:spPr>
        <p:txBody>
          <a:bodyPr/>
          <a:lstStyle/>
          <a:p>
            <a:fld id="{C58E35C7-9CE9-44C7-ACB9-29179AD1E454}" type="slidenum">
              <a:rPr lang="en-GB" smtClean="0"/>
              <a:t>‹#›</a:t>
            </a:fld>
            <a:endParaRPr lang="en-GB"/>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9FFD3A9E-37AE-4916-832C-0D5E5F75B5EF}" type="datetimeFigureOut">
              <a:rPr lang="en-GB" smtClean="0"/>
              <a:t>11/11/2022</a:t>
            </a:fld>
            <a:endParaRPr lang="en-GB"/>
          </a:p>
        </p:txBody>
      </p:sp>
      <p:sp>
        <p:nvSpPr>
          <p:cNvPr id="21" name="Footer Placeholder 20"/>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8E35C7-9CE9-44C7-ACB9-29179AD1E45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FFD3A9E-37AE-4916-832C-0D5E5F75B5EF}" type="datetimeFigureOut">
              <a:rPr lang="en-GB" smtClean="0"/>
              <a:t>11/11/2022</a:t>
            </a:fld>
            <a:endParaRPr lang="en-GB"/>
          </a:p>
        </p:txBody>
      </p:sp>
      <p:sp>
        <p:nvSpPr>
          <p:cNvPr id="24" name="Footer Placeholder 23"/>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8E35C7-9CE9-44C7-ACB9-29179AD1E45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9FFD3A9E-37AE-4916-832C-0D5E5F75B5EF}" type="datetimeFigureOut">
              <a:rPr lang="en-GB" smtClean="0"/>
              <a:t>11/11/2022</a:t>
            </a:fld>
            <a:endParaRPr lang="en-GB"/>
          </a:p>
        </p:txBody>
      </p:sp>
      <p:sp>
        <p:nvSpPr>
          <p:cNvPr id="29" name="Footer Placeholder 28"/>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8E35C7-9CE9-44C7-ACB9-29179AD1E45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9FFD3A9E-37AE-4916-832C-0D5E5F75B5EF}" type="datetimeFigureOut">
              <a:rPr lang="en-GB" smtClean="0"/>
              <a:t>11/11/2022</a:t>
            </a:fld>
            <a:endParaRPr lang="en-GB"/>
          </a:p>
        </p:txBody>
      </p:sp>
      <p:sp>
        <p:nvSpPr>
          <p:cNvPr id="5" name="Footer Placeholder 4"/>
          <p:cNvSpPr>
            <a:spLocks noGrp="1"/>
          </p:cNvSpPr>
          <p:nvPr>
            <p:ph type="ftr" sz="quarter" idx="11"/>
          </p:nvPr>
        </p:nvSpPr>
        <p:spPr/>
        <p:txBody>
          <a:bodyPr/>
          <a:lstStyle/>
          <a:p>
            <a:endParaRPr lang="en-GB"/>
          </a:p>
        </p:txBody>
      </p:sp>
      <p:sp>
        <p:nvSpPr>
          <p:cNvPr id="31" name="Slide Number Placeholder 30"/>
          <p:cNvSpPr>
            <a:spLocks noGrp="1"/>
          </p:cNvSpPr>
          <p:nvPr>
            <p:ph type="sldNum" sz="quarter" idx="12"/>
          </p:nvPr>
        </p:nvSpPr>
        <p:spPr/>
        <p:txBody>
          <a:bodyPr/>
          <a:lstStyle/>
          <a:p>
            <a:fld id="{C58E35C7-9CE9-44C7-ACB9-29179AD1E454}" type="slidenum">
              <a:rPr lang="en-GB" smtClean="0"/>
              <a:t>‹#›</a:t>
            </a:fld>
            <a:endParaRPr lang="en-GB"/>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FFD3A9E-37AE-4916-832C-0D5E5F75B5EF}" type="datetimeFigureOut">
              <a:rPr lang="en-GB" smtClean="0"/>
              <a:t>11/11/2022</a:t>
            </a:fld>
            <a:endParaRPr lang="en-GB"/>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GB"/>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58E35C7-9CE9-44C7-ACB9-29179AD1E454}" type="slidenum">
              <a:rPr lang="en-GB" smtClean="0"/>
              <a:t>‹#›</a:t>
            </a:fld>
            <a:endParaRPr lang="en-GB"/>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51520" y="1484784"/>
            <a:ext cx="8308032" cy="2674616"/>
          </a:xfrm>
        </p:spPr>
        <p:txBody>
          <a:bodyPr>
            <a:normAutofit/>
          </a:bodyPr>
          <a:lstStyle/>
          <a:p>
            <a:pPr marL="0" indent="0" algn="ctr">
              <a:buNone/>
            </a:pPr>
            <a:r>
              <a:rPr lang="en-GB" sz="4000" dirty="0">
                <a:solidFill>
                  <a:srgbClr val="FF0000"/>
                </a:solidFill>
              </a:rPr>
              <a:t>Landscape Biodiversity  Seminar</a:t>
            </a:r>
          </a:p>
          <a:p>
            <a:pPr marL="0" indent="0" algn="ctr">
              <a:buNone/>
            </a:pPr>
            <a:endParaRPr lang="en-GB" sz="4000" dirty="0">
              <a:solidFill>
                <a:srgbClr val="FF0000"/>
              </a:solidFill>
            </a:endParaRPr>
          </a:p>
          <a:p>
            <a:pPr marL="0" indent="0" algn="ctr">
              <a:buNone/>
            </a:pPr>
            <a:r>
              <a:rPr lang="en-GB" dirty="0">
                <a:solidFill>
                  <a:srgbClr val="FF0000"/>
                </a:solidFill>
              </a:rPr>
              <a:t>Diarmuid Houston </a:t>
            </a:r>
          </a:p>
          <a:p>
            <a:pPr marL="0" indent="0" algn="ctr">
              <a:buNone/>
            </a:pPr>
            <a:r>
              <a:rPr lang="en-GB" dirty="0">
                <a:solidFill>
                  <a:srgbClr val="FF0000"/>
                </a:solidFill>
              </a:rPr>
              <a:t>Senior Planner </a:t>
            </a:r>
          </a:p>
        </p:txBody>
      </p:sp>
      <p:pic>
        <p:nvPicPr>
          <p:cNvPr id="2050" name="Picture 2"/>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l="23278" t="17000" r="36704" b="6045"/>
          <a:stretch/>
        </p:blipFill>
        <p:spPr bwMode="auto">
          <a:xfrm>
            <a:off x="5292080" y="4159400"/>
            <a:ext cx="1732234" cy="187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31692" t="11566" r="32179" b="10218"/>
          <a:stretch/>
        </p:blipFill>
        <p:spPr bwMode="auto">
          <a:xfrm>
            <a:off x="797441" y="4356585"/>
            <a:ext cx="1136377" cy="145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0816" t="9198" r="31032" b="8786"/>
          <a:stretch/>
        </p:blipFill>
        <p:spPr bwMode="auto">
          <a:xfrm>
            <a:off x="3942817" y="4291826"/>
            <a:ext cx="1251599" cy="151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l="30875" t="10000" r="31025" b="8532"/>
          <a:stretch/>
        </p:blipFill>
        <p:spPr bwMode="auto">
          <a:xfrm>
            <a:off x="2399182" y="4365104"/>
            <a:ext cx="1251600" cy="150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31486" t="9366" r="30412" b="9886"/>
          <a:stretch/>
        </p:blipFill>
        <p:spPr bwMode="auto">
          <a:xfrm>
            <a:off x="7121978" y="4291825"/>
            <a:ext cx="1382429" cy="16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89" t="30668" r="8740" b="32251"/>
          <a:stretch/>
        </p:blipFill>
        <p:spPr bwMode="auto">
          <a:xfrm>
            <a:off x="2911224" y="182880"/>
            <a:ext cx="2889504" cy="74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313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Rural Housing </a:t>
            </a:r>
          </a:p>
        </p:txBody>
      </p:sp>
      <p:sp>
        <p:nvSpPr>
          <p:cNvPr id="3" name="Content Placeholder 2"/>
          <p:cNvSpPr>
            <a:spLocks noGrp="1"/>
          </p:cNvSpPr>
          <p:nvPr>
            <p:ph sz="half" idx="1"/>
          </p:nvPr>
        </p:nvSpPr>
        <p:spPr/>
        <p:txBody>
          <a:bodyPr/>
          <a:lstStyle/>
          <a:p>
            <a:r>
              <a:rPr lang="en-GB" dirty="0"/>
              <a:t>New objectives to reduce carbon footprint </a:t>
            </a:r>
          </a:p>
          <a:p>
            <a:r>
              <a:rPr lang="en-GB" dirty="0"/>
              <a:t>Lager sites for larger houses </a:t>
            </a:r>
          </a:p>
          <a:p>
            <a:r>
              <a:rPr lang="en-GB" dirty="0"/>
              <a:t>Area of planting to promote pollinator plants and trees </a:t>
            </a:r>
          </a:p>
          <a:p>
            <a:endParaRPr lang="en-GB" dirty="0"/>
          </a:p>
          <a:p>
            <a:endParaRPr lang="en-GB" dirty="0"/>
          </a:p>
        </p:txBody>
      </p:sp>
      <p:pic>
        <p:nvPicPr>
          <p:cNvPr id="1026" name="Picture 2" descr="C:\Users\diarmuidh\Desktop\pictures\20190610_094845.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772816"/>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061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Transportation </a:t>
            </a:r>
          </a:p>
        </p:txBody>
      </p:sp>
      <p:sp>
        <p:nvSpPr>
          <p:cNvPr id="3" name="Content Placeholder 2"/>
          <p:cNvSpPr>
            <a:spLocks noGrp="1"/>
          </p:cNvSpPr>
          <p:nvPr>
            <p:ph sz="half" idx="1"/>
          </p:nvPr>
        </p:nvSpPr>
        <p:spPr>
          <a:xfrm>
            <a:off x="304800" y="1600200"/>
            <a:ext cx="8299648" cy="4724400"/>
          </a:xfrm>
        </p:spPr>
        <p:txBody>
          <a:bodyPr>
            <a:normAutofit/>
          </a:bodyPr>
          <a:lstStyle/>
          <a:p>
            <a:pPr marL="0" indent="0">
              <a:buNone/>
            </a:pPr>
            <a:r>
              <a:rPr lang="en-IE" b="1" dirty="0"/>
              <a:t>Climate Change and Transportation</a:t>
            </a:r>
            <a:endParaRPr lang="en-GB" dirty="0"/>
          </a:p>
          <a:p>
            <a:endParaRPr lang="en-IE" dirty="0"/>
          </a:p>
          <a:p>
            <a:r>
              <a:rPr lang="en-IE" dirty="0"/>
              <a:t>Transportation is one of the most significant generators of greenhouse gasses and consumers of energy. In 2017, 19.8% of Ireland’s greenhouse gas emissions were attributable to transport sources. </a:t>
            </a:r>
            <a:endParaRPr lang="en-GB"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930" t="41449" r="37554" b="48261"/>
          <a:stretch/>
        </p:blipFill>
        <p:spPr bwMode="auto">
          <a:xfrm>
            <a:off x="951029" y="5148551"/>
            <a:ext cx="6645307" cy="93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82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Transportation</a:t>
            </a:r>
          </a:p>
        </p:txBody>
      </p:sp>
      <p:sp>
        <p:nvSpPr>
          <p:cNvPr id="3" name="Content Placeholder 2"/>
          <p:cNvSpPr>
            <a:spLocks noGrp="1"/>
          </p:cNvSpPr>
          <p:nvPr>
            <p:ph sz="half" idx="1"/>
          </p:nvPr>
        </p:nvSpPr>
        <p:spPr>
          <a:xfrm>
            <a:off x="304800" y="1600200"/>
            <a:ext cx="6211416" cy="4724400"/>
          </a:xfrm>
        </p:spPr>
        <p:txBody>
          <a:bodyPr>
            <a:normAutofit lnSpcReduction="10000"/>
          </a:bodyPr>
          <a:lstStyle/>
          <a:p>
            <a:pPr marL="0" indent="0">
              <a:lnSpc>
                <a:spcPct val="150000"/>
              </a:lnSpc>
              <a:buNone/>
            </a:pPr>
            <a:r>
              <a:rPr lang="en-IE" sz="1800" b="1" dirty="0">
                <a:effectLst/>
                <a:latin typeface="Calibri" panose="020F0502020204030204" pitchFamily="34" charset="0"/>
                <a:ea typeface="Calibri" panose="020F0502020204030204" pitchFamily="34" charset="0"/>
                <a:cs typeface="Times New Roman" panose="02020603050405020304" pitchFamily="18" charset="0"/>
              </a:rPr>
              <a:t>Objective </a:t>
            </a:r>
            <a:r>
              <a:rPr lang="en-IE" sz="1800" b="1" dirty="0">
                <a:effectLst/>
                <a:latin typeface="Calibri" panose="020F0502020204030204" pitchFamily="34" charset="0"/>
                <a:ea typeface="Calibri" panose="020F0502020204030204" pitchFamily="34" charset="0"/>
                <a:cs typeface="Calibri" panose="020F0502020204030204" pitchFamily="34" charset="0"/>
              </a:rPr>
              <a:t>TS20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IE" sz="1800" dirty="0">
                <a:effectLst/>
                <a:latin typeface="Calibri" panose="020F0502020204030204" pitchFamily="34" charset="0"/>
                <a:ea typeface="Calibri" panose="020F0502020204030204" pitchFamily="34" charset="0"/>
                <a:cs typeface="Calibri" panose="020F0502020204030204" pitchFamily="34" charset="0"/>
              </a:rPr>
              <a:t>To support the creation of new edge of town </a:t>
            </a:r>
            <a:r>
              <a:rPr lang="en-IE" sz="1800" u="sng" dirty="0">
                <a:effectLst/>
                <a:latin typeface="Calibri" panose="020F0502020204030204" pitchFamily="34" charset="0"/>
                <a:ea typeface="Calibri" panose="020F0502020204030204" pitchFamily="34" charset="0"/>
                <a:cs typeface="Calibri" panose="020F0502020204030204" pitchFamily="34" charset="0"/>
              </a:rPr>
              <a:t>transportation hubs </a:t>
            </a:r>
            <a:r>
              <a:rPr lang="en-IE" sz="1800" dirty="0">
                <a:effectLst/>
                <a:latin typeface="Calibri" panose="020F0502020204030204" pitchFamily="34" charset="0"/>
                <a:ea typeface="Calibri" panose="020F0502020204030204" pitchFamily="34" charset="0"/>
                <a:cs typeface="Calibri" panose="020F0502020204030204" pitchFamily="34" charset="0"/>
              </a:rPr>
              <a:t>connected to the National Bus routes providing park and ride, park and cycle and park and walk transport interchanges for the four main settlements.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r>
              <a:rPr lang="en-IE"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Objective TS21</a:t>
            </a:r>
            <a:endPar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IE"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To ensure that new transport infrastructure developed by the Council incorporates appropriate green infrastructure and functions as a biodiversity corridor and ensure that these elements are integrated into the proposals of other transport network providers</a:t>
            </a:r>
            <a:r>
              <a:rPr lang="en-IE" sz="1800" dirty="0">
                <a:effectLst/>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959614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5252F5-1883-9483-D670-6642D595BE5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799" y="1628800"/>
            <a:ext cx="5206967" cy="3905225"/>
          </a:xfrm>
        </p:spPr>
      </p:pic>
      <p:pic>
        <p:nvPicPr>
          <p:cNvPr id="6" name="Content Placeholder 5">
            <a:extLst>
              <a:ext uri="{FF2B5EF4-FFF2-40B4-BE49-F238E27FC236}">
                <a16:creationId xmlns:a16="http://schemas.microsoft.com/office/drawing/2014/main" id="{A983BA27-E4BC-803D-1B34-EAF0EFFD59FC}"/>
              </a:ext>
            </a:extLst>
          </p:cNvPr>
          <p:cNvPicPr>
            <a:picLocks noGrp="1" noChangeAspect="1"/>
          </p:cNvPicPr>
          <p:nvPr>
            <p:ph sz="half" idx="2"/>
          </p:nvPr>
        </p:nvPicPr>
        <p:blipFill rotWithShape="1">
          <a:blip r:embed="rId3"/>
          <a:srcRect l="52842" t="16767" r="17202" b="9118"/>
          <a:stretch/>
        </p:blipFill>
        <p:spPr>
          <a:xfrm>
            <a:off x="6300191" y="1484784"/>
            <a:ext cx="2672449" cy="3719425"/>
          </a:xfrm>
        </p:spPr>
      </p:pic>
    </p:spTree>
    <p:extLst>
      <p:ext uri="{BB962C8B-B14F-4D97-AF65-F5344CB8AC3E}">
        <p14:creationId xmlns:p14="http://schemas.microsoft.com/office/powerpoint/2010/main" val="1084411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09BD5-3FF8-6FDD-2E47-400AF6F70F72}"/>
              </a:ext>
            </a:extLst>
          </p:cNvPr>
          <p:cNvSpPr>
            <a:spLocks noGrp="1"/>
          </p:cNvSpPr>
          <p:nvPr>
            <p:ph sz="half" idx="1"/>
          </p:nvPr>
        </p:nvSpPr>
        <p:spPr>
          <a:xfrm>
            <a:off x="304800" y="1124744"/>
            <a:ext cx="8443664" cy="5199856"/>
          </a:xfrm>
        </p:spPr>
        <p:txBody>
          <a:bodyPr>
            <a:normAutofit lnSpcReduction="10000"/>
          </a:bodyPr>
          <a:lstStyle/>
          <a:p>
            <a:pPr marL="0" indent="0">
              <a:lnSpc>
                <a:spcPct val="150000"/>
              </a:lnSpc>
              <a:buNone/>
            </a:pPr>
            <a:r>
              <a:rPr lang="en-GB" sz="2800" b="1" dirty="0">
                <a:effectLst/>
                <a:latin typeface="Calibri" panose="020F0502020204030204" pitchFamily="34" charset="0"/>
                <a:ea typeface="Calibri" panose="020F0502020204030204" pitchFamily="34" charset="0"/>
                <a:cs typeface="Calibri" panose="020F0502020204030204" pitchFamily="34" charset="0"/>
              </a:rPr>
              <a:t>Objective TS55</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2800" dirty="0">
                <a:effectLst/>
                <a:latin typeface="Calibri" panose="020F0502020204030204" pitchFamily="34" charset="0"/>
                <a:ea typeface="Calibri" panose="020F0502020204030204" pitchFamily="34" charset="0"/>
                <a:cs typeface="Calibri" panose="020F0502020204030204" pitchFamily="34" charset="0"/>
              </a:rPr>
              <a:t>To encourage the use of road corridors, including national road corridors as green infrastructure networks and to encourage roads infrastructure design which maximises opportunities for biodiversity.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r>
              <a:rPr lang="en-IE" sz="2800" b="1" dirty="0">
                <a:effectLst/>
                <a:latin typeface="Calibri" panose="020F0502020204030204" pitchFamily="34" charset="0"/>
                <a:ea typeface="Calibri" panose="020F0502020204030204" pitchFamily="34" charset="0"/>
                <a:cs typeface="Calibri" panose="020F0502020204030204" pitchFamily="34" charset="0"/>
              </a:rPr>
              <a:t>Objective TS70</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IE" sz="2800" dirty="0">
                <a:effectLst/>
                <a:latin typeface="Calibri" panose="020F0502020204030204" pitchFamily="34" charset="0"/>
                <a:ea typeface="Calibri" panose="020F0502020204030204" pitchFamily="34" charset="0"/>
                <a:cs typeface="Calibri" panose="020F0502020204030204" pitchFamily="34" charset="0"/>
              </a:rPr>
              <a:t>To support the development of cycle tracks adjacent to the routes of new road schemes.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140319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7584" y="260648"/>
            <a:ext cx="3668216" cy="6063952"/>
          </a:xfrm>
        </p:spPr>
        <p:txBody>
          <a:bodyPr>
            <a:normAutofit/>
          </a:bodyPr>
          <a:lstStyle/>
          <a:p>
            <a:endParaRPr lang="en-GB" dirty="0"/>
          </a:p>
          <a:p>
            <a:endParaRPr lang="en-GB" dirty="0"/>
          </a:p>
          <a:p>
            <a:r>
              <a:rPr lang="en-GB" dirty="0"/>
              <a:t>20% of all car parks to have charging points </a:t>
            </a:r>
          </a:p>
          <a:p>
            <a:endParaRPr lang="en-GB" dirty="0"/>
          </a:p>
          <a:p>
            <a:endParaRPr lang="en-GB" dirty="0"/>
          </a:p>
        </p:txBody>
      </p:sp>
      <p:sp>
        <p:nvSpPr>
          <p:cNvPr id="4" name="Content Placeholder 3"/>
          <p:cNvSpPr>
            <a:spLocks noGrp="1"/>
          </p:cNvSpPr>
          <p:nvPr>
            <p:ph sz="half" idx="2"/>
          </p:nvPr>
        </p:nvSpPr>
        <p:spPr>
          <a:xfrm>
            <a:off x="4644008" y="1268760"/>
            <a:ext cx="4347592" cy="5055840"/>
          </a:xfrm>
        </p:spPr>
        <p:txBody>
          <a:bodyPr>
            <a:normAutofit/>
          </a:bodyPr>
          <a:lstStyle/>
          <a:p>
            <a:endParaRPr lang="en-GB" dirty="0"/>
          </a:p>
          <a:p>
            <a:endParaRPr lang="en-GB" dirty="0"/>
          </a:p>
          <a:p>
            <a:endParaRPr lang="en-GB" dirty="0"/>
          </a:p>
          <a:p>
            <a:r>
              <a:rPr lang="en-GB" dirty="0"/>
              <a:t>New policies on parking in town centres</a:t>
            </a:r>
          </a:p>
          <a:p>
            <a:endParaRPr lang="en-GB" dirty="0"/>
          </a:p>
          <a:p>
            <a:r>
              <a:rPr lang="en-GB" dirty="0"/>
              <a:t>Proposals to provide edge of town parking and public transport hubs </a:t>
            </a:r>
          </a:p>
        </p:txBody>
      </p:sp>
      <p:pic>
        <p:nvPicPr>
          <p:cNvPr id="8194" name="Picture 2" descr="C:\Users\diarmuidh\Desktop\pictures\20200721_1445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385" r="26574"/>
          <a:stretch/>
        </p:blipFill>
        <p:spPr bwMode="auto">
          <a:xfrm>
            <a:off x="2416351" y="2351950"/>
            <a:ext cx="1289785" cy="324224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diarmuidh\Desktop\pictures\20200721_144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2777" y="1225499"/>
            <a:ext cx="2968356" cy="139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455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b="1" dirty="0">
                <a:effectLst/>
              </a:rPr>
              <a:t>Chapter 9 Infrastructure Strategy</a:t>
            </a:r>
            <a:br>
              <a:rPr lang="en-GB" b="1" dirty="0">
                <a:effectLst/>
              </a:rPr>
            </a:br>
            <a:endParaRPr lang="en-GB" dirty="0"/>
          </a:p>
        </p:txBody>
      </p:sp>
      <p:sp>
        <p:nvSpPr>
          <p:cNvPr id="3" name="Content Placeholder 2"/>
          <p:cNvSpPr>
            <a:spLocks noGrp="1"/>
          </p:cNvSpPr>
          <p:nvPr>
            <p:ph sz="half" idx="1"/>
          </p:nvPr>
        </p:nvSpPr>
        <p:spPr>
          <a:xfrm>
            <a:off x="304800" y="1600200"/>
            <a:ext cx="8371656" cy="4724400"/>
          </a:xfrm>
        </p:spPr>
        <p:txBody>
          <a:bodyPr>
            <a:normAutofit/>
          </a:bodyPr>
          <a:lstStyle/>
          <a:p>
            <a:r>
              <a:rPr lang="en-IE" b="1" dirty="0"/>
              <a:t>Climate Action and Infrastructure Planning</a:t>
            </a:r>
            <a:endParaRPr lang="en-GB" b="1" dirty="0"/>
          </a:p>
          <a:p>
            <a:pPr marL="457200" lvl="1" indent="0">
              <a:buNone/>
            </a:pPr>
            <a:endParaRPr lang="en-IE" dirty="0"/>
          </a:p>
          <a:p>
            <a:pPr lvl="1"/>
            <a:r>
              <a:rPr lang="en-IE" dirty="0"/>
              <a:t>Infrastructure developed above ground should avoid flood risk areas and areas at risk of coastal erosion. </a:t>
            </a:r>
            <a:endParaRPr lang="en-GB" dirty="0"/>
          </a:p>
          <a:p>
            <a:pPr lvl="0"/>
            <a:endParaRPr lang="en-IE" dirty="0"/>
          </a:p>
          <a:p>
            <a:pPr lvl="1"/>
            <a:r>
              <a:rPr lang="en-IE" dirty="0"/>
              <a:t>Site selection, location, design and materials will need to have regard to and be resilient to the changing climate (high winds, temperature fluctuations, increased storminess and changes in rainfall). </a:t>
            </a:r>
            <a:endParaRPr lang="en-GB" dirty="0"/>
          </a:p>
        </p:txBody>
      </p:sp>
    </p:spTree>
    <p:extLst>
      <p:ext uri="{BB962C8B-B14F-4D97-AF65-F5344CB8AC3E}">
        <p14:creationId xmlns:p14="http://schemas.microsoft.com/office/powerpoint/2010/main" val="1506952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b="1" dirty="0"/>
              <a:t>Flood Risk and Surface Water</a:t>
            </a:r>
            <a:br>
              <a:rPr lang="en-IE" b="1" dirty="0"/>
            </a:br>
            <a:endParaRPr lang="en-GB" dirty="0"/>
          </a:p>
        </p:txBody>
      </p:sp>
      <p:sp>
        <p:nvSpPr>
          <p:cNvPr id="3" name="Content Placeholder 2"/>
          <p:cNvSpPr>
            <a:spLocks noGrp="1"/>
          </p:cNvSpPr>
          <p:nvPr>
            <p:ph sz="half" idx="1"/>
          </p:nvPr>
        </p:nvSpPr>
        <p:spPr>
          <a:xfrm>
            <a:off x="304800" y="1600200"/>
            <a:ext cx="4267200" cy="4724400"/>
          </a:xfrm>
        </p:spPr>
        <p:txBody>
          <a:bodyPr>
            <a:normAutofit/>
          </a:bodyPr>
          <a:lstStyle/>
          <a:p>
            <a:r>
              <a:rPr lang="en-IE" dirty="0"/>
              <a:t>Fluvial</a:t>
            </a:r>
          </a:p>
          <a:p>
            <a:endParaRPr lang="en-GB" dirty="0"/>
          </a:p>
          <a:p>
            <a:r>
              <a:rPr lang="en-IE" dirty="0"/>
              <a:t>Tidal and Coastal</a:t>
            </a:r>
            <a:endParaRPr lang="en-GB" dirty="0"/>
          </a:p>
          <a:p>
            <a:endParaRPr lang="en-IE" dirty="0"/>
          </a:p>
          <a:p>
            <a:r>
              <a:rPr lang="en-IE" dirty="0"/>
              <a:t>Surface Water</a:t>
            </a:r>
            <a:endParaRPr lang="en-GB" dirty="0"/>
          </a:p>
          <a:p>
            <a:endParaRPr lang="en-IE" dirty="0"/>
          </a:p>
          <a:p>
            <a:r>
              <a:rPr lang="en-GB" dirty="0"/>
              <a:t>CFRAMs</a:t>
            </a:r>
          </a:p>
          <a:p>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635896" y="1196355"/>
            <a:ext cx="5355704" cy="4394820"/>
          </a:xfrm>
        </p:spPr>
      </p:pic>
    </p:spTree>
    <p:extLst>
      <p:ext uri="{BB962C8B-B14F-4D97-AF65-F5344CB8AC3E}">
        <p14:creationId xmlns:p14="http://schemas.microsoft.com/office/powerpoint/2010/main" val="6190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9B58-4772-C8C9-C308-EDB20081A592}"/>
              </a:ext>
            </a:extLst>
          </p:cNvPr>
          <p:cNvSpPr>
            <a:spLocks noGrp="1"/>
          </p:cNvSpPr>
          <p:nvPr>
            <p:ph type="title"/>
          </p:nvPr>
        </p:nvSpPr>
        <p:spPr>
          <a:xfrm>
            <a:off x="228600" y="68560"/>
            <a:ext cx="8686800" cy="1531640"/>
          </a:xfrm>
        </p:spPr>
        <p:txBody>
          <a:bodyPr>
            <a:normAutofit fontScale="90000"/>
          </a:bodyPr>
          <a:lstStyle/>
          <a:p>
            <a:pPr algn="ctr"/>
            <a:r>
              <a:rPr lang="en-GB" sz="3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9.11.9	Riparian Zones and Flood Risk Management</a:t>
            </a:r>
            <a:br>
              <a:rPr lang="en-GB" sz="3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50B008FA-6899-C363-D20F-8CA3AEE633F2}"/>
              </a:ext>
            </a:extLst>
          </p:cNvPr>
          <p:cNvSpPr>
            <a:spLocks noGrp="1"/>
          </p:cNvSpPr>
          <p:nvPr>
            <p:ph sz="half" idx="1"/>
          </p:nvPr>
        </p:nvSpPr>
        <p:spPr>
          <a:xfrm>
            <a:off x="304800" y="1600200"/>
            <a:ext cx="7579568" cy="3484984"/>
          </a:xfrm>
        </p:spPr>
        <p:txBody>
          <a:bodyPr>
            <a:normAutofit fontScale="25000" lnSpcReduction="20000"/>
          </a:bodyPr>
          <a:lstStyle/>
          <a:p>
            <a:pPr>
              <a:lnSpc>
                <a:spcPct val="150000"/>
              </a:lnSpc>
            </a:pPr>
            <a:r>
              <a:rPr lang="en-IE" sz="7400" dirty="0">
                <a:effectLst/>
                <a:latin typeface="Calibri" panose="020F0502020204030204" pitchFamily="34" charset="0"/>
                <a:ea typeface="Calibri" panose="020F0502020204030204" pitchFamily="34" charset="0"/>
                <a:cs typeface="Calibri" panose="020F0502020204030204" pitchFamily="34" charset="0"/>
              </a:rPr>
              <a:t>River corridors and their associated riparian zones are important for flood risk management and water protection. The riparian zone needs to be considered as an integrated part of a river, and any unnecessary interference with this zone can be damaging to flood attenuation and flood management features of the zone. </a:t>
            </a:r>
          </a:p>
          <a:p>
            <a:pPr>
              <a:lnSpc>
                <a:spcPct val="150000"/>
              </a:lnSpc>
            </a:pPr>
            <a:endParaRPr lang="en-IE" sz="7400" dirty="0">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IE" sz="7400" dirty="0">
                <a:effectLst/>
                <a:latin typeface="Calibri" panose="020F0502020204030204" pitchFamily="34" charset="0"/>
                <a:ea typeface="Calibri" panose="020F0502020204030204" pitchFamily="34" charset="0"/>
                <a:cs typeface="Calibri" panose="020F0502020204030204" pitchFamily="34" charset="0"/>
              </a:rPr>
              <a:t>The design, layout and functions of the riparian zone is also discussed in detail in Chapter 11 Landscape and Green Infrastructure and this should be consulted when designing schemes adjoining watercourses, including public open spaces, recreational areas and activities and the location of dwellings and private gardens. </a:t>
            </a:r>
            <a:endParaRPr lang="en-GB" sz="7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97582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416DC1-E6F4-9F18-85E0-76E7E0832C59}"/>
              </a:ext>
            </a:extLst>
          </p:cNvPr>
          <p:cNvSpPr>
            <a:spLocks noGrp="1"/>
          </p:cNvSpPr>
          <p:nvPr>
            <p:ph sz="half" idx="2"/>
          </p:nvPr>
        </p:nvSpPr>
        <p:spPr/>
        <p:txBody>
          <a:bodyPr/>
          <a:lstStyle/>
          <a:p>
            <a:endParaRPr lang="en-GB"/>
          </a:p>
        </p:txBody>
      </p:sp>
      <p:pic>
        <p:nvPicPr>
          <p:cNvPr id="5" name="Content Placeholder 4">
            <a:extLst>
              <a:ext uri="{FF2B5EF4-FFF2-40B4-BE49-F238E27FC236}">
                <a16:creationId xmlns:a16="http://schemas.microsoft.com/office/drawing/2014/main" id="{791544C2-2A9B-CCCB-216D-08D9E76094F5}"/>
              </a:ext>
            </a:extLst>
          </p:cNvPr>
          <p:cNvPicPr>
            <a:picLocks noGrp="1" noChangeAspect="1"/>
          </p:cNvPicPr>
          <p:nvPr>
            <p:ph sz="half" idx="1"/>
          </p:nvPr>
        </p:nvPicPr>
        <p:blipFill>
          <a:blip r:embed="rId2" cstate="print"/>
          <a:srcRect/>
          <a:stretch>
            <a:fillRect/>
          </a:stretch>
        </p:blipFill>
        <p:spPr bwMode="auto">
          <a:xfrm>
            <a:off x="304799" y="1600200"/>
            <a:ext cx="8788695" cy="4493095"/>
          </a:xfrm>
          <a:prstGeom prst="rect">
            <a:avLst/>
          </a:prstGeom>
          <a:noFill/>
          <a:ln w="9525">
            <a:noFill/>
            <a:miter lim="800000"/>
            <a:headEnd/>
            <a:tailEnd/>
          </a:ln>
        </p:spPr>
      </p:pic>
    </p:spTree>
    <p:extLst>
      <p:ext uri="{BB962C8B-B14F-4D97-AF65-F5344CB8AC3E}">
        <p14:creationId xmlns:p14="http://schemas.microsoft.com/office/powerpoint/2010/main" val="286443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80040" y="5301208"/>
            <a:ext cx="8229600" cy="1143000"/>
          </a:xfrm>
        </p:spPr>
        <p:txBody>
          <a:bodyPr>
            <a:normAutofit fontScale="90000"/>
          </a:bodyPr>
          <a:lstStyle/>
          <a:p>
            <a:r>
              <a:rPr lang="en-GB" dirty="0"/>
              <a:t>Wexford County Development Plan 2022 to 2028 </a:t>
            </a:r>
          </a:p>
        </p:txBody>
      </p:sp>
      <p:pic>
        <p:nvPicPr>
          <p:cNvPr id="1030" name="Picture 6" descr="C:\Users\diarmuidh\Desktop\Tacumshane Windmill on the Norman Way.jpg"/>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601105"/>
            <a:ext cx="1755564" cy="4084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48443" t="13240" r="25096"/>
          <a:stretch/>
        </p:blipFill>
        <p:spPr bwMode="auto">
          <a:xfrm>
            <a:off x="264929" y="620688"/>
            <a:ext cx="1628409" cy="408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7999" y="-6121400"/>
            <a:ext cx="732447" cy="1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8509" y="581199"/>
            <a:ext cx="1612752" cy="408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27275" t="10165" r="26067" b="8906"/>
          <a:stretch/>
        </p:blipFill>
        <p:spPr bwMode="auto">
          <a:xfrm>
            <a:off x="3707904" y="581200"/>
            <a:ext cx="1485843" cy="408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Grp="1" noRot="1" noChangeAspect="1" noMove="1" noResize="1" noEditPoints="1" noAdjustHandles="1" noChangeArrowheads="1" noChangeShapeType="1" noCrop="1"/>
          </p:cNvPicPr>
          <p:nvPr/>
        </p:nvPicPr>
        <p:blipFill rotWithShape="1">
          <a:blip r:embed="rId7" cstate="print">
            <a:extLst>
              <a:ext uri="{28A0092B-C50C-407E-A947-70E740481C1C}">
                <a14:useLocalDpi xmlns:a14="http://schemas.microsoft.com/office/drawing/2010/main" val="0"/>
              </a:ext>
            </a:extLst>
          </a:blip>
          <a:srcRect l="23124" t="3022" b="17322"/>
          <a:stretch/>
        </p:blipFill>
        <p:spPr bwMode="auto">
          <a:xfrm>
            <a:off x="7236295" y="608182"/>
            <a:ext cx="1800199" cy="4057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850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b="1" dirty="0">
                <a:effectLst/>
              </a:rPr>
              <a:t>Chapter 11 Landscape and Green Infrastructure </a:t>
            </a:r>
            <a:br>
              <a:rPr lang="en-GB" b="1" dirty="0">
                <a:effectLst/>
              </a:rPr>
            </a:br>
            <a:endParaRPr lang="en-GB" dirty="0"/>
          </a:p>
        </p:txBody>
      </p:sp>
      <p:sp>
        <p:nvSpPr>
          <p:cNvPr id="3" name="Content Placeholder 2"/>
          <p:cNvSpPr>
            <a:spLocks noGrp="1"/>
          </p:cNvSpPr>
          <p:nvPr>
            <p:ph sz="half" idx="1"/>
          </p:nvPr>
        </p:nvSpPr>
        <p:spPr>
          <a:xfrm>
            <a:off x="107504" y="1124744"/>
            <a:ext cx="3835152" cy="5544616"/>
          </a:xfrm>
        </p:spPr>
        <p:txBody>
          <a:bodyPr>
            <a:normAutofit/>
          </a:bodyPr>
          <a:lstStyle/>
          <a:p>
            <a:pPr marL="0" indent="0">
              <a:buNone/>
            </a:pPr>
            <a:r>
              <a:rPr lang="en-GB" sz="2400" dirty="0"/>
              <a:t> </a:t>
            </a:r>
            <a:r>
              <a:rPr lang="en-IE" sz="1940" b="1" kern="0" dirty="0">
                <a:effectLst/>
                <a:latin typeface="Calibri" panose="020F0502020204030204" pitchFamily="34" charset="0"/>
                <a:ea typeface="Times New Roman" panose="02020603050405020304" pitchFamily="18" charset="0"/>
                <a:cs typeface="Calibri" panose="020F0502020204030204" pitchFamily="34" charset="0"/>
              </a:rPr>
              <a:t>Goal</a:t>
            </a:r>
            <a:endParaRPr lang="en-GB" sz="194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IE" sz="1940" dirty="0">
                <a:effectLst/>
                <a:latin typeface="Calibri" panose="020F0502020204030204" pitchFamily="34" charset="0"/>
                <a:ea typeface="Calibri" panose="020F0502020204030204" pitchFamily="34" charset="0"/>
                <a:cs typeface="Calibri" panose="020F0502020204030204" pitchFamily="34" charset="0"/>
              </a:rPr>
              <a:t>The overall goal is to protect the inherent beauty of our landscape and to promote and enable appreciation and enjoyment of the County’s landscapes and to protect, </a:t>
            </a:r>
            <a:r>
              <a:rPr lang="en-IE" sz="1940" u="sng" dirty="0">
                <a:effectLst/>
                <a:latin typeface="Calibri" panose="020F0502020204030204" pitchFamily="34" charset="0"/>
                <a:ea typeface="Calibri" panose="020F0502020204030204" pitchFamily="34" charset="0"/>
                <a:cs typeface="Calibri" panose="020F0502020204030204" pitchFamily="34" charset="0"/>
              </a:rPr>
              <a:t>restore and enhance the County’s green infrastructure and biodiversity for the benefit of all. </a:t>
            </a:r>
            <a:endParaRPr lang="en-GB" sz="1940"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C:\Users\diarmuidh\Desktop\pictures\Paul Donohoe Fields of Gold.jpg"/>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32526" t="-1404"/>
          <a:stretch/>
        </p:blipFill>
        <p:spPr bwMode="auto">
          <a:xfrm>
            <a:off x="3995936" y="1222744"/>
            <a:ext cx="4988601" cy="499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729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B008FA-6899-C363-D20F-8CA3AEE633F2}"/>
              </a:ext>
            </a:extLst>
          </p:cNvPr>
          <p:cNvSpPr>
            <a:spLocks noGrp="1"/>
          </p:cNvSpPr>
          <p:nvPr>
            <p:ph sz="half" idx="1"/>
          </p:nvPr>
        </p:nvSpPr>
        <p:spPr>
          <a:xfrm>
            <a:off x="304800" y="1196752"/>
            <a:ext cx="8731696" cy="5127848"/>
          </a:xfrm>
        </p:spPr>
        <p:txBody>
          <a:bodyPr>
            <a:normAutofit lnSpcReduction="10000"/>
          </a:bodyPr>
          <a:lstStyle/>
          <a:p>
            <a:pPr marL="0" indent="0">
              <a:lnSpc>
                <a:spcPct val="150000"/>
              </a:lnSpc>
              <a:buNone/>
            </a:pPr>
            <a:r>
              <a:rPr lang="en-IE" sz="1800" dirty="0">
                <a:effectLst/>
                <a:latin typeface="Calibri" panose="020F0502020204030204" pitchFamily="34" charset="0"/>
                <a:ea typeface="Calibri" panose="020F0502020204030204" pitchFamily="34" charset="0"/>
                <a:cs typeface="Calibri" panose="020F0502020204030204" pitchFamily="34" charset="0"/>
              </a:rPr>
              <a:t>A well-designed network of Green Infrastructure will help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Provide high quality open spaces with associated health and social benefits for people through the provision of play areas, safe and attractive areas and routes for meeting, walking and cycling.</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Provide opportunities and space for contact with nature which is considered essential for good health and wellbeing.</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Allow communities to adapt to the impacts of climate change and flooding.</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Act as a natural water management infrastructure including drainage and flood attenuation, filtration and pollution control.</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Protect wildlife through the provision of buffer zones.</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Incorporate nature-based solutions that contribute to the protection, restoration and enhancement of biodiversity and ecosystem services.</a:t>
            </a:r>
            <a:endParaRPr lang="en-GB" sz="1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597422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64088" y="1052736"/>
            <a:ext cx="3331096" cy="5271864"/>
          </a:xfrm>
        </p:spPr>
        <p:txBody>
          <a:bodyPr>
            <a:normAutofit/>
          </a:bodyPr>
          <a:lstStyle/>
          <a:p>
            <a:r>
              <a:rPr lang="en-IE" dirty="0"/>
              <a:t>See objectives GI01 to GI09</a:t>
            </a:r>
          </a:p>
          <a:p>
            <a:pPr marL="0" indent="0">
              <a:buNone/>
            </a:pPr>
            <a:endParaRPr lang="en-IE" dirty="0"/>
          </a:p>
          <a:p>
            <a:r>
              <a:rPr lang="en-IE" dirty="0"/>
              <a:t>Promote landscape connections </a:t>
            </a:r>
          </a:p>
          <a:p>
            <a:r>
              <a:rPr lang="en-IE" dirty="0"/>
              <a:t>Retain and enhance riparian zones</a:t>
            </a:r>
          </a:p>
          <a:p>
            <a:r>
              <a:rPr lang="en-IE" dirty="0"/>
              <a:t>Nature based </a:t>
            </a:r>
            <a:r>
              <a:rPr lang="en-IE" dirty="0" err="1"/>
              <a:t>SuDS</a:t>
            </a:r>
            <a:endParaRPr lang="en-IE" dirty="0"/>
          </a:p>
          <a:p>
            <a:pPr marL="0" indent="0">
              <a:buNone/>
            </a:pPr>
            <a:endParaRPr lang="en-IE"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6064" y="1196752"/>
            <a:ext cx="4822000" cy="5112568"/>
          </a:xfrm>
        </p:spPr>
      </p:pic>
    </p:spTree>
    <p:extLst>
      <p:ext uri="{BB962C8B-B14F-4D97-AF65-F5344CB8AC3E}">
        <p14:creationId xmlns:p14="http://schemas.microsoft.com/office/powerpoint/2010/main" val="1647758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b="1" dirty="0">
                <a:effectLst/>
              </a:rPr>
              <a:t>  </a:t>
            </a:r>
            <a:r>
              <a:rPr lang="en-GB" b="1" dirty="0">
                <a:effectLst/>
              </a:rPr>
              <a:t> </a:t>
            </a:r>
            <a:endParaRPr lang="en-GB" dirty="0"/>
          </a:p>
        </p:txBody>
      </p:sp>
      <p:pic>
        <p:nvPicPr>
          <p:cNvPr id="6146" name="Picture 2" descr="C:\Users\diarmuidh\Desktop\pictures\wex 156.jpg"/>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r="27111"/>
          <a:stretch/>
        </p:blipFill>
        <p:spPr bwMode="auto">
          <a:xfrm>
            <a:off x="5004048" y="1828046"/>
            <a:ext cx="3718625" cy="34011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2D5168-4949-8A1B-7558-4514F2D20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44" y="1828046"/>
            <a:ext cx="4534872" cy="3401154"/>
          </a:xfrm>
          <a:prstGeom prst="rect">
            <a:avLst/>
          </a:prstGeom>
        </p:spPr>
      </p:pic>
    </p:spTree>
    <p:extLst>
      <p:ext uri="{BB962C8B-B14F-4D97-AF65-F5344CB8AC3E}">
        <p14:creationId xmlns:p14="http://schemas.microsoft.com/office/powerpoint/2010/main" val="1343523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B0E7-2543-66D4-896B-D8FD939CFD2C}"/>
              </a:ext>
            </a:extLst>
          </p:cNvPr>
          <p:cNvSpPr>
            <a:spLocks noGrp="1"/>
          </p:cNvSpPr>
          <p:nvPr>
            <p:ph type="title"/>
          </p:nvPr>
        </p:nvSpPr>
        <p:spPr/>
        <p:txBody>
          <a:bodyPr>
            <a:normAutofit fontScale="90000"/>
          </a:bodyPr>
          <a:lstStyle/>
          <a:p>
            <a:r>
              <a:rPr lang="en-GB" dirty="0"/>
              <a:t>Chapter 14 recreation and open space </a:t>
            </a:r>
          </a:p>
        </p:txBody>
      </p:sp>
      <p:pic>
        <p:nvPicPr>
          <p:cNvPr id="6" name="Content Placeholder 5">
            <a:extLst>
              <a:ext uri="{FF2B5EF4-FFF2-40B4-BE49-F238E27FC236}">
                <a16:creationId xmlns:a16="http://schemas.microsoft.com/office/drawing/2014/main" id="{67FD79BC-6DC8-9C41-C93E-65C3621C8C3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390775"/>
            <a:ext cx="4191000" cy="3143250"/>
          </a:xfrm>
        </p:spPr>
      </p:pic>
      <p:sp>
        <p:nvSpPr>
          <p:cNvPr id="4" name="Content Placeholder 3">
            <a:extLst>
              <a:ext uri="{FF2B5EF4-FFF2-40B4-BE49-F238E27FC236}">
                <a16:creationId xmlns:a16="http://schemas.microsoft.com/office/drawing/2014/main" id="{615DB9A9-BA5C-4B0A-F0D5-D77EEF912AC1}"/>
              </a:ext>
            </a:extLst>
          </p:cNvPr>
          <p:cNvSpPr>
            <a:spLocks noGrp="1"/>
          </p:cNvSpPr>
          <p:nvPr>
            <p:ph sz="half" idx="2"/>
          </p:nvPr>
        </p:nvSpPr>
        <p:spPr/>
        <p:txBody>
          <a:bodyPr>
            <a:normAutofit/>
          </a:bodyPr>
          <a:lstStyle/>
          <a:p>
            <a:r>
              <a:rPr lang="en-IE" sz="1800" i="1" dirty="0">
                <a:effectLst/>
                <a:latin typeface="Calibri" panose="020F0502020204030204" pitchFamily="34" charset="0"/>
                <a:ea typeface="Calibri" panose="020F0502020204030204" pitchFamily="34" charset="0"/>
              </a:rPr>
              <a:t>The Council, as a Planning Authority, has an important role to play in creating living environments that promote and facilitate active and passive recreation, physical activity and social inclusion</a:t>
            </a:r>
          </a:p>
          <a:p>
            <a:endParaRPr lang="en-IE" sz="1800" i="1" dirty="0">
              <a:latin typeface="Calibri" panose="020F0502020204030204" pitchFamily="34" charset="0"/>
            </a:endParaRPr>
          </a:p>
          <a:p>
            <a:pPr algn="l">
              <a:lnSpc>
                <a:spcPct val="150000"/>
              </a:lnSpc>
            </a:pPr>
            <a:r>
              <a:rPr lang="en-IE" sz="1800" b="1" dirty="0">
                <a:effectLst/>
                <a:latin typeface="Calibri" panose="020F0502020204030204" pitchFamily="34" charset="0"/>
                <a:ea typeface="Calibri" panose="020F0502020204030204" pitchFamily="34" charset="0"/>
                <a:cs typeface="Calibri" panose="020F0502020204030204" pitchFamily="34" charset="0"/>
              </a:rPr>
              <a:t>Objective ROS05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pPr>
            <a:r>
              <a:rPr lang="en-IE" sz="1800" dirty="0">
                <a:effectLst/>
                <a:latin typeface="Calibri" panose="020F0502020204030204" pitchFamily="34" charset="0"/>
                <a:ea typeface="Calibri" panose="020F0502020204030204" pitchFamily="34" charset="0"/>
                <a:cs typeface="Calibri" panose="020F0502020204030204" pitchFamily="34" charset="0"/>
              </a:rPr>
              <a:t>To ensure that open spaces and recreational facilities are multi-functional spaces incorporating biodiversity, </a:t>
            </a:r>
            <a:r>
              <a:rPr lang="en-IE" sz="1800" dirty="0" err="1">
                <a:effectLst/>
                <a:latin typeface="Calibri" panose="020F0502020204030204" pitchFamily="34" charset="0"/>
                <a:ea typeface="Calibri" panose="020F0502020204030204" pitchFamily="34" charset="0"/>
                <a:cs typeface="Calibri" panose="020F0502020204030204" pitchFamily="34" charset="0"/>
              </a:rPr>
              <a:t>SuDS</a:t>
            </a:r>
            <a:r>
              <a:rPr lang="en-IE" sz="1800" dirty="0">
                <a:effectLst/>
                <a:latin typeface="Calibri" panose="020F0502020204030204" pitchFamily="34" charset="0"/>
                <a:ea typeface="Calibri" panose="020F0502020204030204" pitchFamily="34" charset="0"/>
                <a:cs typeface="Calibri" panose="020F0502020204030204" pitchFamily="34" charset="0"/>
              </a:rPr>
              <a:t> and flood attenuation, where appropriate.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679690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166482-1007-A0CA-68EB-977E2CB5BF30}"/>
              </a:ext>
            </a:extLst>
          </p:cNvPr>
          <p:cNvSpPr>
            <a:spLocks noGrp="1"/>
          </p:cNvSpPr>
          <p:nvPr>
            <p:ph sz="half" idx="2"/>
          </p:nvPr>
        </p:nvSpPr>
        <p:spPr/>
        <p:txBody>
          <a:bodyPr>
            <a:normAutofit fontScale="77500" lnSpcReduction="20000"/>
          </a:bodyPr>
          <a:lstStyle/>
          <a:p>
            <a:pPr algn="l">
              <a:lnSpc>
                <a:spcPct val="150000"/>
              </a:lnSpc>
            </a:pPr>
            <a:r>
              <a:rPr lang="en-IE" sz="2800" b="1" dirty="0">
                <a:effectLst/>
                <a:latin typeface="Calibri" panose="020F0502020204030204" pitchFamily="34" charset="0"/>
                <a:ea typeface="Calibri" panose="020F0502020204030204" pitchFamily="34" charset="0"/>
                <a:cs typeface="Calibri" panose="020F0502020204030204" pitchFamily="34" charset="0"/>
              </a:rPr>
              <a:t>Objective ROS06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50000"/>
              </a:lnSpc>
            </a:pPr>
            <a:r>
              <a:rPr lang="en-IE" sz="2800" dirty="0">
                <a:effectLst/>
                <a:latin typeface="Calibri" panose="020F0502020204030204" pitchFamily="34" charset="0"/>
                <a:ea typeface="Calibri" panose="020F0502020204030204" pitchFamily="34" charset="0"/>
                <a:cs typeface="Calibri" panose="020F0502020204030204" pitchFamily="34" charset="0"/>
              </a:rPr>
              <a:t>To support community groups and sporting organisations in the development of parks, spaces, allotments and community gardens, sporting facilities and play facilities subject to residential amenity and proper planning and sustainable development.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3" name="Picture 2">
            <a:extLst>
              <a:ext uri="{FF2B5EF4-FFF2-40B4-BE49-F238E27FC236}">
                <a16:creationId xmlns:a16="http://schemas.microsoft.com/office/drawing/2014/main" id="{E00D81EE-0E99-195E-D47D-79D55AA43A86}"/>
              </a:ext>
            </a:extLst>
          </p:cNvPr>
          <p:cNvPicPr>
            <a:picLocks noChangeAspect="1"/>
          </p:cNvPicPr>
          <p:nvPr/>
        </p:nvPicPr>
        <p:blipFill>
          <a:blip r:embed="rId2"/>
          <a:stretch>
            <a:fillRect/>
          </a:stretch>
        </p:blipFill>
        <p:spPr>
          <a:xfrm>
            <a:off x="381000" y="3501008"/>
            <a:ext cx="4191000" cy="3143250"/>
          </a:xfrm>
          <a:prstGeom prst="rect">
            <a:avLst/>
          </a:prstGeom>
        </p:spPr>
      </p:pic>
      <p:pic>
        <p:nvPicPr>
          <p:cNvPr id="5" name="Picture 2">
            <a:extLst>
              <a:ext uri="{FF2B5EF4-FFF2-40B4-BE49-F238E27FC236}">
                <a16:creationId xmlns:a16="http://schemas.microsoft.com/office/drawing/2014/main" id="{B3E09C40-07A9-2439-F328-8EE27E72BA41}"/>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8970" t="27129" r="19643" b="16936"/>
          <a:stretch/>
        </p:blipFill>
        <p:spPr bwMode="auto">
          <a:xfrm>
            <a:off x="338269" y="1844824"/>
            <a:ext cx="424990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344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b="1" dirty="0">
                <a:effectLst/>
              </a:rPr>
              <a:t> </a:t>
            </a:r>
            <a:br>
              <a:rPr lang="en-GB" b="1" dirty="0">
                <a:effectLst/>
              </a:rPr>
            </a:br>
            <a:endParaRPr lang="en-GB" dirty="0"/>
          </a:p>
        </p:txBody>
      </p:sp>
      <p:sp>
        <p:nvSpPr>
          <p:cNvPr id="4" name="Content Placeholder 3">
            <a:extLst>
              <a:ext uri="{FF2B5EF4-FFF2-40B4-BE49-F238E27FC236}">
                <a16:creationId xmlns:a16="http://schemas.microsoft.com/office/drawing/2014/main" id="{4E5EC660-D403-3784-E8FC-9A119AC0BB85}"/>
              </a:ext>
            </a:extLst>
          </p:cNvPr>
          <p:cNvSpPr>
            <a:spLocks noGrp="1"/>
          </p:cNvSpPr>
          <p:nvPr>
            <p:ph sz="half" idx="2"/>
          </p:nvPr>
        </p:nvSpPr>
        <p:spPr>
          <a:xfrm>
            <a:off x="527140" y="1556792"/>
            <a:ext cx="8236024" cy="4695800"/>
          </a:xfrm>
        </p:spPr>
        <p:txBody>
          <a:bodyPr>
            <a:normAutofit/>
          </a:bodyPr>
          <a:lstStyle/>
          <a:p>
            <a:pPr algn="l">
              <a:lnSpc>
                <a:spcPct val="150000"/>
              </a:lnSpc>
            </a:pPr>
            <a:r>
              <a:rPr lang="en-IE" sz="2400" dirty="0">
                <a:effectLst/>
                <a:latin typeface="Calibri" panose="020F0502020204030204" pitchFamily="34" charset="0"/>
                <a:ea typeface="Calibri" panose="020F0502020204030204" pitchFamily="34" charset="0"/>
                <a:cs typeface="Calibri" panose="020F0502020204030204" pitchFamily="34" charset="0"/>
              </a:rPr>
              <a:t>To support investment in the on-going maintenance and enhancement of existing public open space facilities, and support the provision of new public parks, green space corridors, pollinator projects, native planting and wild areas and rewilding projects and other public open spaces in tandem with planned population growth to create green, biodiversity rich and healthy settlements throughout the county.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067142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b="1" dirty="0">
                <a:effectLst/>
              </a:rPr>
              <a:t> </a:t>
            </a:r>
            <a:br>
              <a:rPr lang="en-GB" dirty="0">
                <a:effectLst/>
              </a:rPr>
            </a:br>
            <a:r>
              <a:rPr lang="en-GB" dirty="0">
                <a:effectLst/>
              </a:rPr>
              <a:t>volumes 2 to 13</a:t>
            </a:r>
            <a:br>
              <a:rPr lang="en-GB" b="1" dirty="0">
                <a:effectLst/>
              </a:rPr>
            </a:br>
            <a:endParaRPr lang="en-GB" dirty="0"/>
          </a:p>
        </p:txBody>
      </p:sp>
      <p:sp>
        <p:nvSpPr>
          <p:cNvPr id="3" name="Content Placeholder 2"/>
          <p:cNvSpPr>
            <a:spLocks noGrp="1"/>
          </p:cNvSpPr>
          <p:nvPr>
            <p:ph sz="half" idx="1"/>
          </p:nvPr>
        </p:nvSpPr>
        <p:spPr>
          <a:xfrm>
            <a:off x="304800" y="1600200"/>
            <a:ext cx="6859488" cy="4724400"/>
          </a:xfrm>
        </p:spPr>
        <p:txBody>
          <a:bodyPr>
            <a:normAutofit/>
          </a:bodyPr>
          <a:lstStyle/>
          <a:p>
            <a:r>
              <a:rPr lang="en-GB" sz="2000" b="1" dirty="0">
                <a:solidFill>
                  <a:schemeClr val="tx1"/>
                </a:solidFill>
              </a:rPr>
              <a:t>Volume 2 Development Management </a:t>
            </a:r>
          </a:p>
          <a:p>
            <a:r>
              <a:rPr lang="en-GB" sz="2000" dirty="0"/>
              <a:t>Volume 3</a:t>
            </a:r>
            <a:r>
              <a:rPr lang="en-GB" sz="2000" b="1" dirty="0"/>
              <a:t> Settlement Plans </a:t>
            </a:r>
          </a:p>
          <a:p>
            <a:r>
              <a:rPr lang="en-GB" sz="2000" dirty="0">
                <a:solidFill>
                  <a:schemeClr val="tx1"/>
                </a:solidFill>
              </a:rPr>
              <a:t>Volume 4 Statement of Compliance with Guidelines</a:t>
            </a:r>
          </a:p>
          <a:p>
            <a:r>
              <a:rPr lang="en-GB" sz="2000" dirty="0">
                <a:solidFill>
                  <a:schemeClr val="tx1"/>
                </a:solidFill>
              </a:rPr>
              <a:t>Volume 5 Record of Protected Structures </a:t>
            </a:r>
          </a:p>
          <a:p>
            <a:r>
              <a:rPr lang="en-GB" sz="2000" dirty="0">
                <a:solidFill>
                  <a:schemeClr val="tx1"/>
                </a:solidFill>
              </a:rPr>
              <a:t>Volume 6 Architectural Conservation Areas</a:t>
            </a:r>
          </a:p>
          <a:p>
            <a:r>
              <a:rPr lang="en-GB" sz="2000" b="1" dirty="0">
                <a:solidFill>
                  <a:schemeClr val="tx1"/>
                </a:solidFill>
              </a:rPr>
              <a:t>Volume 7 Landscape Character Assessment</a:t>
            </a:r>
          </a:p>
          <a:p>
            <a:r>
              <a:rPr lang="en-GB" sz="2000" dirty="0">
                <a:solidFill>
                  <a:schemeClr val="tx1"/>
                </a:solidFill>
              </a:rPr>
              <a:t>Volume 8 Retail Strategy </a:t>
            </a:r>
          </a:p>
          <a:p>
            <a:r>
              <a:rPr lang="en-GB" sz="2000" dirty="0">
                <a:solidFill>
                  <a:schemeClr val="tx1"/>
                </a:solidFill>
              </a:rPr>
              <a:t>Volume 9 Housing Strategy </a:t>
            </a:r>
          </a:p>
          <a:p>
            <a:r>
              <a:rPr lang="en-GB" sz="2000" dirty="0"/>
              <a:t>Volume 10  </a:t>
            </a:r>
            <a:r>
              <a:rPr lang="en-GB" sz="2000" b="1" dirty="0"/>
              <a:t>Energy Strategy </a:t>
            </a:r>
          </a:p>
          <a:p>
            <a:r>
              <a:rPr lang="en-GB" sz="2000" b="1" dirty="0"/>
              <a:t>Volume 11  Strategic Flood Risk Assessment (SFRA)</a:t>
            </a:r>
          </a:p>
          <a:p>
            <a:r>
              <a:rPr lang="en-GB" sz="2000" dirty="0"/>
              <a:t>Volume 12  Strategic Environmental Assessment (SEA)</a:t>
            </a:r>
          </a:p>
          <a:p>
            <a:r>
              <a:rPr lang="en-GB" sz="2000" dirty="0"/>
              <a:t>Volume 13  </a:t>
            </a:r>
            <a:r>
              <a:rPr lang="en-GB" sz="2000" dirty="0" err="1"/>
              <a:t>Natura</a:t>
            </a:r>
            <a:r>
              <a:rPr lang="en-GB" sz="2000" dirty="0"/>
              <a:t> Impact Report (NIR/Stage 2 AA).</a:t>
            </a:r>
          </a:p>
          <a:p>
            <a:endParaRPr lang="en-GB" sz="2000" b="1" dirty="0"/>
          </a:p>
        </p:txBody>
      </p:sp>
    </p:spTree>
    <p:extLst>
      <p:ext uri="{BB962C8B-B14F-4D97-AF65-F5344CB8AC3E}">
        <p14:creationId xmlns:p14="http://schemas.microsoft.com/office/powerpoint/2010/main" val="223097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124743"/>
            <a:ext cx="4191000" cy="2718251"/>
          </a:xfrm>
        </p:spPr>
        <p:txBody>
          <a:bodyPr/>
          <a:lstStyle/>
          <a:p>
            <a:r>
              <a:rPr lang="en-IE" b="1" dirty="0"/>
              <a:t>County Geological Sites and Recommended Geological Natural Heritage Areas</a:t>
            </a:r>
            <a:endParaRPr lang="en-GB" dirty="0"/>
          </a:p>
          <a:p>
            <a:endParaRPr lang="en-GB" dirty="0"/>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287" t="17358" r="42735" b="7569"/>
          <a:stretch/>
        </p:blipFill>
        <p:spPr bwMode="auto">
          <a:xfrm>
            <a:off x="4932040" y="1268760"/>
            <a:ext cx="3776870" cy="51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60" r="29026"/>
          <a:stretch/>
        </p:blipFill>
        <p:spPr bwMode="auto">
          <a:xfrm>
            <a:off x="395536" y="4077072"/>
            <a:ext cx="4397762" cy="227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526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9B58-4772-C8C9-C308-EDB20081A592}"/>
              </a:ext>
            </a:extLst>
          </p:cNvPr>
          <p:cNvSpPr>
            <a:spLocks noGrp="1"/>
          </p:cNvSpPr>
          <p:nvPr>
            <p:ph type="title"/>
          </p:nvPr>
        </p:nvSpPr>
        <p:spPr/>
        <p:txBody>
          <a:bodyPr>
            <a:normAutofit fontScale="90000"/>
          </a:bodyPr>
          <a:lstStyle/>
          <a:p>
            <a:r>
              <a:rPr lang="en-GB" dirty="0"/>
              <a:t>Next Stages </a:t>
            </a:r>
            <a:br>
              <a:rPr lang="en-GB" dirty="0"/>
            </a:br>
            <a:endParaRPr lang="en-GB" dirty="0"/>
          </a:p>
        </p:txBody>
      </p:sp>
      <p:sp>
        <p:nvSpPr>
          <p:cNvPr id="3" name="Content Placeholder 2">
            <a:extLst>
              <a:ext uri="{FF2B5EF4-FFF2-40B4-BE49-F238E27FC236}">
                <a16:creationId xmlns:a16="http://schemas.microsoft.com/office/drawing/2014/main" id="{50B008FA-6899-C363-D20F-8CA3AEE633F2}"/>
              </a:ext>
            </a:extLst>
          </p:cNvPr>
          <p:cNvSpPr>
            <a:spLocks noGrp="1"/>
          </p:cNvSpPr>
          <p:nvPr>
            <p:ph sz="half" idx="1"/>
          </p:nvPr>
        </p:nvSpPr>
        <p:spPr>
          <a:xfrm>
            <a:off x="467544" y="1484784"/>
            <a:ext cx="7848872" cy="4724400"/>
          </a:xfrm>
        </p:spPr>
        <p:txBody>
          <a:bodyPr/>
          <a:lstStyle/>
          <a:p>
            <a:r>
              <a:rPr lang="en-GB" dirty="0"/>
              <a:t>How do we deliver change </a:t>
            </a:r>
          </a:p>
          <a:p>
            <a:pPr lvl="1"/>
            <a:r>
              <a:rPr lang="en-GB" dirty="0"/>
              <a:t>Town Plans </a:t>
            </a:r>
          </a:p>
          <a:p>
            <a:pPr lvl="1"/>
            <a:r>
              <a:rPr lang="en-GB" dirty="0"/>
              <a:t>Biodiversity Plan </a:t>
            </a:r>
          </a:p>
          <a:p>
            <a:pPr lvl="1"/>
            <a:r>
              <a:rPr lang="en-GB" dirty="0"/>
              <a:t>Heritage Plan </a:t>
            </a:r>
          </a:p>
          <a:p>
            <a:endParaRPr lang="en-GB" dirty="0"/>
          </a:p>
          <a:p>
            <a:r>
              <a:rPr lang="en-GB" dirty="0"/>
              <a:t>Think global act local</a:t>
            </a:r>
          </a:p>
          <a:p>
            <a:pPr marL="0" indent="0">
              <a:buNone/>
            </a:pPr>
            <a:endParaRPr lang="en-GB" dirty="0"/>
          </a:p>
          <a:p>
            <a:r>
              <a:rPr lang="en-GB" dirty="0"/>
              <a:t>What do you think we should all do?</a:t>
            </a:r>
          </a:p>
          <a:p>
            <a:pPr marL="0" indent="0">
              <a:buNone/>
            </a:pPr>
            <a:r>
              <a:rPr lang="en-GB" dirty="0"/>
              <a:t> </a:t>
            </a:r>
          </a:p>
          <a:p>
            <a:endParaRPr lang="en-GB" dirty="0"/>
          </a:p>
          <a:p>
            <a:endParaRPr lang="en-GB" dirty="0"/>
          </a:p>
          <a:p>
            <a:endParaRPr lang="en-GB" dirty="0"/>
          </a:p>
        </p:txBody>
      </p:sp>
    </p:spTree>
    <p:extLst>
      <p:ext uri="{BB962C8B-B14F-4D97-AF65-F5344CB8AC3E}">
        <p14:creationId xmlns:p14="http://schemas.microsoft.com/office/powerpoint/2010/main" val="162852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86800" cy="523528"/>
          </a:xfrm>
        </p:spPr>
        <p:txBody>
          <a:bodyPr>
            <a:normAutofit fontScale="90000"/>
          </a:bodyPr>
          <a:lstStyle/>
          <a:p>
            <a:r>
              <a:rPr lang="en-GB" dirty="0"/>
              <a:t>Our last chance </a:t>
            </a:r>
          </a:p>
        </p:txBody>
      </p:sp>
      <p:sp>
        <p:nvSpPr>
          <p:cNvPr id="4" name="Content Placeholder 3"/>
          <p:cNvSpPr>
            <a:spLocks noGrp="1"/>
          </p:cNvSpPr>
          <p:nvPr>
            <p:ph sz="half" idx="2"/>
          </p:nvPr>
        </p:nvSpPr>
        <p:spPr>
          <a:xfrm>
            <a:off x="539552" y="764704"/>
            <a:ext cx="8280920" cy="2952328"/>
          </a:xfrm>
        </p:spPr>
        <p:txBody>
          <a:bodyPr>
            <a:normAutofit fontScale="70000" lnSpcReduction="20000"/>
          </a:bodyPr>
          <a:lstStyle/>
          <a:p>
            <a:endParaRPr lang="en-GB" dirty="0"/>
          </a:p>
          <a:p>
            <a:r>
              <a:rPr lang="en-GB" dirty="0"/>
              <a:t>The plan is to cover the period 2022 to 2028 which is 6 years of the 8 years we have remaining to mitigate against climate change</a:t>
            </a:r>
          </a:p>
          <a:p>
            <a:endParaRPr lang="en-GB" dirty="0"/>
          </a:p>
          <a:p>
            <a:r>
              <a:rPr lang="en-GB" dirty="0"/>
              <a:t>Over the past few years Wexford has experienced drought, flooding, hurricane force winds and excessive snow fall. Year on year the Earth</a:t>
            </a:r>
            <a:r>
              <a:rPr lang="en-GB" dirty="0">
                <a:solidFill>
                  <a:schemeClr val="tx1"/>
                </a:solidFill>
              </a:rPr>
              <a:t>’</a:t>
            </a:r>
            <a:r>
              <a:rPr lang="en-GB" dirty="0"/>
              <a:t>s temperature is rising breaking all </a:t>
            </a:r>
            <a:r>
              <a:rPr lang="en-GB" dirty="0">
                <a:solidFill>
                  <a:schemeClr val="tx1"/>
                </a:solidFill>
              </a:rPr>
              <a:t>records. </a:t>
            </a:r>
          </a:p>
          <a:p>
            <a:endParaRPr lang="en-GB" dirty="0"/>
          </a:p>
          <a:p>
            <a:r>
              <a:rPr lang="en-GB" i="1" dirty="0"/>
              <a:t>We are close to a tipping point where these impacts will sharply worsen. </a:t>
            </a:r>
          </a:p>
          <a:p>
            <a:pPr marL="0" indent="0">
              <a:buNone/>
            </a:pPr>
            <a:r>
              <a:rPr lang="en-GB" sz="1600" i="1" dirty="0"/>
              <a:t>	NATIONAL CLIMATE ACTION PLAN 2019</a:t>
            </a:r>
          </a:p>
        </p:txBody>
      </p:sp>
      <p:pic>
        <p:nvPicPr>
          <p:cNvPr id="1026" name="Picture 2" descr="C:\Users\diarmuidh\Desktop\Copy of IMG_20140203_091206.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803872"/>
            <a:ext cx="3528392" cy="26462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iarmuidh\Desktop\pictures\Racecourse Monase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13"/>
          <a:stretch/>
        </p:blipFill>
        <p:spPr bwMode="auto">
          <a:xfrm>
            <a:off x="5220072" y="3789040"/>
            <a:ext cx="3442566" cy="292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336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80040" y="5301208"/>
            <a:ext cx="8229600" cy="1143000"/>
          </a:xfrm>
        </p:spPr>
        <p:txBody>
          <a:bodyPr>
            <a:normAutofit/>
          </a:bodyPr>
          <a:lstStyle/>
          <a:p>
            <a:pPr algn="ctr"/>
            <a:r>
              <a:rPr lang="en-GB" dirty="0"/>
              <a:t>THANK YOU</a:t>
            </a:r>
          </a:p>
        </p:txBody>
      </p:sp>
      <p:pic>
        <p:nvPicPr>
          <p:cNvPr id="1030" name="Picture 6" descr="C:\Users\diarmuidh\Desktop\Tacumshane Windmill on the Norman Way.jpg"/>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306470" y="621686"/>
            <a:ext cx="1755564" cy="4084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48443" t="13240" r="25096"/>
          <a:stretch/>
        </p:blipFill>
        <p:spPr bwMode="auto">
          <a:xfrm>
            <a:off x="107504" y="678921"/>
            <a:ext cx="1628409" cy="408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7999" y="-6121400"/>
            <a:ext cx="732447" cy="1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138" y="678920"/>
            <a:ext cx="1612752" cy="408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27275" t="10165" r="26067" b="8906"/>
          <a:stretch/>
        </p:blipFill>
        <p:spPr bwMode="auto">
          <a:xfrm>
            <a:off x="3655942" y="635177"/>
            <a:ext cx="1478602" cy="4064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Grp="1" noRot="1" noChangeAspect="1" noMove="1" noResize="1" noEditPoints="1" noAdjustHandles="1" noChangeArrowheads="1" noChangeShapeType="1" noCrop="1"/>
          </p:cNvPicPr>
          <p:nvPr/>
        </p:nvPicPr>
        <p:blipFill rotWithShape="1">
          <a:blip r:embed="rId7" cstate="print">
            <a:extLst>
              <a:ext uri="{28A0092B-C50C-407E-A947-70E740481C1C}">
                <a14:useLocalDpi xmlns:a14="http://schemas.microsoft.com/office/drawing/2010/main" val="0"/>
              </a:ext>
            </a:extLst>
          </a:blip>
          <a:srcRect l="23124" t="3022" b="17322"/>
          <a:stretch/>
        </p:blipFill>
        <p:spPr bwMode="auto">
          <a:xfrm>
            <a:off x="7233960" y="621686"/>
            <a:ext cx="1800199" cy="4057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77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00200"/>
            <a:ext cx="8515672" cy="3845024"/>
          </a:xfrm>
        </p:spPr>
        <p:txBody>
          <a:bodyPr>
            <a:normAutofit/>
          </a:bodyPr>
          <a:lstStyle/>
          <a:p>
            <a:pPr marL="0" indent="0">
              <a:buNone/>
            </a:pPr>
            <a:r>
              <a:rPr lang="en-GB" sz="2000" dirty="0"/>
              <a:t>The Plan will have regard to all the Local and National Policies and will provide detailed actions to achieve this by;-   </a:t>
            </a:r>
          </a:p>
          <a:p>
            <a:endParaRPr lang="en-GB" sz="1800" dirty="0"/>
          </a:p>
          <a:p>
            <a:pPr lvl="1"/>
            <a:r>
              <a:rPr lang="en-GB" sz="1900" dirty="0"/>
              <a:t>Promoting renewable energy working to make County Wexford a Carbon Neutral County </a:t>
            </a:r>
          </a:p>
          <a:p>
            <a:endParaRPr lang="en-GB" sz="1900" dirty="0"/>
          </a:p>
          <a:p>
            <a:pPr lvl="1"/>
            <a:r>
              <a:rPr lang="en-GB" sz="1900" dirty="0"/>
              <a:t>Improving and creating new biodiversity habitats</a:t>
            </a:r>
          </a:p>
          <a:p>
            <a:endParaRPr lang="en-GB" sz="1900" dirty="0"/>
          </a:p>
          <a:p>
            <a:pPr lvl="1"/>
            <a:r>
              <a:rPr lang="en-GB" sz="1900" dirty="0"/>
              <a:t>Reduce the use of fossil fuels </a:t>
            </a:r>
          </a:p>
          <a:p>
            <a:endParaRPr lang="en-GB" sz="1900" dirty="0"/>
          </a:p>
          <a:p>
            <a:pPr lvl="1"/>
            <a:r>
              <a:rPr lang="en-GB" sz="1900" dirty="0"/>
              <a:t>Create connected sustainable rural and urban communities </a:t>
            </a:r>
          </a:p>
        </p:txBody>
      </p:sp>
      <p:sp>
        <p:nvSpPr>
          <p:cNvPr id="5" name="Content Placeholder 3"/>
          <p:cNvSpPr>
            <a:spLocks noGrp="1"/>
          </p:cNvSpPr>
          <p:nvPr>
            <p:ph type="title"/>
          </p:nvPr>
        </p:nvSpPr>
        <p:spPr/>
        <p:txBody>
          <a:bodyPr>
            <a:normAutofit fontScale="90000"/>
          </a:bodyPr>
          <a:lstStyle/>
          <a:p>
            <a:r>
              <a:rPr lang="en-GB" dirty="0"/>
              <a:t>Now is the time for action </a:t>
            </a:r>
            <a:br>
              <a:rPr lang="en-GB" dirty="0"/>
            </a:br>
            <a:endParaRPr lang="en-GB" dirty="0"/>
          </a:p>
        </p:txBody>
      </p:sp>
    </p:spTree>
    <p:extLst>
      <p:ext uri="{BB962C8B-B14F-4D97-AF65-F5344CB8AC3E}">
        <p14:creationId xmlns:p14="http://schemas.microsoft.com/office/powerpoint/2010/main" val="286515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30" y="188640"/>
            <a:ext cx="8686800" cy="648072"/>
          </a:xfrm>
        </p:spPr>
        <p:txBody>
          <a:bodyPr/>
          <a:lstStyle/>
          <a:p>
            <a:r>
              <a:rPr lang="en-GB" dirty="0"/>
              <a:t>Chapter 2  Climate Change </a:t>
            </a:r>
          </a:p>
        </p:txBody>
      </p:sp>
      <p:sp>
        <p:nvSpPr>
          <p:cNvPr id="4" name="Content Placeholder 3"/>
          <p:cNvSpPr>
            <a:spLocks noGrp="1"/>
          </p:cNvSpPr>
          <p:nvPr>
            <p:ph sz="half" idx="2"/>
          </p:nvPr>
        </p:nvSpPr>
        <p:spPr>
          <a:xfrm>
            <a:off x="4067944" y="1196752"/>
            <a:ext cx="4923656" cy="5127848"/>
          </a:xfrm>
        </p:spPr>
        <p:txBody>
          <a:bodyPr>
            <a:normAutofit fontScale="25000" lnSpcReduction="20000"/>
          </a:bodyPr>
          <a:lstStyle/>
          <a:p>
            <a:pPr marL="0" indent="0">
              <a:buNone/>
            </a:pPr>
            <a:r>
              <a:rPr lang="en-GB" sz="9600" b="1" dirty="0"/>
              <a:t>Mitigation and Spatial Planning</a:t>
            </a:r>
          </a:p>
          <a:p>
            <a:pPr marL="0" indent="0">
              <a:buNone/>
            </a:pPr>
            <a:r>
              <a:rPr lang="en-IE" sz="6400" dirty="0"/>
              <a:t>Reducing greenhouse gas emissions, using sustainable</a:t>
            </a:r>
            <a:r>
              <a:rPr lang="en-IE" sz="6400" dirty="0">
                <a:solidFill>
                  <a:schemeClr val="tx1"/>
                </a:solidFill>
              </a:rPr>
              <a:t>,</a:t>
            </a:r>
            <a:r>
              <a:rPr lang="en-IE" sz="6400" dirty="0"/>
              <a:t> renewable energy sources and moving to a low carbon economy. </a:t>
            </a:r>
            <a:r>
              <a:rPr lang="en-GB" sz="6400" dirty="0"/>
              <a:t> </a:t>
            </a:r>
          </a:p>
          <a:p>
            <a:pPr marL="0" indent="0">
              <a:buNone/>
            </a:pPr>
            <a:endParaRPr lang="en-GB" sz="6400" dirty="0"/>
          </a:p>
          <a:p>
            <a:pPr lvl="0"/>
            <a:r>
              <a:rPr lang="en-IE" sz="6400" dirty="0"/>
              <a:t>Promote sustainable transport options, encouraging the use of electric. </a:t>
            </a:r>
            <a:r>
              <a:rPr lang="en-GB" sz="6400" dirty="0"/>
              <a:t> </a:t>
            </a:r>
          </a:p>
          <a:p>
            <a:pPr lvl="0"/>
            <a:endParaRPr lang="en-GB" sz="6400" dirty="0"/>
          </a:p>
          <a:p>
            <a:pPr lvl="0"/>
            <a:r>
              <a:rPr lang="en-GB" sz="6400" dirty="0"/>
              <a:t>Promote the development of towns and villages. </a:t>
            </a:r>
          </a:p>
          <a:p>
            <a:pPr lvl="0"/>
            <a:endParaRPr lang="en-IE" sz="6400" dirty="0"/>
          </a:p>
          <a:p>
            <a:pPr lvl="0"/>
            <a:r>
              <a:rPr lang="en-IE" sz="6400" dirty="0"/>
              <a:t>Increase employment to reduce the amount of unsustainable commuting. </a:t>
            </a:r>
            <a:endParaRPr lang="en-GB" sz="6400" dirty="0"/>
          </a:p>
          <a:p>
            <a:pPr lvl="0"/>
            <a:endParaRPr lang="en-IE" sz="6400" dirty="0"/>
          </a:p>
          <a:p>
            <a:pPr lvl="0"/>
            <a:r>
              <a:rPr lang="en-IE" sz="6400" dirty="0"/>
              <a:t>Facilitate sustainable agriculture. </a:t>
            </a:r>
            <a:endParaRPr lang="en-GB" sz="6400" dirty="0"/>
          </a:p>
          <a:p>
            <a:pPr lvl="0"/>
            <a:endParaRPr lang="en-IE" sz="6400" dirty="0"/>
          </a:p>
          <a:p>
            <a:pPr lvl="0"/>
            <a:r>
              <a:rPr lang="en-IE" sz="6400" dirty="0"/>
              <a:t>Promote renewable energy.  </a:t>
            </a:r>
            <a:endParaRPr lang="en-GB" sz="6400" dirty="0"/>
          </a:p>
          <a:p>
            <a:pPr lvl="0"/>
            <a:endParaRPr lang="en-GB" sz="6400" dirty="0"/>
          </a:p>
          <a:p>
            <a:pPr lvl="0"/>
            <a:r>
              <a:rPr lang="en-GB" sz="6400" dirty="0"/>
              <a:t>Nearly Zero Energy Buildings (NZEB) by 31st December 2020. Support th</a:t>
            </a:r>
            <a:r>
              <a:rPr lang="en-GB" sz="6400" dirty="0">
                <a:solidFill>
                  <a:schemeClr val="tx1"/>
                </a:solidFill>
              </a:rPr>
              <a:t>e</a:t>
            </a:r>
            <a:r>
              <a:rPr lang="en-GB" sz="6400" dirty="0"/>
              <a:t> development of the </a:t>
            </a:r>
            <a:r>
              <a:rPr lang="en-IE" sz="6400" dirty="0"/>
              <a:t>UN </a:t>
            </a:r>
            <a:r>
              <a:rPr lang="en-GB" sz="6400" dirty="0"/>
              <a:t>European Centre of Excellence in High Performance Buildings in </a:t>
            </a:r>
            <a:r>
              <a:rPr lang="en-GB" sz="6400" dirty="0" err="1"/>
              <a:t>Enniscorthy</a:t>
            </a:r>
            <a:r>
              <a:rPr lang="en-GB" sz="6400" dirty="0"/>
              <a:t>.  </a:t>
            </a:r>
            <a:r>
              <a:rPr lang="en-IE" sz="6400" dirty="0"/>
              <a:t> </a:t>
            </a:r>
            <a:endParaRPr lang="en-GB" sz="6400" dirty="0"/>
          </a:p>
          <a:p>
            <a:endParaRPr lang="en-GB" dirty="0"/>
          </a:p>
        </p:txBody>
      </p:sp>
      <p:pic>
        <p:nvPicPr>
          <p:cNvPr id="4098" name="Picture 2" descr="C:\Users\diarmuidh\Desktop\pictures\Photographs For 2015 plan\5 Climate Change\Floods 09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96752"/>
            <a:ext cx="318708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396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86800" cy="524648"/>
          </a:xfrm>
        </p:spPr>
        <p:txBody>
          <a:bodyPr>
            <a:normAutofit fontScale="90000"/>
          </a:bodyPr>
          <a:lstStyle/>
          <a:p>
            <a:pPr algn="ctr"/>
            <a:r>
              <a:rPr lang="en-GB" dirty="0"/>
              <a:t>Vision </a:t>
            </a:r>
          </a:p>
        </p:txBody>
      </p:sp>
      <p:sp>
        <p:nvSpPr>
          <p:cNvPr id="3" name="Content Placeholder 2"/>
          <p:cNvSpPr>
            <a:spLocks noGrp="1"/>
          </p:cNvSpPr>
          <p:nvPr>
            <p:ph sz="half" idx="1"/>
          </p:nvPr>
        </p:nvSpPr>
        <p:spPr>
          <a:xfrm>
            <a:off x="304800" y="1412776"/>
            <a:ext cx="4191000" cy="5112568"/>
          </a:xfrm>
        </p:spPr>
        <p:txBody>
          <a:bodyPr>
            <a:normAutofit fontScale="47500" lnSpcReduction="20000"/>
          </a:bodyPr>
          <a:lstStyle/>
          <a:p>
            <a:pPr marL="0" lvl="0" indent="0">
              <a:buNone/>
            </a:pPr>
            <a:r>
              <a:rPr lang="en-IE" sz="3200" b="1" dirty="0"/>
              <a:t>Vision for County Wexford </a:t>
            </a:r>
          </a:p>
          <a:p>
            <a:pPr marL="0" lvl="0" indent="0">
              <a:buNone/>
            </a:pPr>
            <a:endParaRPr lang="en-IE" sz="3200" b="1" dirty="0"/>
          </a:p>
          <a:p>
            <a:pPr lvl="0"/>
            <a:r>
              <a:rPr lang="en-IE" sz="3400" dirty="0"/>
              <a:t>Be a self-sustaining, low carbon, climate resilient county where people want to live, work and play.</a:t>
            </a:r>
            <a:endParaRPr lang="en-GB" sz="3400" dirty="0"/>
          </a:p>
          <a:p>
            <a:pPr lvl="0"/>
            <a:endParaRPr lang="en-IE" sz="3400" dirty="0"/>
          </a:p>
          <a:p>
            <a:pPr lvl="0"/>
            <a:r>
              <a:rPr lang="en-IE" sz="3400" dirty="0"/>
              <a:t>Offer high quality sustainable employment opportunities and high quality residential developments. </a:t>
            </a:r>
            <a:endParaRPr lang="en-GB" sz="3400" dirty="0"/>
          </a:p>
          <a:p>
            <a:pPr lvl="0"/>
            <a:endParaRPr lang="en-IE" sz="3400" dirty="0"/>
          </a:p>
          <a:p>
            <a:pPr lvl="0"/>
            <a:r>
              <a:rPr lang="en-IE" sz="3400" dirty="0"/>
              <a:t>Have sustainable urban and rural environments supported by excellent physical and social infrastructure.</a:t>
            </a:r>
            <a:endParaRPr lang="en-GB" sz="3400" dirty="0"/>
          </a:p>
          <a:p>
            <a:pPr lvl="0"/>
            <a:endParaRPr lang="en-IE" sz="3400" dirty="0"/>
          </a:p>
          <a:p>
            <a:pPr lvl="0"/>
            <a:r>
              <a:rPr lang="en-IE" sz="3400" dirty="0"/>
              <a:t>Continue to value its unique natural environment, built and cultural heritage, and which offers a range of high quality experiences to both residents and visitors</a:t>
            </a:r>
            <a:r>
              <a:rPr lang="en-IE" dirty="0"/>
              <a:t>. </a:t>
            </a:r>
            <a:endParaRPr lang="en-GB"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6056" y="1268760"/>
            <a:ext cx="3403817" cy="4724400"/>
          </a:xfrm>
        </p:spPr>
      </p:pic>
    </p:spTree>
    <p:extLst>
      <p:ext uri="{BB962C8B-B14F-4D97-AF65-F5344CB8AC3E}">
        <p14:creationId xmlns:p14="http://schemas.microsoft.com/office/powerpoint/2010/main" val="37175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9B58-4772-C8C9-C308-EDB20081A592}"/>
              </a:ext>
            </a:extLst>
          </p:cNvPr>
          <p:cNvSpPr>
            <a:spLocks noGrp="1"/>
          </p:cNvSpPr>
          <p:nvPr>
            <p:ph type="title"/>
          </p:nvPr>
        </p:nvSpPr>
        <p:spPr/>
        <p:txBody>
          <a:bodyPr>
            <a:normAutofit fontScale="90000"/>
          </a:bodyPr>
          <a:lstStyle/>
          <a:p>
            <a:r>
              <a:rPr lang="en-GB" dirty="0"/>
              <a:t>Objective CA11</a:t>
            </a:r>
            <a:br>
              <a:rPr lang="en-GB" dirty="0"/>
            </a:br>
            <a:endParaRPr lang="en-GB" dirty="0"/>
          </a:p>
        </p:txBody>
      </p:sp>
      <p:sp>
        <p:nvSpPr>
          <p:cNvPr id="3" name="Content Placeholder 2">
            <a:extLst>
              <a:ext uri="{FF2B5EF4-FFF2-40B4-BE49-F238E27FC236}">
                <a16:creationId xmlns:a16="http://schemas.microsoft.com/office/drawing/2014/main" id="{50B008FA-6899-C363-D20F-8CA3AEE633F2}"/>
              </a:ext>
            </a:extLst>
          </p:cNvPr>
          <p:cNvSpPr>
            <a:spLocks noGrp="1"/>
          </p:cNvSpPr>
          <p:nvPr>
            <p:ph sz="half" idx="1"/>
          </p:nvPr>
        </p:nvSpPr>
        <p:spPr>
          <a:xfrm>
            <a:off x="304800" y="1600200"/>
            <a:ext cx="8443664" cy="4724400"/>
          </a:xfrm>
        </p:spPr>
        <p:txBody>
          <a:bodyPr/>
          <a:lstStyle/>
          <a:p>
            <a:pPr>
              <a:lnSpc>
                <a:spcPct val="150000"/>
              </a:lnSpc>
            </a:pPr>
            <a:r>
              <a:rPr lang="en-GB" sz="2400" dirty="0">
                <a:effectLst/>
                <a:latin typeface="Calibri" panose="020F0502020204030204" pitchFamily="34" charset="0"/>
                <a:ea typeface="Calibri" panose="020F0502020204030204" pitchFamily="34" charset="0"/>
                <a:cs typeface="Calibri" panose="020F0502020204030204" pitchFamily="34" charset="0"/>
              </a:rPr>
              <a:t>To support measures to build resilience to climate change  including adaptive capacity, awareness and providing for nature-based solutions and emergency planning and to </a:t>
            </a:r>
            <a:r>
              <a:rPr lang="en-IE" sz="2400" dirty="0">
                <a:effectLst/>
                <a:latin typeface="Calibri" panose="020F0502020204030204" pitchFamily="34" charset="0"/>
                <a:ea typeface="Calibri" panose="020F0502020204030204" pitchFamily="34" charset="0"/>
                <a:cs typeface="Calibri" panose="020F0502020204030204" pitchFamily="34" charset="0"/>
              </a:rPr>
              <a:t>raise awareness of the role of spatial planning in climate change mitigation and adaptation through the forward planning and development management functions of the Planning Authority.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3527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Housing Estates </a:t>
            </a:r>
          </a:p>
        </p:txBody>
      </p:sp>
      <p:sp>
        <p:nvSpPr>
          <p:cNvPr id="3" name="Content Placeholder 2"/>
          <p:cNvSpPr>
            <a:spLocks noGrp="1"/>
          </p:cNvSpPr>
          <p:nvPr>
            <p:ph sz="half" idx="1"/>
          </p:nvPr>
        </p:nvSpPr>
        <p:spPr>
          <a:xfrm>
            <a:off x="304800" y="1600200"/>
            <a:ext cx="4051176" cy="4637112"/>
          </a:xfrm>
        </p:spPr>
        <p:txBody>
          <a:bodyPr>
            <a:normAutofit/>
          </a:bodyPr>
          <a:lstStyle/>
          <a:p>
            <a:endParaRPr lang="en-GB" dirty="0"/>
          </a:p>
          <a:p>
            <a:r>
              <a:rPr lang="en-GB" dirty="0"/>
              <a:t>Electric car charging </a:t>
            </a:r>
          </a:p>
          <a:p>
            <a:endParaRPr lang="en-GB" dirty="0"/>
          </a:p>
          <a:p>
            <a:r>
              <a:rPr lang="en-GB" dirty="0"/>
              <a:t>Adaptable Housing</a:t>
            </a:r>
          </a:p>
          <a:p>
            <a:pPr marL="0" indent="0">
              <a:buNone/>
            </a:pPr>
            <a:endParaRPr lang="en-GB" dirty="0"/>
          </a:p>
          <a:p>
            <a:r>
              <a:rPr lang="en-GB" dirty="0"/>
              <a:t>Biodiversity areas</a:t>
            </a:r>
          </a:p>
          <a:p>
            <a:endParaRPr lang="en-GB" dirty="0"/>
          </a:p>
          <a:p>
            <a:r>
              <a:rPr lang="en-GB" dirty="0"/>
              <a:t>Innovative Play </a:t>
            </a:r>
          </a:p>
        </p:txBody>
      </p:sp>
      <p:pic>
        <p:nvPicPr>
          <p:cNvPr id="3073"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96" r="2451"/>
          <a:stretch/>
        </p:blipFill>
        <p:spPr bwMode="auto">
          <a:xfrm>
            <a:off x="5220072" y="1340768"/>
            <a:ext cx="3172976" cy="525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277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9B58-4772-C8C9-C308-EDB20081A592}"/>
              </a:ext>
            </a:extLst>
          </p:cNvPr>
          <p:cNvSpPr>
            <a:spLocks noGrp="1"/>
          </p:cNvSpPr>
          <p:nvPr>
            <p:ph type="title"/>
          </p:nvPr>
        </p:nvSpPr>
        <p:spPr/>
        <p:txBody>
          <a:bodyPr>
            <a:normAutofit/>
          </a:bodyPr>
          <a:lstStyle/>
          <a:p>
            <a:pPr>
              <a:lnSpc>
                <a:spcPct val="150000"/>
              </a:lnSpc>
            </a:pPr>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5.7.2	Designing the Public Realm</a:t>
            </a:r>
            <a:endParaRPr lang="en-GB"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0B008FA-6899-C363-D20F-8CA3AEE633F2}"/>
              </a:ext>
            </a:extLst>
          </p:cNvPr>
          <p:cNvSpPr>
            <a:spLocks noGrp="1"/>
          </p:cNvSpPr>
          <p:nvPr>
            <p:ph sz="half" idx="1"/>
          </p:nvPr>
        </p:nvSpPr>
        <p:spPr>
          <a:xfrm>
            <a:off x="304800" y="1600200"/>
            <a:ext cx="4843264" cy="3556992"/>
          </a:xfrm>
        </p:spPr>
        <p:txBody>
          <a:bodyPr>
            <a:normAutofit fontScale="92500" lnSpcReduction="20000"/>
          </a:bodyPr>
          <a:lstStyle/>
          <a:p>
            <a:pPr>
              <a:lnSpc>
                <a:spcPct val="150000"/>
              </a:lnSpc>
            </a:pPr>
            <a:r>
              <a:rPr lang="en-IE" sz="1800" b="1" u="sng" dirty="0">
                <a:effectLst/>
                <a:latin typeface="Calibri" panose="020F0502020204030204" pitchFamily="34" charset="0"/>
                <a:ea typeface="Calibri" panose="020F0502020204030204" pitchFamily="34" charset="0"/>
                <a:cs typeface="Calibri" panose="020F0502020204030204" pitchFamily="34" charset="0"/>
              </a:rPr>
              <a:t>Objective  TV19</a:t>
            </a:r>
            <a:endParaRPr lang="en-GB"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IE" sz="2000" b="1" dirty="0">
                <a:effectLst/>
                <a:latin typeface="Calibri" panose="020F0502020204030204" pitchFamily="34" charset="0"/>
                <a:ea typeface="Calibri" panose="020F0502020204030204" pitchFamily="34" charset="0"/>
                <a:cs typeface="Calibri" panose="020F0502020204030204" pitchFamily="34" charset="0"/>
              </a:rPr>
              <a:t>To require that new developments, streets, public spaces and other areas of public realm including parks are designed to reflect the design principles of Connectivity, Enclosure, Active Edge and Pedestrian Facilities/Activity and enhance the biodiversity of the town/village in which they are situated</a:t>
            </a:r>
            <a:r>
              <a:rPr lang="en-IE" sz="1800" dirty="0">
                <a:effectLst/>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Picture 3">
            <a:extLst>
              <a:ext uri="{FF2B5EF4-FFF2-40B4-BE49-F238E27FC236}">
                <a16:creationId xmlns:a16="http://schemas.microsoft.com/office/drawing/2014/main" id="{98F06D4E-9926-B21A-838B-F40B44BE13C4}"/>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49222" t="18542" r="5657" b="6018"/>
          <a:stretch/>
        </p:blipFill>
        <p:spPr bwMode="auto">
          <a:xfrm>
            <a:off x="5436095" y="1632135"/>
            <a:ext cx="3669983" cy="345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45627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2387</TotalTime>
  <Words>1431</Words>
  <Application>Microsoft Office PowerPoint</Application>
  <PresentationFormat>On-screen Show (4:3)</PresentationFormat>
  <Paragraphs>163</Paragraphs>
  <Slides>30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Calibri</vt:lpstr>
      <vt:lpstr>Franklin Gothic Book</vt:lpstr>
      <vt:lpstr>Franklin Gothic Medium</vt:lpstr>
      <vt:lpstr>Symbol</vt:lpstr>
      <vt:lpstr>Times New Roman</vt:lpstr>
      <vt:lpstr>Wingdings 2</vt:lpstr>
      <vt:lpstr>Trek</vt:lpstr>
      <vt:lpstr>PowerPoint Presentation</vt:lpstr>
      <vt:lpstr>Wexford County Development Plan 2022 to 2028 </vt:lpstr>
      <vt:lpstr>Our last chance </vt:lpstr>
      <vt:lpstr>Now is the time for action  </vt:lpstr>
      <vt:lpstr>Chapter 2  Climate Change </vt:lpstr>
      <vt:lpstr>Vision </vt:lpstr>
      <vt:lpstr>Objective CA11 </vt:lpstr>
      <vt:lpstr>Housing Estates </vt:lpstr>
      <vt:lpstr>5.7.2 Designing the Public Realm</vt:lpstr>
      <vt:lpstr>Rural Housing </vt:lpstr>
      <vt:lpstr>Transportation </vt:lpstr>
      <vt:lpstr>Transportation</vt:lpstr>
      <vt:lpstr>PowerPoint Presentation</vt:lpstr>
      <vt:lpstr>PowerPoint Presentation</vt:lpstr>
      <vt:lpstr>PowerPoint Presentation</vt:lpstr>
      <vt:lpstr>Chapter 9 Infrastructure Strategy </vt:lpstr>
      <vt:lpstr>Flood Risk and Surface Water </vt:lpstr>
      <vt:lpstr>9.11.9 Riparian Zones and Flood Risk Management </vt:lpstr>
      <vt:lpstr>PowerPoint Presentation</vt:lpstr>
      <vt:lpstr>Chapter 11 Landscape and Green Infrastructure  </vt:lpstr>
      <vt:lpstr>PowerPoint Presentation</vt:lpstr>
      <vt:lpstr>PowerPoint Presentation</vt:lpstr>
      <vt:lpstr>   </vt:lpstr>
      <vt:lpstr>Chapter 14 recreation and open space </vt:lpstr>
      <vt:lpstr>PowerPoint Presentation</vt:lpstr>
      <vt:lpstr>  </vt:lpstr>
      <vt:lpstr>  volumes 2 to 13 </vt:lpstr>
      <vt:lpstr>PowerPoint Presentation</vt:lpstr>
      <vt:lpstr>Next Stages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Diarmuid Houston</dc:creator>
  <cp:lastModifiedBy>Ann Jordan</cp:lastModifiedBy>
  <cp:revision>139</cp:revision>
  <dcterms:created xsi:type="dcterms:W3CDTF">2020-07-15T08:53:27Z</dcterms:created>
  <dcterms:modified xsi:type="dcterms:W3CDTF">2022-11-12T00:31:10Z</dcterms:modified>
</cp:coreProperties>
</file>