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8" r:id="rId2"/>
    <p:sldMasterId id="2147483691" r:id="rId3"/>
    <p:sldMasterId id="2147483704" r:id="rId4"/>
  </p:sldMasterIdLst>
  <p:notesMasterIdLst>
    <p:notesMasterId r:id="rId30"/>
  </p:notesMasterIdLst>
  <p:sldIdLst>
    <p:sldId id="256" r:id="rId5"/>
    <p:sldId id="267" r:id="rId6"/>
    <p:sldId id="1593" r:id="rId7"/>
    <p:sldId id="321" r:id="rId8"/>
    <p:sldId id="322" r:id="rId9"/>
    <p:sldId id="409" r:id="rId10"/>
    <p:sldId id="1589" r:id="rId11"/>
    <p:sldId id="323" r:id="rId12"/>
    <p:sldId id="325" r:id="rId13"/>
    <p:sldId id="378" r:id="rId14"/>
    <p:sldId id="379" r:id="rId15"/>
    <p:sldId id="392" r:id="rId16"/>
    <p:sldId id="380" r:id="rId17"/>
    <p:sldId id="283" r:id="rId18"/>
    <p:sldId id="410" r:id="rId19"/>
    <p:sldId id="1592" r:id="rId20"/>
    <p:sldId id="262" r:id="rId21"/>
    <p:sldId id="1591" r:id="rId22"/>
    <p:sldId id="1590" r:id="rId23"/>
    <p:sldId id="287" r:id="rId24"/>
    <p:sldId id="1584" r:id="rId25"/>
    <p:sldId id="1585" r:id="rId26"/>
    <p:sldId id="1595" r:id="rId27"/>
    <p:sldId id="1594" r:id="rId28"/>
    <p:sldId id="15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E89396-B1CD-4658-9536-802FB537F642}" v="9" dt="2022-11-10T17:52:32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50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7BDC5-8B41-48F3-964A-5201A4522735}" type="datetimeFigureOut">
              <a:rPr lang="en-IE" smtClean="0"/>
              <a:t>12/11/2022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B23C1-74FD-4CE5-B37D-BC4A47C7883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424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9545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Construction stages planned 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For enabling works (tree pit infrastructure installed with utility works where design required, tree installed during main infrastructure construction works)</a:t>
            </a:r>
          </a:p>
          <a:p>
            <a:endParaRPr lang="en-IE" dirty="0"/>
          </a:p>
          <a:p>
            <a:r>
              <a:rPr lang="en-IE" dirty="0"/>
              <a:t>For construction stage (all works continuous)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983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Tree Pit Construction used a ‘kit of parts)</a:t>
            </a:r>
          </a:p>
          <a:p>
            <a:endParaRPr lang="en-IE" dirty="0"/>
          </a:p>
          <a:p>
            <a:pPr marL="228600" indent="-228600">
              <a:buAutoNum type="arabicPeriod"/>
            </a:pPr>
            <a:r>
              <a:rPr lang="en-IE" dirty="0"/>
              <a:t>Creation of the main structural root zone (Stockholm system). Settling of rock and washing in of (sieved) soil prepared to a specific mix.</a:t>
            </a:r>
          </a:p>
          <a:p>
            <a:pPr marL="228600" indent="-228600">
              <a:buAutoNum type="arabicPeriod"/>
            </a:pPr>
            <a:r>
              <a:rPr lang="en-IE" dirty="0"/>
              <a:t>Using locally available materials</a:t>
            </a:r>
          </a:p>
          <a:p>
            <a:pPr marL="228600" indent="-228600">
              <a:buAutoNum type="arabicPeriod"/>
            </a:pPr>
            <a:r>
              <a:rPr lang="en-IE" dirty="0"/>
              <a:t>Land drainage pipe and </a:t>
            </a:r>
            <a:r>
              <a:rPr lang="en-IE" dirty="0" err="1"/>
              <a:t>Wavin</a:t>
            </a:r>
            <a:r>
              <a:rPr lang="en-IE" dirty="0"/>
              <a:t> ® connections used to created ‘air channels’</a:t>
            </a:r>
          </a:p>
          <a:p>
            <a:pPr marL="228600" indent="-228600">
              <a:buAutoNum type="arabicPeriod"/>
            </a:pPr>
            <a:r>
              <a:rPr lang="en-IE" dirty="0"/>
              <a:t>Utilities included (Lighting in the photos) and surrounded with sand / gravel and wrapped in </a:t>
            </a:r>
            <a:r>
              <a:rPr lang="en-IE" dirty="0" err="1"/>
              <a:t>terram</a:t>
            </a:r>
            <a:r>
              <a:rPr lang="en-IE" dirty="0"/>
              <a:t> (deflection of roots)</a:t>
            </a:r>
          </a:p>
          <a:p>
            <a:pPr marL="228600" indent="-228600">
              <a:buAutoNum type="arabicPeriod"/>
            </a:pPr>
            <a:r>
              <a:rPr lang="en-IE" dirty="0"/>
              <a:t>Root directors around the tree pit from -300 mm to -900 mm.</a:t>
            </a:r>
          </a:p>
          <a:p>
            <a:pPr marL="228600" indent="-228600">
              <a:buAutoNum type="arabicPeriod"/>
            </a:pPr>
            <a:r>
              <a:rPr lang="en-IE" dirty="0"/>
              <a:t>Root directors absent from lower layer so allowing a root ‘escape’</a:t>
            </a:r>
          </a:p>
          <a:p>
            <a:pPr marL="228600" indent="-228600">
              <a:buAutoNum type="arabicPeriod"/>
            </a:pPr>
            <a:r>
              <a:rPr lang="en-IE" dirty="0"/>
              <a:t>Aeration to -1200 mm</a:t>
            </a:r>
          </a:p>
          <a:p>
            <a:pPr marL="228600" indent="-228600">
              <a:buAutoNum type="arabicPeriod"/>
            </a:pPr>
            <a:r>
              <a:rPr lang="en-IE" dirty="0"/>
              <a:t>Bottom of tree pit must drain(as a soakaway) at a minimum rate of  10 cm / hr or active drainage to be provided</a:t>
            </a:r>
          </a:p>
          <a:p>
            <a:pPr marL="228600" indent="-228600">
              <a:buAutoNum type="arabicPeriod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98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Top level reached.</a:t>
            </a:r>
          </a:p>
          <a:p>
            <a:endParaRPr lang="en-IE" dirty="0"/>
          </a:p>
          <a:p>
            <a:r>
              <a:rPr lang="en-IE" dirty="0"/>
              <a:t>Preparation for the creation of the top of the tree pit and connection to the hardscape design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1185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Installation of the top tree pit layer using root directors and paving installed.</a:t>
            </a:r>
          </a:p>
          <a:p>
            <a:endParaRPr lang="en-IE" dirty="0"/>
          </a:p>
          <a:p>
            <a:r>
              <a:rPr lang="en-IE" dirty="0"/>
              <a:t>Opening for tree pit covers set in paving (to fulfil hardscape design)</a:t>
            </a:r>
          </a:p>
          <a:p>
            <a:endParaRPr lang="en-IE" dirty="0"/>
          </a:p>
          <a:p>
            <a:r>
              <a:rPr lang="en-IE" dirty="0"/>
              <a:t>The provision of a ‘root director’ which is 450 mm plus deep and directs roots below the paving zone. </a:t>
            </a:r>
          </a:p>
          <a:p>
            <a:endParaRPr lang="en-IE" dirty="0"/>
          </a:p>
          <a:p>
            <a:r>
              <a:rPr lang="en-IE" dirty="0"/>
              <a:t>The root director in combination with the root barriers (ribbed directional barriers and smooth root barriers for utility wrapping ensure</a:t>
            </a:r>
          </a:p>
          <a:p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A root free zone under the paving (and also a utility zone free of roots…is the hope)</a:t>
            </a:r>
          </a:p>
          <a:p>
            <a:pPr marL="228600" indent="-228600">
              <a:buAutoNum type="alphaLcPeriod"/>
            </a:pPr>
            <a:r>
              <a:rPr lang="en-IE" dirty="0"/>
              <a:t>A design root zone which ensure good tree growth</a:t>
            </a:r>
          </a:p>
          <a:p>
            <a:pPr marL="228600" indent="-228600">
              <a:buAutoNum type="alphaLcPeriod"/>
            </a:pPr>
            <a:r>
              <a:rPr lang="en-IE" dirty="0"/>
              <a:t>Protected utilities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747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Installation of the top tree pit layer using root directors and paving installed.</a:t>
            </a:r>
          </a:p>
          <a:p>
            <a:endParaRPr lang="en-IE" dirty="0"/>
          </a:p>
          <a:p>
            <a:r>
              <a:rPr lang="en-IE" dirty="0"/>
              <a:t>Opening for tree pit covers set in paving (to fulfil hardscape design)</a:t>
            </a:r>
          </a:p>
          <a:p>
            <a:endParaRPr lang="en-IE" dirty="0"/>
          </a:p>
          <a:p>
            <a:r>
              <a:rPr lang="en-IE" dirty="0"/>
              <a:t>The geometry of the hardscape design, the centres of the tree pits must be aligned </a:t>
            </a:r>
          </a:p>
          <a:p>
            <a:endParaRPr lang="en-IE" dirty="0"/>
          </a:p>
          <a:p>
            <a:r>
              <a:rPr lang="en-IE" dirty="0"/>
              <a:t>But</a:t>
            </a:r>
          </a:p>
          <a:p>
            <a:endParaRPr lang="en-IE" dirty="0"/>
          </a:p>
          <a:p>
            <a:r>
              <a:rPr lang="en-IE" dirty="0"/>
              <a:t>The underlying tree pit infrastructure is amended to suit the below ground conditions.</a:t>
            </a:r>
          </a:p>
          <a:p>
            <a:endParaRPr lang="en-IE" dirty="0"/>
          </a:p>
          <a:p>
            <a:r>
              <a:rPr lang="en-IE" dirty="0"/>
              <a:t>Note the differing locations of the ‘</a:t>
            </a:r>
            <a:r>
              <a:rPr lang="en-IE" dirty="0" err="1"/>
              <a:t>opes</a:t>
            </a:r>
            <a:r>
              <a:rPr lang="en-IE" dirty="0"/>
              <a:t>’ of the root directors. </a:t>
            </a:r>
            <a:r>
              <a:rPr lang="en-IE" dirty="0" err="1"/>
              <a:t>Soome</a:t>
            </a:r>
            <a:r>
              <a:rPr lang="en-IE" dirty="0"/>
              <a:t> leeway is allowable but the final trees must be in the correction positions </a:t>
            </a:r>
          </a:p>
          <a:p>
            <a:endParaRPr lang="en-IE" dirty="0"/>
          </a:p>
          <a:p>
            <a:r>
              <a:rPr lang="en-IE" dirty="0"/>
              <a:t>5 mm leeway above 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6799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final installation used a previously managed tree from a registered nursery.</a:t>
            </a:r>
          </a:p>
          <a:p>
            <a:endParaRPr lang="en-IE" dirty="0"/>
          </a:p>
          <a:p>
            <a:r>
              <a:rPr lang="en-IE" dirty="0"/>
              <a:t>This allowed the tree canopy to be then managed for a </a:t>
            </a:r>
          </a:p>
          <a:p>
            <a:endParaRPr lang="en-IE" dirty="0"/>
          </a:p>
          <a:p>
            <a:pPr marL="228600" indent="-228600">
              <a:buAutoNum type="arabicPeriod"/>
            </a:pPr>
            <a:r>
              <a:rPr lang="en-IE" dirty="0"/>
              <a:t>Lower ‘soffit’ height of 2.5 m (to allow people under)</a:t>
            </a:r>
          </a:p>
          <a:p>
            <a:pPr marL="228600" indent="-228600">
              <a:buAutoNum type="arabicPeriod"/>
            </a:pPr>
            <a:r>
              <a:rPr lang="en-IE" dirty="0"/>
              <a:t>Shape and health</a:t>
            </a:r>
          </a:p>
          <a:p>
            <a:pPr marL="228600" indent="-228600">
              <a:buAutoNum type="arabicPeriod"/>
            </a:pPr>
            <a:endParaRPr lang="en-IE" dirty="0"/>
          </a:p>
          <a:p>
            <a:pPr marL="228600" indent="-228600">
              <a:buAutoNum type="arabicPeriod"/>
            </a:pPr>
            <a:r>
              <a:rPr lang="en-IE" dirty="0"/>
              <a:t>The management strategy is to have the local authority maintain the trees if possible with TII and the operator as the ‘custodian’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7387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TII research in the past has included these projects.</a:t>
            </a:r>
          </a:p>
          <a:p>
            <a:endParaRPr lang="en-IE" dirty="0"/>
          </a:p>
          <a:p>
            <a:r>
              <a:rPr lang="en-IE" dirty="0"/>
              <a:t>The results are downloadable from the CIRIA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055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CIRIA are continuing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Community of Practice on Biodiversity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Phase 3 Asset Management for</a:t>
            </a:r>
          </a:p>
          <a:p>
            <a:endParaRPr lang="en-IE" dirty="0"/>
          </a:p>
          <a:p>
            <a:r>
              <a:rPr lang="en-IE" dirty="0"/>
              <a:t>BGI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2022 to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r>
              <a:rPr lang="en-IE" dirty="0"/>
              <a:t>TII are focusing also on the wider </a:t>
            </a:r>
            <a:r>
              <a:rPr lang="en-IE" dirty="0" err="1"/>
              <a:t>Euroipean</a:t>
            </a:r>
            <a:r>
              <a:rPr lang="en-IE" dirty="0"/>
              <a:t> Research network and the Conference of European Roads Directorates CEDR.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0253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4799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Currently in the final writing phase of a PhD in Natural Science</a:t>
            </a:r>
          </a:p>
          <a:p>
            <a:endParaRPr lang="en-IE" dirty="0"/>
          </a:p>
          <a:p>
            <a:r>
              <a:rPr lang="en-IE" dirty="0"/>
              <a:t>Working Title : </a:t>
            </a:r>
            <a:r>
              <a:rPr lang="en-IE" b="1" i="1" dirty="0"/>
              <a:t>Impediments to the implementation of Nature-based Solutions in the provision of infrastructure. 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698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1351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4532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necessity to plan for the inclusion of work on the streetscape and the wide scope from tramway construction to retention and  provision of utilities and services required a close collaboration and forward planning.</a:t>
            </a:r>
          </a:p>
          <a:p>
            <a:endParaRPr lang="en-IE" dirty="0"/>
          </a:p>
          <a:p>
            <a:r>
              <a:rPr lang="en-IE" dirty="0"/>
              <a:t>The team include</a:t>
            </a:r>
          </a:p>
          <a:p>
            <a:endParaRPr lang="en-IE" dirty="0"/>
          </a:p>
          <a:p>
            <a:r>
              <a:rPr lang="en-IE" dirty="0"/>
              <a:t>Landscape architects (lead Tony </a:t>
            </a:r>
            <a:r>
              <a:rPr lang="en-IE" dirty="0" err="1"/>
              <a:t>Wiliiams</a:t>
            </a:r>
            <a:r>
              <a:rPr lang="en-IE" dirty="0"/>
              <a:t>)</a:t>
            </a:r>
          </a:p>
          <a:p>
            <a:r>
              <a:rPr lang="en-IE" dirty="0"/>
              <a:t>Utility Engineer (Lead) Michelle Merne</a:t>
            </a:r>
          </a:p>
          <a:p>
            <a:endParaRPr lang="en-IE" dirty="0"/>
          </a:p>
          <a:p>
            <a:r>
              <a:rPr lang="en-IE" dirty="0"/>
              <a:t>And lots of other engineers on the tramway generally (civil, structural, mechanical, electrical) and all have something to say about ‘Trees’</a:t>
            </a:r>
          </a:p>
          <a:p>
            <a:endParaRPr lang="en-IE" dirty="0"/>
          </a:p>
          <a:p>
            <a:r>
              <a:rPr lang="en-IE" dirty="0"/>
              <a:t>Arborists and Ecologies throughout the planning, design and construction </a:t>
            </a:r>
            <a:r>
              <a:rPr lang="en-IE" dirty="0" err="1"/>
              <a:t>phaes</a:t>
            </a:r>
            <a:r>
              <a:rPr lang="en-IE" dirty="0"/>
              <a:t>/.</a:t>
            </a:r>
          </a:p>
          <a:p>
            <a:endParaRPr lang="en-IE" dirty="0"/>
          </a:p>
          <a:p>
            <a:r>
              <a:rPr lang="en-IE" dirty="0"/>
              <a:t>Note that TII also secured the services of an arborist for the entire life cycle of the project and five years monitoring post-construction works 9for existing retained trees and newly planted)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4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The essential elements of the task are the development of a clear  detailed plan </a:t>
            </a:r>
          </a:p>
          <a:p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Overall for the project (all elements, all paces)</a:t>
            </a:r>
          </a:p>
          <a:p>
            <a:pPr marL="228600" indent="-228600">
              <a:buAutoNum type="alphaLcPeriod"/>
            </a:pPr>
            <a:r>
              <a:rPr lang="en-IE" dirty="0"/>
              <a:t>for each section</a:t>
            </a:r>
          </a:p>
          <a:p>
            <a:pPr marL="228600" indent="-228600">
              <a:buAutoNum type="alphaLcPeriod"/>
            </a:pPr>
            <a:r>
              <a:rPr lang="en-IE" dirty="0"/>
              <a:t>And each square metre</a:t>
            </a:r>
          </a:p>
          <a:p>
            <a:pPr marL="228600" indent="-228600">
              <a:buAutoNum type="alphaLcPeriod"/>
            </a:pPr>
            <a:endParaRPr lang="en-IE" dirty="0"/>
          </a:p>
          <a:p>
            <a:r>
              <a:rPr lang="en-IE" dirty="0"/>
              <a:t>Detailed planning is required and design is for each existing tree (thus the need for a project arborist both on the side of the contractor and the client !)</a:t>
            </a:r>
          </a:p>
          <a:p>
            <a:endParaRPr lang="en-IE" dirty="0"/>
          </a:p>
          <a:p>
            <a:r>
              <a:rPr lang="en-IE" dirty="0"/>
              <a:t>A tree management plan is drawn up and agreed with the local authority. This is then provided to the contractor with the option to accept ‘as their own’. This then becomes a contractual requirement and so focuses (not always positive) activities to the retention of trees and vegetation.</a:t>
            </a:r>
          </a:p>
          <a:p>
            <a:endParaRPr lang="en-IE" dirty="0"/>
          </a:p>
          <a:p>
            <a:r>
              <a:rPr lang="en-IE" dirty="0"/>
              <a:t>The retention of trees where possible, planning for the inclusion of new trees and vegetation and  the overall  improvements in root zones and aerobic conditions underground is therefore included as a  key deliverable in the works.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4489E-A772-4053-9FBD-6458062A9070}" type="slidenum">
              <a:rPr lang="en-IE" smtClean="0"/>
              <a:pPr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6325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development of an underground design that incorporates</a:t>
            </a:r>
          </a:p>
          <a:p>
            <a:endParaRPr lang="en-I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Existing utilities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Proposed utilities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Existing trees (design to incorporate utility space but also to retain the tree. Inclusion of fresh soil and a root zone that allows space for new root formation are included.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dirty="0"/>
              <a:t>Newly planned trees (design of tree pit extents and construction type)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429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Works on site must</a:t>
            </a:r>
          </a:p>
          <a:p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Be overseen by the contractor’s arborist (and records kept)</a:t>
            </a:r>
          </a:p>
          <a:p>
            <a:pPr marL="228600" indent="-228600">
              <a:buAutoNum type="alphaLcPeriod"/>
            </a:pPr>
            <a:r>
              <a:rPr lang="en-IE" dirty="0"/>
              <a:t>Be overseen by the client's arborist / landscape architect</a:t>
            </a:r>
          </a:p>
          <a:p>
            <a:pPr marL="228600" indent="-228600">
              <a:buAutoNum type="alphaLcPeriod"/>
            </a:pPr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Follow the method statements provided</a:t>
            </a:r>
          </a:p>
          <a:p>
            <a:pPr marL="228600" indent="-228600">
              <a:buAutoNum type="alphaLcPeriod"/>
            </a:pPr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Be discussed with the site lead, works operatives on site</a:t>
            </a:r>
          </a:p>
          <a:p>
            <a:pPr marL="228600" indent="-228600">
              <a:buAutoNum type="alphaLcPeriod"/>
            </a:pPr>
            <a:endParaRPr lang="en-IE" dirty="0"/>
          </a:p>
          <a:p>
            <a:pPr marL="228600" indent="-228600">
              <a:buAutoNum type="alphaLcPeriod"/>
            </a:pPr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Be familiar with the expected weather</a:t>
            </a:r>
          </a:p>
          <a:p>
            <a:pPr marL="228600" indent="-228600">
              <a:buAutoNum type="alphaLcPeriod"/>
            </a:pPr>
            <a:endParaRPr lang="en-IE" dirty="0"/>
          </a:p>
          <a:p>
            <a:pPr marL="228600" indent="-228600">
              <a:buAutoNum type="alphaLcPeriod"/>
            </a:pPr>
            <a:r>
              <a:rPr lang="en-IE" dirty="0"/>
              <a:t>Be based on the overall risk assessment of the asset (the tree)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733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Text on the slide</a:t>
            </a:r>
          </a:p>
          <a:p>
            <a:endParaRPr lang="en-IE" dirty="0"/>
          </a:p>
          <a:p>
            <a:pPr defTabSz="946000">
              <a:spcBef>
                <a:spcPct val="0"/>
              </a:spcBef>
              <a:defRPr/>
            </a:pPr>
            <a:r>
              <a:rPr lang="en-IE" sz="1100" b="1" dirty="0">
                <a:latin typeface="Arial" pitchFamily="34" charset="0"/>
                <a:ea typeface="+mj-ea"/>
                <a:cs typeface="Arial" pitchFamily="34" charset="0"/>
              </a:rPr>
              <a:t>Existing Trees – Strategy</a:t>
            </a:r>
          </a:p>
          <a:p>
            <a:pPr defTabSz="946000">
              <a:spcBef>
                <a:spcPct val="0"/>
              </a:spcBef>
              <a:defRPr/>
            </a:pPr>
            <a:r>
              <a:rPr lang="en-IE" sz="11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Not without its difficulties</a:t>
            </a:r>
          </a:p>
          <a:p>
            <a:pPr defTabSz="946000">
              <a:spcBef>
                <a:spcPct val="0"/>
              </a:spcBef>
              <a:defRPr/>
            </a:pPr>
            <a:endParaRPr lang="en-IE" sz="11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IE" sz="1100" b="1" dirty="0">
                <a:latin typeface="Arial" pitchFamily="34" charset="0"/>
                <a:cs typeface="Arial" pitchFamily="34" charset="0"/>
              </a:rPr>
              <a:t>Challenge to adjust proposed utility layouts</a:t>
            </a:r>
            <a:r>
              <a:rPr lang="en-IE" sz="1100" dirty="0">
                <a:latin typeface="Arial" pitchFamily="34" charset="0"/>
                <a:cs typeface="Arial" pitchFamily="34" charset="0"/>
              </a:rPr>
              <a:t> in order to avoid impacting existing street trees</a:t>
            </a: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IE" sz="1100" dirty="0">
              <a:latin typeface="Arial" pitchFamily="34" charset="0"/>
              <a:ea typeface="+mj-ea"/>
              <a:cs typeface="Arial" pitchFamily="34" charset="0"/>
            </a:endParaRP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Each trees footprint varies and needs to be designed for its unique position within the new streetscape and kerb lines</a:t>
            </a: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IE" sz="1100" dirty="0"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Full </a:t>
            </a:r>
            <a:r>
              <a:rPr lang="en-IE" sz="1100" dirty="0" err="1">
                <a:latin typeface="Arial" pitchFamily="34" charset="0"/>
                <a:cs typeface="Arial" pitchFamily="34" charset="0"/>
              </a:rPr>
              <a:t>aboricultural</a:t>
            </a:r>
            <a:r>
              <a:rPr lang="en-IE" sz="1100" dirty="0">
                <a:latin typeface="Arial" pitchFamily="34" charset="0"/>
                <a:cs typeface="Arial" pitchFamily="34" charset="0"/>
              </a:rPr>
              <a:t> advice obtained to allow individual street tree details be developed.</a:t>
            </a: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IE" sz="1100" dirty="0"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Trees removed only when necessary and using an </a:t>
            </a:r>
            <a:r>
              <a:rPr lang="en-IE" sz="1100" dirty="0" err="1">
                <a:latin typeface="Arial" pitchFamily="34" charset="0"/>
                <a:cs typeface="Arial" pitchFamily="34" charset="0"/>
              </a:rPr>
              <a:t>arboricukltural</a:t>
            </a:r>
            <a:r>
              <a:rPr lang="en-IE" sz="1100" dirty="0">
                <a:latin typeface="Arial" pitchFamily="34" charset="0"/>
                <a:cs typeface="Arial" pitchFamily="34" charset="0"/>
              </a:rPr>
              <a:t> impact assessment procedure outlining reasons for and mitigation of. The tree removal</a:t>
            </a: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IE" sz="1100" dirty="0"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Requirement for aftercare and </a:t>
            </a:r>
            <a:r>
              <a:rPr lang="en-IE" sz="1100" dirty="0" err="1">
                <a:latin typeface="Arial" pitchFamily="34" charset="0"/>
                <a:cs typeface="Arial" pitchFamily="34" charset="0"/>
              </a:rPr>
              <a:t>monitoiring</a:t>
            </a:r>
            <a:r>
              <a:rPr lang="en-IE" sz="1100" dirty="0">
                <a:latin typeface="Arial" pitchFamily="34" charset="0"/>
                <a:cs typeface="Arial" pitchFamily="34" charset="0"/>
              </a:rPr>
              <a:t> to be continuous</a:t>
            </a: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IE" sz="1100" dirty="0"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Hand over to city and operator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90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6000">
              <a:spcBef>
                <a:spcPct val="0"/>
              </a:spcBef>
              <a:defRPr/>
            </a:pPr>
            <a:r>
              <a:rPr lang="en-IE" sz="1100" b="1" dirty="0">
                <a:latin typeface="Arial" pitchFamily="34" charset="0"/>
                <a:ea typeface="+mj-ea"/>
                <a:cs typeface="Arial" pitchFamily="34" charset="0"/>
              </a:rPr>
              <a:t>New Trees</a:t>
            </a:r>
          </a:p>
          <a:p>
            <a:pPr defTabSz="946000">
              <a:spcBef>
                <a:spcPct val="0"/>
              </a:spcBef>
              <a:defRPr/>
            </a:pPr>
            <a:endParaRPr lang="en-IE" sz="1100" b="1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Challenge to adjust utility layouts in order to fit new street trees</a:t>
            </a:r>
          </a:p>
          <a:p>
            <a:pPr lvl="1">
              <a:spcBef>
                <a:spcPct val="0"/>
              </a:spcBef>
              <a:defRPr/>
            </a:pPr>
            <a:endParaRPr lang="en-IE" sz="1100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Tree grille proposed with infill to match surrounding paving</a:t>
            </a:r>
          </a:p>
          <a:p>
            <a:pPr lvl="1">
              <a:spcBef>
                <a:spcPct val="0"/>
              </a:spcBef>
              <a:defRPr/>
            </a:pPr>
            <a:endParaRPr lang="en-IE" sz="1100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Structural soils used as part of build up</a:t>
            </a:r>
          </a:p>
          <a:p>
            <a:pPr lvl="1">
              <a:spcBef>
                <a:spcPct val="0"/>
              </a:spcBef>
              <a:defRPr/>
            </a:pPr>
            <a:endParaRPr lang="en-IE" sz="110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London Plane tree type used to match existing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IE" sz="110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But not always. 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100" dirty="0">
                <a:latin typeface="Arial" pitchFamily="34" charset="0"/>
                <a:cs typeface="Arial" pitchFamily="34" charset="0"/>
              </a:rPr>
              <a:t>We are aiming to increase the range of species used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8911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Development of a methodology using a variety of root zone creation techniques. Refer to BS 8545 for advise also on the management of trees.</a:t>
            </a:r>
          </a:p>
          <a:p>
            <a:endParaRPr lang="en-IE" dirty="0"/>
          </a:p>
          <a:p>
            <a:r>
              <a:rPr lang="en-IE" dirty="0"/>
              <a:t>The use of </a:t>
            </a:r>
          </a:p>
          <a:p>
            <a:endParaRPr lang="en-IE" dirty="0"/>
          </a:p>
          <a:p>
            <a:r>
              <a:rPr lang="en-IE" dirty="0"/>
              <a:t>HDPE cells (90 % soil) 10 % structure</a:t>
            </a:r>
          </a:p>
          <a:p>
            <a:endParaRPr lang="en-IE" dirty="0"/>
          </a:p>
          <a:p>
            <a:r>
              <a:rPr lang="en-IE" dirty="0"/>
              <a:t>And</a:t>
            </a:r>
          </a:p>
          <a:p>
            <a:endParaRPr lang="en-IE" dirty="0"/>
          </a:p>
          <a:p>
            <a:r>
              <a:rPr lang="en-IE" dirty="0"/>
              <a:t>Stockholm system - Rock (100 /150 mm) sharp, compacted (30 % soil / 70 % structure)</a:t>
            </a:r>
          </a:p>
          <a:p>
            <a:endParaRPr lang="en-IE" dirty="0"/>
          </a:p>
          <a:p>
            <a:r>
              <a:rPr lang="en-IE" dirty="0"/>
              <a:t>Were tested.</a:t>
            </a:r>
          </a:p>
          <a:p>
            <a:endParaRPr lang="en-IE" dirty="0"/>
          </a:p>
          <a:p>
            <a:r>
              <a:rPr lang="en-IE" dirty="0"/>
              <a:t>The Stockholm system was favoured for constructability, (time) and cost. Tree pit size increased to compensate for loss of air / soil space (factor 0f 3 as a minimum if possible)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B23C1-74FD-4CE5-B37D-BC4A47C78838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751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mailto:Williaa4@tcd.ie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60EFD37-AF3D-4481-82E4-4D2E5D2E48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4546075"/>
            <a:ext cx="6017443" cy="355863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AD4CBD-88D9-4A2C-B814-45C3ADC0D3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4574" y="4901938"/>
            <a:ext cx="6026869" cy="355862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</p:spTree>
    <p:extLst>
      <p:ext uri="{BB962C8B-B14F-4D97-AF65-F5344CB8AC3E}">
        <p14:creationId xmlns:p14="http://schemas.microsoft.com/office/powerpoint/2010/main" val="338074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3D3E-30D3-4D13-8DF4-CAD77956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40F48-3A5B-4A16-B098-97603FC83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54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C410-964C-42F8-A3F9-CD1E875D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A164D-D2F5-4145-8A93-94FA20F94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E14A-F81C-4958-8617-A28C7B61D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903BC5-EC29-4D21-B779-ACF2BB9F0859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B213B0-7B22-4201-88C6-187B7E11375D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2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F0EB-9FCB-423A-86B5-1D10FAF0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D8FDD-7AD8-4147-82EE-840ED37A9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44EBE-D8D7-4D70-89DC-CD496EA0D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8E64C-BBFB-4E1F-BABD-0E92D3A72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AF5E9-C7EE-47CF-BC06-842F2E92B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8741E8-6642-4B12-BC50-0BD877EDBB42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84C220-1CEF-4C76-8B09-EF6F2445B8A0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51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E660-D059-41B5-B3DE-C2711829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5EB3D-A6B1-4A3A-AEFC-11245693E7BE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63590-3944-48DB-9C5F-9210108E236B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8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7E63-4F5C-4D59-8A4A-75051CD8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54196-6132-4399-B34C-48350FB64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D72E5-6C4B-4936-B6EA-9CF202437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C99B08-1361-42FC-A26B-6D7A6E40B125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2ECBA5-3937-4554-AE05-5D25FB58788C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1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FC17-7A67-4852-B4A9-29574D9CD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8E68C-8107-4761-9D18-48D2473A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4AFC4-7CDB-41D6-B139-21A7C91B1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2FDFF-F058-43BF-BBF0-B47ED6B06935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98AE4-2641-4D57-AC30-FAAC39234B49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2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1B72-9DD0-4869-9131-100F9666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13453-111E-4FF6-9105-DB0B9C01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85F7CE-DC7C-4107-B935-71E98F2F5D0D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54A84B-8A36-42B4-A2C4-E642B4ED3F0B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08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DD275-FB24-48F8-B81D-2D8BEDD10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7A36F-AAA3-4F32-8827-A5A238BF5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71C6F-9CF7-4FD6-918A-654973D3DB2F}"/>
              </a:ext>
            </a:extLst>
          </p:cNvPr>
          <p:cNvSpPr/>
          <p:nvPr userDrawn="1"/>
        </p:nvSpPr>
        <p:spPr>
          <a:xfrm>
            <a:off x="8225323" y="6356350"/>
            <a:ext cx="3130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@CIRIAupdates </a:t>
            </a: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│ </a:t>
            </a:r>
            <a:r>
              <a:rPr lang="en-GB" sz="1200" b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975E4C-E4E8-4087-99A7-84FBFB4C27C3}"/>
              </a:ext>
            </a:extLst>
          </p:cNvPr>
          <p:cNvSpPr/>
          <p:nvPr userDrawn="1"/>
        </p:nvSpPr>
        <p:spPr>
          <a:xfrm>
            <a:off x="839788" y="6356350"/>
            <a:ext cx="2924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 name</a:t>
            </a:r>
            <a:endParaRPr lang="en-GB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31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TAKE: 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8892591-1D3B-429D-9B49-8303E8541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626" y="4546076"/>
            <a:ext cx="6017443" cy="355863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3542239-DE97-46C8-AD44-53CE9EE180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901939"/>
            <a:ext cx="6026869" cy="355862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</p:spTree>
    <p:extLst>
      <p:ext uri="{BB962C8B-B14F-4D97-AF65-F5344CB8AC3E}">
        <p14:creationId xmlns:p14="http://schemas.microsoft.com/office/powerpoint/2010/main" val="318755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6BAFDC2-D28E-45E4-9172-F8B4A02C2E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0557" y="4546075"/>
            <a:ext cx="6017443" cy="355863"/>
          </a:xfr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AD77B99-4520-46A1-8EF9-A74B39715A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131" y="4901938"/>
            <a:ext cx="6026869" cy="355862"/>
          </a:xfr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</p:spTree>
    <p:extLst>
      <p:ext uri="{BB962C8B-B14F-4D97-AF65-F5344CB8AC3E}">
        <p14:creationId xmlns:p14="http://schemas.microsoft.com/office/powerpoint/2010/main" val="178212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TAKE: 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0E86-30C8-4422-92A1-1279E87FF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387600"/>
          </a:xfrm>
        </p:spPr>
        <p:txBody>
          <a:bodyPr anchor="ctr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EFF62-F8A5-4137-86D8-0FD4A520C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10515599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827382A7-C247-495D-B55E-D6AE04312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6355" y="4546075"/>
            <a:ext cx="6017443" cy="355863"/>
          </a:xfr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Twitter promo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3457802D-FBBE-4F36-BA58-73A350234F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6929" y="4901938"/>
            <a:ext cx="6026869" cy="355862"/>
          </a:xfr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@ │ #</a:t>
            </a:r>
          </a:p>
        </p:txBody>
      </p:sp>
    </p:spTree>
    <p:extLst>
      <p:ext uri="{BB962C8B-B14F-4D97-AF65-F5344CB8AC3E}">
        <p14:creationId xmlns:p14="http://schemas.microsoft.com/office/powerpoint/2010/main" val="1959451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TAKE: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472C0AB-8212-4927-A6D0-0336D9CAB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3" y="4841387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1E0CBE5-EFA7-4B07-ABE6-C803337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3" y="5180465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64C9CCA-AF2B-4391-B9F5-9F7954A83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3" y="5433478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CCD71DA-62E0-4ADF-910B-DB7C820F7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043" y="5686491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723237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3" y="5939504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50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TAKE: : 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472C0AB-8212-4927-A6D0-0336D9CAB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4" y="4841387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1E0CBE5-EFA7-4B07-ABE6-C803337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4" y="5180465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64C9CCA-AF2B-4391-B9F5-9F7954A83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4" y="5433478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CCD71DA-62E0-4ADF-910B-DB7C820F7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044" y="5686491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723237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4" y="5939504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CEE429BB-7ED4-49D0-BE94-1610C9E6F5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0044" y="4841387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364C7C4C-1277-47E0-BC84-B229104FA7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0044" y="5180465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52E51A8-5BB4-46DA-A449-D93163F32C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0044" y="5433478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5863651F-1B2A-4201-AC76-4F5029B181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0044" y="5686491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Picture Placeholder 34">
            <a:extLst>
              <a:ext uri="{FF2B5EF4-FFF2-40B4-BE49-F238E27FC236}">
                <a16:creationId xmlns:a16="http://schemas.microsoft.com/office/drawing/2014/main" id="{CB75AC83-4D97-418A-8202-098B314ED7D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72120" y="3723237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53E010-31EC-442F-AFD0-C70ECF9029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0044" y="5939504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</p:spTree>
    <p:extLst>
      <p:ext uri="{BB962C8B-B14F-4D97-AF65-F5344CB8AC3E}">
        <p14:creationId xmlns:p14="http://schemas.microsoft.com/office/powerpoint/2010/main" val="737428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TAKE: 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1FCF9739-AE84-438C-9A06-3DEC7C690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2" y="5078846"/>
            <a:ext cx="3577384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343F24B5-0378-4FC2-B4E3-51371C363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2" y="5417924"/>
            <a:ext cx="3577384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CE167F53-1E2C-4918-9B67-63BF1A3822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2" y="5670937"/>
            <a:ext cx="3577384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5" name="Picture Placeholder 36">
            <a:extLst>
              <a:ext uri="{FF2B5EF4-FFF2-40B4-BE49-F238E27FC236}">
                <a16:creationId xmlns:a16="http://schemas.microsoft.com/office/drawing/2014/main" id="{6078A22B-A320-42F7-AB8C-BFE267F0657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748822" y="3953844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A50E26BB-461F-467E-BCFF-45E51332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042" y="5923950"/>
            <a:ext cx="3577384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94B2C22-32B0-4D18-AF77-87F6E128D6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7237" y="5079736"/>
            <a:ext cx="3215296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7B6EB5FB-801D-4148-AA70-F3F5B70605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67237" y="5418814"/>
            <a:ext cx="321529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09EE92A8-254F-448B-B621-488C40A759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7237" y="5671827"/>
            <a:ext cx="321529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59149BC9-91E9-405B-8B44-756F9F95C7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7237" y="5924840"/>
            <a:ext cx="321529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A420065E-66C4-4AD9-864C-F3B4BB5B8D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36344" y="5078846"/>
            <a:ext cx="3215297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242CF897-6A4B-4733-AB14-7D255EE913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36344" y="5417924"/>
            <a:ext cx="3215297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06DEC72-4AC0-43D7-84DE-7301DD9AB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36344" y="5670937"/>
            <a:ext cx="3215297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E3D8DE8E-A038-4026-9512-A42DDBDD80D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6344" y="5923950"/>
            <a:ext cx="3215297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5" name="Picture Placeholder 36">
            <a:extLst>
              <a:ext uri="{FF2B5EF4-FFF2-40B4-BE49-F238E27FC236}">
                <a16:creationId xmlns:a16="http://schemas.microsoft.com/office/drawing/2014/main" id="{51C69123-16BA-42D1-8A28-44A241F5F90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8239003" y="3953844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6" name="Picture Placeholder 36">
            <a:extLst>
              <a:ext uri="{FF2B5EF4-FFF2-40B4-BE49-F238E27FC236}">
                <a16:creationId xmlns:a16="http://schemas.microsoft.com/office/drawing/2014/main" id="{709E2932-EF78-4AB9-8583-3CF782960FA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76496" y="3959884"/>
            <a:ext cx="945000" cy="945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67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TAKE: 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84470" y="5241610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012"/>
            <a:ext cx="10515600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90FD49B-09EA-44F5-9F13-9C5CC88B18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7794" y="2188353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4EDF4E2-0545-42B3-B781-74ECB3922D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27794" y="2527431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63E7B67A-3774-4320-A5B5-59CF127E3B79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84470" y="1835272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5B10422-0AA7-486F-A666-4AF3CE6F0B2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27794" y="5594519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FDC8EF2-ADBB-4FBC-81E9-01844C4E8A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27794" y="5933597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4" name="Picture Placeholder 34">
            <a:extLst>
              <a:ext uri="{FF2B5EF4-FFF2-40B4-BE49-F238E27FC236}">
                <a16:creationId xmlns:a16="http://schemas.microsoft.com/office/drawing/2014/main" id="{7F61EB2D-CCC4-49B2-8BDD-5822DA1C26C9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484470" y="353835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A929CE37-159F-402A-8ECE-E43B37D28E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7794" y="3891264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A2B33236-640F-4FE2-BFCB-AEC05FCDC86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7794" y="4230342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63" name="Picture Placeholder 34">
            <a:extLst>
              <a:ext uri="{FF2B5EF4-FFF2-40B4-BE49-F238E27FC236}">
                <a16:creationId xmlns:a16="http://schemas.microsoft.com/office/drawing/2014/main" id="{E7974E3F-B514-484C-BB8E-E22FF5B9396D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4256796" y="5241438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031B9259-7B4E-4D24-AD5B-E291F118D8C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00120" y="2188181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5A030902-0612-4305-83A0-E630B1E4014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120" y="2527259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66" name="Picture Placeholder 34">
            <a:extLst>
              <a:ext uri="{FF2B5EF4-FFF2-40B4-BE49-F238E27FC236}">
                <a16:creationId xmlns:a16="http://schemas.microsoft.com/office/drawing/2014/main" id="{06CC01BC-4CFF-4224-9198-47D3029ED71C}"/>
              </a:ext>
            </a:extLst>
          </p:cNvPr>
          <p:cNvSpPr>
            <a:spLocks noGrp="1" noChangeAspect="1"/>
          </p:cNvSpPr>
          <p:nvPr>
            <p:ph type="pic" sz="quarter" idx="54"/>
          </p:nvPr>
        </p:nvSpPr>
        <p:spPr>
          <a:xfrm>
            <a:off x="4256796" y="1835100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E098DEBD-0C0F-4F0F-BAF8-B56E905018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300120" y="5594347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EBDDCAD-338B-4283-8694-F28C865B090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300120" y="5933425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69" name="Picture Placeholder 34">
            <a:extLst>
              <a:ext uri="{FF2B5EF4-FFF2-40B4-BE49-F238E27FC236}">
                <a16:creationId xmlns:a16="http://schemas.microsoft.com/office/drawing/2014/main" id="{FD9AFD80-E61C-445A-8695-444EC54B2913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4256796" y="353818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9A0AC379-CA03-482B-948B-FEE9B6A2EE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300120" y="3891092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50FCDC2F-4156-4CCD-B4F4-B9A29F44C70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00120" y="4230170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72" name="Picture Placeholder 34">
            <a:extLst>
              <a:ext uri="{FF2B5EF4-FFF2-40B4-BE49-F238E27FC236}">
                <a16:creationId xmlns:a16="http://schemas.microsoft.com/office/drawing/2014/main" id="{CD5A9735-5385-4371-98F0-E4966E9990CF}"/>
              </a:ext>
            </a:extLst>
          </p:cNvPr>
          <p:cNvSpPr>
            <a:spLocks noGrp="1" noChangeAspect="1"/>
          </p:cNvSpPr>
          <p:nvPr>
            <p:ph type="pic" sz="quarter" idx="60"/>
          </p:nvPr>
        </p:nvSpPr>
        <p:spPr>
          <a:xfrm>
            <a:off x="8029122" y="5241438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3" name="Text Placeholder 20">
            <a:extLst>
              <a:ext uri="{FF2B5EF4-FFF2-40B4-BE49-F238E27FC236}">
                <a16:creationId xmlns:a16="http://schemas.microsoft.com/office/drawing/2014/main" id="{8DA83394-A3BA-46BE-9BF4-9F8902E4D05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72446" y="2188181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0D37DBD3-9CB6-40BF-897C-2888DFDD7C1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072446" y="2527259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75" name="Picture Placeholder 34">
            <a:extLst>
              <a:ext uri="{FF2B5EF4-FFF2-40B4-BE49-F238E27FC236}">
                <a16:creationId xmlns:a16="http://schemas.microsoft.com/office/drawing/2014/main" id="{AF90DA25-95A7-4DDF-BAF3-34134D04D4B8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8029122" y="1835100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6" name="Text Placeholder 20">
            <a:extLst>
              <a:ext uri="{FF2B5EF4-FFF2-40B4-BE49-F238E27FC236}">
                <a16:creationId xmlns:a16="http://schemas.microsoft.com/office/drawing/2014/main" id="{9597230C-DF0A-4EB0-A9E2-F562F461893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072446" y="5594347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7" name="Text Placeholder 20">
            <a:extLst>
              <a:ext uri="{FF2B5EF4-FFF2-40B4-BE49-F238E27FC236}">
                <a16:creationId xmlns:a16="http://schemas.microsoft.com/office/drawing/2014/main" id="{95D9462A-1AA2-47BD-940D-F89C28FF7A6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072446" y="5933425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78" name="Picture Placeholder 34">
            <a:extLst>
              <a:ext uri="{FF2B5EF4-FFF2-40B4-BE49-F238E27FC236}">
                <a16:creationId xmlns:a16="http://schemas.microsoft.com/office/drawing/2014/main" id="{9F51D868-BD99-439E-9556-C0BA98324162}"/>
              </a:ext>
            </a:extLst>
          </p:cNvPr>
          <p:cNvSpPr>
            <a:spLocks noGrp="1" noChangeAspect="1"/>
          </p:cNvSpPr>
          <p:nvPr>
            <p:ph type="pic" sz="quarter" idx="66"/>
          </p:nvPr>
        </p:nvSpPr>
        <p:spPr>
          <a:xfrm>
            <a:off x="8029122" y="353818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9" name="Text Placeholder 20">
            <a:extLst>
              <a:ext uri="{FF2B5EF4-FFF2-40B4-BE49-F238E27FC236}">
                <a16:creationId xmlns:a16="http://schemas.microsoft.com/office/drawing/2014/main" id="{D8584696-A8BF-4364-8703-24B68C4CAC0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72446" y="3891092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80" name="Text Placeholder 20">
            <a:extLst>
              <a:ext uri="{FF2B5EF4-FFF2-40B4-BE49-F238E27FC236}">
                <a16:creationId xmlns:a16="http://schemas.microsoft.com/office/drawing/2014/main" id="{BBD85AAC-BBED-425D-8D0C-BC2D333ABD1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72446" y="4230170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55804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89" y="674688"/>
            <a:ext cx="7159005" cy="406883"/>
          </a:xfrm>
        </p:spPr>
        <p:txBody>
          <a:bodyPr anchor="t" anchorCtr="0"/>
          <a:lstStyle>
            <a:lvl1pPr>
              <a:defRPr sz="2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24D70A-A512-4A8C-A4C5-4227DE4B6D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114550"/>
            <a:ext cx="12191999" cy="40687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6FD1D-DAB8-44B4-873D-5AE0EF990C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8701" y="1117075"/>
            <a:ext cx="7145803" cy="1228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717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158201"/>
      </p:ext>
    </p:extLst>
  </p:cSld>
  <p:clrMapOvr>
    <a:masterClrMapping/>
  </p:clrMapOvr>
  <p:transition spd="slow" advClick="0" advTm="15000"/>
  <p:extLst>
    <p:ext uri="{DCECCB84-F9BA-43D5-87BE-67443E8EF086}">
      <p15:sldGuideLst xmlns:p15="http://schemas.microsoft.com/office/powerpoint/2012/main">
        <p15:guide id="1" pos="9857">
          <p15:clr>
            <a:srgbClr val="FBAE40"/>
          </p15:clr>
        </p15:guide>
        <p15:guide id="2" pos="10152">
          <p15:clr>
            <a:srgbClr val="FBAE40"/>
          </p15:clr>
        </p15:guide>
        <p15:guide id="3" pos="5207">
          <p15:clr>
            <a:srgbClr val="FBAE40"/>
          </p15:clr>
        </p15:guide>
        <p15:guide id="4" orient="horz" pos="2664">
          <p15:clr>
            <a:srgbClr val="FBAE40"/>
          </p15:clr>
        </p15:guide>
        <p15:guide id="5" orient="horz" pos="7790">
          <p15:clr>
            <a:srgbClr val="FBAE40"/>
          </p15:clr>
        </p15:guide>
        <p15:guide id="6" orient="horz" pos="19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4793" y="6526174"/>
            <a:ext cx="585538" cy="230905"/>
          </a:xfrm>
          <a:prstGeom prst="rect">
            <a:avLst/>
          </a:prstGeom>
        </p:spPr>
        <p:txBody>
          <a:bodyPr vert="horz" lIns="94603" tIns="47302" rIns="94603" bIns="4730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45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6C5BD-70B9-40A5-9A68-BA900CF57F9B}" type="slidenum">
              <a:rPr kumimoji="0" lang="en-IE" sz="962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45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62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3019" y="6511844"/>
            <a:ext cx="314848" cy="25045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154" dirty="0"/>
          </a:p>
        </p:txBody>
      </p:sp>
    </p:spTree>
    <p:extLst>
      <p:ext uri="{BB962C8B-B14F-4D97-AF65-F5344CB8AC3E}">
        <p14:creationId xmlns:p14="http://schemas.microsoft.com/office/powerpoint/2010/main" val="2586742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00C57C9-C9C0-5B3E-2AA3-78EAAA145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02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98A9-6627-442B-83FA-8BAC47B00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2207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356B6-750F-4D82-979F-CF16300542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336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Name: </a:t>
            </a:r>
          </a:p>
          <a:p>
            <a:endParaRPr lang="en-US" dirty="0"/>
          </a:p>
          <a:p>
            <a:r>
              <a:rPr lang="en-US" dirty="0"/>
              <a:t>Start:</a:t>
            </a:r>
          </a:p>
          <a:p>
            <a:endParaRPr lang="en-US" dirty="0"/>
          </a:p>
          <a:p>
            <a:r>
              <a:rPr lang="en-US" dirty="0"/>
              <a:t>End: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504F1-4D95-4475-BAA5-37BB5259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41782-209A-45EA-9544-2FEE2163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DD64-CC29-454C-8F49-F3C8BA98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63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4C5E-8322-4F08-911B-0CA0BD92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88809-3720-47B1-AA3C-998DB1978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C3BE3-DB9A-49B1-8E90-47CC6BD7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EC30-0FE0-4058-9FBD-3ECFD2A0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E479F-99AB-4479-A4E7-4F130106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0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472C0AB-8212-4927-A6D0-0336D9CAB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3" y="4558579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1E0CBE5-EFA7-4B07-ABE6-C803337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3" y="4897657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64C9CCA-AF2B-4391-B9F5-9F7954A83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3" y="5150670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CCD71DA-62E0-4ADF-910B-DB7C820F7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043" y="5403683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440429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3" y="5656696"/>
            <a:ext cx="1051559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066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169B-8FFB-491E-95B8-FDD36F34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DED2C-AFCB-46EE-9CEE-0CBA5CC4A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0455-A379-4B88-BB56-7E085B23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A1FDF-2ECB-47AC-A8D9-B3653639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D53F5-0D0E-4155-90B6-2CB622B2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04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D387-C8E3-4B56-817D-7A9DCCC6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6DC5-A984-4C93-B44E-D990592B5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58ADE-A557-4A61-936C-E251C0936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52C7D-6E8A-4635-A504-76BC81AE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7520E-4F1E-47BC-BAF1-3FB29628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7EB93-EE5C-48D8-BED1-81AECDC1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13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D2FE-980F-49CC-90EF-CF222B25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854A3-3C6C-4A19-9F11-96727A13A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20531-D6E4-4B41-8014-F51E7D6B0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DBE94-33C1-4C2D-A499-6D1D4394D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28E62-3FC8-4C16-BE2B-BEC461AA3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6FEC1-D27B-46DA-BAF1-99E607A1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D24A2-A127-4E99-B582-B3976FC4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10BD2-0BD4-41A8-85B5-B34E7E95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86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506A-9A00-442F-A94D-5899E287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ED925-B9E7-47CF-A342-4DB1DC6E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35E4E-FBFD-4A62-BB0B-3BEF837A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D7379-B4FD-42A1-AFC7-761AD295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79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E5375D-0B03-45AD-BA0D-64533C53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2F134-45FF-45F1-B91B-905E5211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8B481-D00A-44FE-B7A7-E3FFC4E6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7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0DE7-A9F7-4E55-A133-F50F677F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FC51-C692-4A5F-8EC4-194C51C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64982-6181-4373-A6A5-3DF859C67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42077-51E8-4E05-8616-3A591E58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92647-BD4A-46C1-B4D8-E01346C6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AA67-4A63-432A-962F-5AF1DAEF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08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D763-6B10-497A-8E9A-3DCBC5F7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E9831-2275-49CB-99BF-665E18CFF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9679E-7887-41EA-9230-735210429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9D49C-C6F7-4A1E-9560-7A6B6AFC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937EA-2C82-4177-978C-E8500E3E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16735-FE82-4BEB-90B4-BF0A7972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27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9D3C-0222-43EB-B3C6-39716F8B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94183-7470-4486-808C-9274FD085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F8B4A-CF9B-4644-BEBA-08E2C9D3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DC0B-3B09-4B6E-8B94-661FF596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09D61-EFC4-4E7E-BAE1-832B281E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70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2B789-140F-4C16-97F9-FF1A0E7F6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457E5-B431-479C-B905-ADCF7AF43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C1AC0-C65F-4013-AF4E-18E3FC55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1621A-9113-4AF6-A16F-3598E055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1BF36-E232-45FB-90C8-A1FFCB3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33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492E-F477-4946-BD4C-6A1C3CA68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F56C7-77C3-4C55-B15B-8E2C354A4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C4D7-C6FA-4C1B-8BC1-703B6AC5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A338-3BE8-492C-A1E4-1B99FEB9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0BF4E-493F-4B58-BCF6-E46CBF67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5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472C0AB-8212-4927-A6D0-0336D9CAB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4" y="4558583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1E0CBE5-EFA7-4B07-ABE6-C803337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4" y="4897661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64C9CCA-AF2B-4391-B9F5-9F7954A83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4" y="5150674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ACCD71DA-62E0-4ADF-910B-DB7C820F7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044" y="5403687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20" y="344043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A3D093DF-ED55-43D6-A449-3327A1033C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6044" y="5656700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CEE429BB-7ED4-49D0-BE94-1610C9E6F5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0044" y="4558583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364C7C4C-1277-47E0-BC84-B229104FA7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0044" y="4897661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52E51A8-5BB4-46DA-A449-D93163F32C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0044" y="5150674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5863651F-1B2A-4201-AC76-4F5029B181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0044" y="5403687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20" name="Picture Placeholder 34">
            <a:extLst>
              <a:ext uri="{FF2B5EF4-FFF2-40B4-BE49-F238E27FC236}">
                <a16:creationId xmlns:a16="http://schemas.microsoft.com/office/drawing/2014/main" id="{CB75AC83-4D97-418A-8202-098B314ED7D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72120" y="344043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53E010-31EC-442F-AFD0-C70ECF9029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0044" y="5656700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</p:spTree>
    <p:extLst>
      <p:ext uri="{BB962C8B-B14F-4D97-AF65-F5344CB8AC3E}">
        <p14:creationId xmlns:p14="http://schemas.microsoft.com/office/powerpoint/2010/main" val="4087471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1170-AFEC-4646-8D52-74C353C9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2A058-63E8-4C2A-8F21-8A1C89F6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C31C-F9D1-4FF7-BDBB-2296615C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DC44-2551-4D5C-AFF2-20FE1BAA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D645-2A78-4375-8682-1975A22C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19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2263-8B1E-4060-B254-8DC394C3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F0B7C-2601-4A88-8A7C-452E974D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AFF68-23D8-4A21-9CA7-6BC198EA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996D0-5D9F-4255-AA25-48BE164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79FF9-09F3-49C1-8E8B-A8189AA0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28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AD6B-0FD6-4FB9-8C90-71FF89D0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A6B7D-9C0D-4A2D-8417-91CDE8DC0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02339-C635-4DF0-B7DF-51867446B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8D914-6AA1-42EC-B39B-F907CC04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B460E-3C73-4E88-9601-A069113E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A7AC8-D501-4197-AEF4-8BC2E61D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39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80D-6FC2-4FF7-A1B0-B70AF5C5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46213-244A-41EE-8E85-26AD0BFAC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4F6A1-090A-410B-95E1-5B4CB6662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8CEFF-B8DA-49A6-A2FF-D7AAA61D8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78AEF-3649-482F-ABBD-B8BF90977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E0FF7-01CD-4F0F-BBEF-17DDC323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2A18E-44B9-4A0C-AD06-1F68AC50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5C5F9-CED2-49C8-B9D2-FC8514C3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12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E68C-2A4D-4785-8421-E0DE5F97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5847E-8C0F-4329-9032-747ABDCC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6A219-B1DA-4E49-A581-4B2A5715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86C41-3F5D-4D8A-A2C2-7FB4BA39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34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3513C-CB89-4F14-B0E9-3AC83AC9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86B8C-3356-4F38-8959-3B7EA86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A78AB-EF48-4568-B862-D3702BC0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270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158D-571D-4B09-8D50-89A02B78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D644-79EF-4603-8631-8FF80082D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FCBF6-CCF8-4E9B-9D07-13ECCB8FF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C98-2A4B-4DD5-8B32-0F122419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B1D59-54AB-4DA0-9459-493E3AD8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36DE7-B54D-4B51-8FD9-1F0BEB5E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024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A561-159B-49FD-945A-3BE6FD2C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E66CF-C2B7-4000-8A25-5859A83D1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BD08-A5D1-431E-A518-FEC2CB6F0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61D8F-348D-4DD7-9E02-AF406B79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FFE02-C280-4761-A262-0F8B9C91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E2568-A8D9-43C9-9F65-ED08F437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882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1F5F-1223-4F19-A878-54FAEFBF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0770D-692A-42CC-ADB3-744ABD6C9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27CDE-FD18-4E95-B689-53C1E620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07F8-667F-42A6-BDDA-5DA3667B9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D74D7-5608-49F1-9A81-99768DD2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119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E7B89-8231-4ABA-BB20-CBC811DD6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8062B-0F79-456F-8251-216645E00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DD44-03A3-4366-A2ED-EAE8AFEA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18BDE-2459-43E8-974A-1DE7EE22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DBD1B-6053-4143-8881-5AEE8A5C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06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7FCDC9C7-5455-4808-8885-B54B53F11D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042" y="369228"/>
            <a:ext cx="1051559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Session description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85"/>
            <a:ext cx="10515600" cy="9941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1FCF9739-AE84-438C-9A06-3DEC7C690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2" y="4560367"/>
            <a:ext cx="3577384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343F24B5-0378-4FC2-B4E3-51371C363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2" y="4899445"/>
            <a:ext cx="3577384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CE167F53-1E2C-4918-9B67-63BF1A3822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2" y="5152458"/>
            <a:ext cx="3577384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5" name="Picture Placeholder 36">
            <a:extLst>
              <a:ext uri="{FF2B5EF4-FFF2-40B4-BE49-F238E27FC236}">
                <a16:creationId xmlns:a16="http://schemas.microsoft.com/office/drawing/2014/main" id="{6078A22B-A320-42F7-AB8C-BFE267F0657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748822" y="343536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A50E26BB-461F-467E-BCFF-45E51332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042" y="5405471"/>
            <a:ext cx="3577384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94B2C22-32B0-4D18-AF77-87F6E128D6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7237" y="4561257"/>
            <a:ext cx="3215296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7B6EB5FB-801D-4148-AA70-F3F5B70605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67237" y="4900335"/>
            <a:ext cx="321529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09EE92A8-254F-448B-B621-488C40A759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7237" y="5153348"/>
            <a:ext cx="321529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59149BC9-91E9-405B-8B44-756F9F95C7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7237" y="5406361"/>
            <a:ext cx="321529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A420065E-66C4-4AD9-864C-F3B4BB5B8D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36344" y="4560367"/>
            <a:ext cx="3215297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242CF897-6A4B-4733-AB14-7D255EE913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36344" y="4899445"/>
            <a:ext cx="3215297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06DEC72-4AC0-43D7-84DE-7301DD9AB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36344" y="5152458"/>
            <a:ext cx="3215297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E3D8DE8E-A038-4026-9512-A42DDBDD80D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6344" y="5405471"/>
            <a:ext cx="3215297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Extra line</a:t>
            </a:r>
          </a:p>
        </p:txBody>
      </p:sp>
      <p:sp>
        <p:nvSpPr>
          <p:cNvPr id="45" name="Picture Placeholder 36">
            <a:extLst>
              <a:ext uri="{FF2B5EF4-FFF2-40B4-BE49-F238E27FC236}">
                <a16:creationId xmlns:a16="http://schemas.microsoft.com/office/drawing/2014/main" id="{51C69123-16BA-42D1-8A28-44A241F5F90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8239003" y="343536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6" name="Picture Placeholder 36">
            <a:extLst>
              <a:ext uri="{FF2B5EF4-FFF2-40B4-BE49-F238E27FC236}">
                <a16:creationId xmlns:a16="http://schemas.microsoft.com/office/drawing/2014/main" id="{709E2932-EF78-4AB9-8583-3CF782960FA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976496" y="3441405"/>
            <a:ext cx="945000" cy="945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35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914A-DB18-418C-A121-527951DC4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19DC9-B452-43C8-B347-455CE7222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3C380-4D51-49BD-8AFF-3019916E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F159BFE-314C-4B26-9A30-12591D16305D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761110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1A5CC-F338-48A4-90AD-BB77FCB2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EC68A-30F0-4932-BA01-4A7BC0E0F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7CF7C-3D28-4936-A6F6-7B081F29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5086D4-9CFF-462D-91F3-558BDE2ED502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213937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CAA7-3897-48E2-86A9-FA626070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D1A56-F2A6-4C2C-AB0B-DB3A6C2A8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6E17-2D47-4EDD-A59A-9DE917CB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098BF967-6611-46C8-8B36-91C788E12097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4C5B1CA-AE2B-4E63-8D3E-0475BF12A059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424424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972E-DE9D-4312-8813-845B26D1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306BF-AFD0-42F6-9708-D500070A1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443E8-4F7C-4EEB-B031-BE38CF30C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E1619-CB46-424A-A547-5049EBA9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E32759-A32C-46A7-9226-05E36B9696EE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149308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1DF8C-9989-42D5-B05B-395DE8FA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99C64-E597-41FB-9C25-52AB42DAC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77CFE-8486-4998-98CF-3AC8663C4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28EC4-2255-4271-9FD6-9E62743E8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E6B58-CE57-4F48-9151-2F43DC11E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69C5-ED52-4934-A4A5-7883BAA6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1F8A484-E075-455C-AD64-34DDE01F840E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120948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2910-322A-4E6D-A58A-B22627C01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FB79D-C39F-467D-B502-E55CD756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51C4EA-0694-4821-A6B9-28507C80ABCB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842573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845E7-64A3-47C7-A5BA-AAA1A258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42A826-5770-46C9-B7C0-E1CDCA412619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763775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A28A-6116-44DC-9B14-62E3A19C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BE2DF-A975-4B66-9278-1D87202A4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8A0FF-F09C-413D-BFC3-DD042DA25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ABADC-EBBF-4E93-A486-B072180C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8D3E7DF-C411-4CA7-AC5D-4367928732A8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2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227639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83B9-8ED8-4E40-B3A8-5ED51CB6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125623-0C6F-43A5-8C2F-72DBD75C7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E9A71-8947-4373-8B2E-7B1EC8E1E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5A429-EA0B-4A98-B7CE-29A0E40D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912A79E-7887-463E-A45F-FA06119B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3B96D-D424-4362-AFB2-0B000EAFDABA}" type="datetime1">
              <a:rPr lang="en-IE" smtClean="0"/>
              <a:pPr/>
              <a:t>12/11/2022</a:t>
            </a:fld>
            <a:r>
              <a:rPr lang="en-IE" dirty="0"/>
              <a:t> T Williams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4C2A161-0245-43BB-ACFF-8704B186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dirty="0"/>
              <a:t>File Name</a:t>
            </a:r>
          </a:p>
        </p:txBody>
      </p:sp>
    </p:spTree>
    <p:extLst>
      <p:ext uri="{BB962C8B-B14F-4D97-AF65-F5344CB8AC3E}">
        <p14:creationId xmlns:p14="http://schemas.microsoft.com/office/powerpoint/2010/main" val="3006904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52AD-C134-4912-857D-2B188167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F0B32-CDDA-4AEE-8A55-71ED10DBB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CA62-E562-4E76-A602-3ACB0C92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8A6440-22B3-45E2-8B2B-966A5123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3B96D-D424-4362-AFB2-0B000EAFDABA}" type="datetime1">
              <a:rPr lang="en-IE" smtClean="0"/>
              <a:pPr/>
              <a:t>12/11/2022</a:t>
            </a:fld>
            <a:r>
              <a:rPr lang="en-IE" dirty="0"/>
              <a:t> T Williams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13AB11-D7E8-4467-95FE-9168AE4F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dirty="0"/>
              <a:t>File Name</a:t>
            </a:r>
          </a:p>
        </p:txBody>
      </p:sp>
    </p:spTree>
    <p:extLst>
      <p:ext uri="{BB962C8B-B14F-4D97-AF65-F5344CB8AC3E}">
        <p14:creationId xmlns:p14="http://schemas.microsoft.com/office/powerpoint/2010/main" val="266256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472C0AB-8212-4927-A6D0-0336D9CAB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042" y="5331859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1E0CBE5-EFA7-4B07-ABE6-C803337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042" y="5670937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64C9CCA-AF2B-4391-B9F5-9F7954A83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42" y="5923950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18" y="4213709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012"/>
            <a:ext cx="10515600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CEE429BB-7ED4-49D0-BE94-1610C9E6F5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0042" y="5331859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364C7C4C-1277-47E0-BC84-B229104FA7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0042" y="5670937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52E51A8-5BB4-46DA-A449-D93163F32C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0042" y="5923950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20" name="Picture Placeholder 34">
            <a:extLst>
              <a:ext uri="{FF2B5EF4-FFF2-40B4-BE49-F238E27FC236}">
                <a16:creationId xmlns:a16="http://schemas.microsoft.com/office/drawing/2014/main" id="{CB75AC83-4D97-418A-8202-098B314ED7D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72118" y="4213709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90FD49B-09EA-44F5-9F13-9C5CC88B18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6042" y="2943775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4EDF4E2-0545-42B3-B781-74ECB3922D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6042" y="3282853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CE4E9DF5-D325-4D02-B070-AD4A3E1918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6042" y="3535866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63E7B67A-3774-4320-A5B5-59CF127E3B79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938118" y="182562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02CA46B6-C0A9-47CD-8B23-E15730E87D5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70042" y="2943775"/>
            <a:ext cx="518160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7BFC3A7-A16A-4A9F-BFA9-C723857863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0042" y="3282853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26C9A49-0711-43BE-B403-1C63C67B7C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70042" y="3535866"/>
            <a:ext cx="518160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E00B4E8B-46A8-48BB-BB1D-63801073EAD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6272118" y="182562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9CAADF2-51C4-45DF-84D9-4BE135CBE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27577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461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F27A2A-67FE-4C88-890D-AA85A5523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A5CF4-DF77-40C4-926C-5153CB1E7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4D682-AF24-4403-8950-50DC272D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F2E2E2-7E6D-4E2C-9E81-E4031DBE8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3B96D-D424-4362-AFB2-0B000EAFDABA}" type="datetime1">
              <a:rPr lang="en-IE" smtClean="0"/>
              <a:pPr/>
              <a:t>12/11/2022</a:t>
            </a:fld>
            <a:r>
              <a:rPr lang="en-IE" dirty="0"/>
              <a:t> T Williams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932A43-BFD7-4FDE-9E9F-179C2F4B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dirty="0"/>
              <a:t>File Name</a:t>
            </a:r>
          </a:p>
        </p:txBody>
      </p:sp>
    </p:spTree>
    <p:extLst>
      <p:ext uri="{BB962C8B-B14F-4D97-AF65-F5344CB8AC3E}">
        <p14:creationId xmlns:p14="http://schemas.microsoft.com/office/powerpoint/2010/main" val="313435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417C8FDD-2A3C-4A20-8EB9-5E23E57C3BE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8118" y="523196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012"/>
            <a:ext cx="10515600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Picture Placeholder 34">
            <a:extLst>
              <a:ext uri="{FF2B5EF4-FFF2-40B4-BE49-F238E27FC236}">
                <a16:creationId xmlns:a16="http://schemas.microsoft.com/office/drawing/2014/main" id="{CB75AC83-4D97-418A-8202-098B314ED7D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03292" y="523196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90FD49B-09EA-44F5-9F13-9C5CC88B18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81441" y="2178706"/>
            <a:ext cx="411455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4EDF4E2-0545-42B3-B781-74ECB3922D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81441" y="2517784"/>
            <a:ext cx="411455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63E7B67A-3774-4320-A5B5-59CF127E3B79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938118" y="182562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02CA46B6-C0A9-47CD-8B23-E15730E87D5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46615" y="2178706"/>
            <a:ext cx="411455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7BFC3A7-A16A-4A9F-BFA9-C723857863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6615" y="2517784"/>
            <a:ext cx="411455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E00B4E8B-46A8-48BB-BB1D-63801073EAD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6203292" y="1825625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5B10422-0AA7-486F-A666-4AF3CE6F0B2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81441" y="5584872"/>
            <a:ext cx="411455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FDC8EF2-ADBB-4FBC-81E9-01844C4E8A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81441" y="5923950"/>
            <a:ext cx="411455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BC55BEBF-231D-436E-A1C1-4C3FA7A686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46615" y="5584872"/>
            <a:ext cx="4107186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81BD002D-75F7-4034-B3A4-6D1AADBABD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46615" y="5923950"/>
            <a:ext cx="410718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4" name="Picture Placeholder 34">
            <a:extLst>
              <a:ext uri="{FF2B5EF4-FFF2-40B4-BE49-F238E27FC236}">
                <a16:creationId xmlns:a16="http://schemas.microsoft.com/office/drawing/2014/main" id="{7F61EB2D-CCC4-49B2-8BDD-5822DA1C26C9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938118" y="3528708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F1B89BD-0AD4-4A5C-A3FB-0C563B6A4EAF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6203292" y="3528708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A929CE37-159F-402A-8ECE-E43B37D28E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981441" y="3881617"/>
            <a:ext cx="4114559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A2B33236-640F-4FE2-BFCB-AEC05FCDC86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81441" y="4220695"/>
            <a:ext cx="4114559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23C4604E-E3C4-4F76-82F4-A8C5787E48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246615" y="3881617"/>
            <a:ext cx="4107186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3C8B9897-B606-4E30-88F0-3A5C555E71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46615" y="4220695"/>
            <a:ext cx="4107186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10952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22081EA-D221-4EB5-AAD9-02FE3891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012"/>
            <a:ext cx="10515600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>
                <a:solidFill>
                  <a:srgbClr val="78BE2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90FD49B-09EA-44F5-9F13-9C5CC88B18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86011" y="2220971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14EDF4E2-0545-42B3-B781-74ECB3922D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86011" y="2560049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26" name="Picture Placeholder 34">
            <a:extLst>
              <a:ext uri="{FF2B5EF4-FFF2-40B4-BE49-F238E27FC236}">
                <a16:creationId xmlns:a16="http://schemas.microsoft.com/office/drawing/2014/main" id="{63E7B67A-3774-4320-A5B5-59CF127E3B79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42687" y="1835272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163B4A2C-BDB3-4D76-A070-5A579ADB4AD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886011" y="3923882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C4882592-F743-4554-A2CE-BFB508796A7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886011" y="4262960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6CE7F051-FEC9-4A50-8B72-D7247916B7CB}"/>
              </a:ext>
            </a:extLst>
          </p:cNvPr>
          <p:cNvSpPr>
            <a:spLocks noGrp="1" noChangeAspect="1"/>
          </p:cNvSpPr>
          <p:nvPr>
            <p:ph type="pic" sz="quarter" idx="71"/>
          </p:nvPr>
        </p:nvSpPr>
        <p:spPr>
          <a:xfrm>
            <a:off x="842687" y="353818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3A937A77-8A68-447A-A64D-E958243256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886011" y="5626793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5846F202-6FB0-4337-B3F9-7A63D6771B3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86011" y="5965871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1" name="Picture Placeholder 34">
            <a:extLst>
              <a:ext uri="{FF2B5EF4-FFF2-40B4-BE49-F238E27FC236}">
                <a16:creationId xmlns:a16="http://schemas.microsoft.com/office/drawing/2014/main" id="{6C9EB99D-F2CC-4685-9582-3F1D3F0762B1}"/>
              </a:ext>
            </a:extLst>
          </p:cNvPr>
          <p:cNvSpPr>
            <a:spLocks noGrp="1" noChangeAspect="1"/>
          </p:cNvSpPr>
          <p:nvPr>
            <p:ph type="pic" sz="quarter" idx="74"/>
          </p:nvPr>
        </p:nvSpPr>
        <p:spPr>
          <a:xfrm>
            <a:off x="842687" y="5241094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0965B2A7-39FE-41C8-88AF-B5A5A51D7E5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658337" y="5626793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6EAFDE7F-B3AD-4FC5-97AD-3FE1C376502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658337" y="5965871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47" name="Picture Placeholder 34">
            <a:extLst>
              <a:ext uri="{FF2B5EF4-FFF2-40B4-BE49-F238E27FC236}">
                <a16:creationId xmlns:a16="http://schemas.microsoft.com/office/drawing/2014/main" id="{02DCD6AF-7293-44FB-81DC-7F75F5BEF899}"/>
              </a:ext>
            </a:extLst>
          </p:cNvPr>
          <p:cNvSpPr>
            <a:spLocks noGrp="1" noChangeAspect="1"/>
          </p:cNvSpPr>
          <p:nvPr>
            <p:ph type="pic" sz="quarter" idx="77"/>
          </p:nvPr>
        </p:nvSpPr>
        <p:spPr>
          <a:xfrm>
            <a:off x="4615013" y="5241094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DC2B980A-170D-4A30-9CD2-3CF062EA0F9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658337" y="3923882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50C755BB-27ED-4D44-A1B4-5B5951C5A08C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658337" y="4262960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0" name="Picture Placeholder 34">
            <a:extLst>
              <a:ext uri="{FF2B5EF4-FFF2-40B4-BE49-F238E27FC236}">
                <a16:creationId xmlns:a16="http://schemas.microsoft.com/office/drawing/2014/main" id="{F15317A6-9B16-44DA-95DC-22A54659AD76}"/>
              </a:ext>
            </a:extLst>
          </p:cNvPr>
          <p:cNvSpPr>
            <a:spLocks noGrp="1" noChangeAspect="1"/>
          </p:cNvSpPr>
          <p:nvPr>
            <p:ph type="pic" sz="quarter" idx="80"/>
          </p:nvPr>
        </p:nvSpPr>
        <p:spPr>
          <a:xfrm>
            <a:off x="4615013" y="353818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273F2A25-C756-4F51-8A3D-E5CC9D5787E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658337" y="2220967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5502987D-8303-46B5-9796-FB86C4F3419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658337" y="2560045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3" name="Picture Placeholder 34">
            <a:extLst>
              <a:ext uri="{FF2B5EF4-FFF2-40B4-BE49-F238E27FC236}">
                <a16:creationId xmlns:a16="http://schemas.microsoft.com/office/drawing/2014/main" id="{6638B334-087B-471F-B9B3-0AA2B04B60F4}"/>
              </a:ext>
            </a:extLst>
          </p:cNvPr>
          <p:cNvSpPr>
            <a:spLocks noGrp="1" noChangeAspect="1"/>
          </p:cNvSpPr>
          <p:nvPr>
            <p:ph type="pic" sz="quarter" idx="83"/>
          </p:nvPr>
        </p:nvSpPr>
        <p:spPr>
          <a:xfrm>
            <a:off x="4615013" y="1835268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04E177FF-B103-4C41-BED3-4CDFAEA1FFA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430663" y="2220963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85116AFA-8F35-4452-8576-3467007B75CC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430663" y="2560041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6" name="Picture Placeholder 34">
            <a:extLst>
              <a:ext uri="{FF2B5EF4-FFF2-40B4-BE49-F238E27FC236}">
                <a16:creationId xmlns:a16="http://schemas.microsoft.com/office/drawing/2014/main" id="{212095D1-067B-4C0A-95D8-42EF24A12933}"/>
              </a:ext>
            </a:extLst>
          </p:cNvPr>
          <p:cNvSpPr>
            <a:spLocks noGrp="1" noChangeAspect="1"/>
          </p:cNvSpPr>
          <p:nvPr>
            <p:ph type="pic" sz="quarter" idx="86"/>
          </p:nvPr>
        </p:nvSpPr>
        <p:spPr>
          <a:xfrm>
            <a:off x="8387339" y="1835264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462EB0CB-87A4-4510-9AFA-941440E47F8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430663" y="3923882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D93F490F-71E3-4A13-B47B-68AF6EF58C1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430663" y="4262960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59" name="Picture Placeholder 34">
            <a:extLst>
              <a:ext uri="{FF2B5EF4-FFF2-40B4-BE49-F238E27FC236}">
                <a16:creationId xmlns:a16="http://schemas.microsoft.com/office/drawing/2014/main" id="{F9319CB1-DF64-4542-AE8E-859822420087}"/>
              </a:ext>
            </a:extLst>
          </p:cNvPr>
          <p:cNvSpPr>
            <a:spLocks noGrp="1" noChangeAspect="1"/>
          </p:cNvSpPr>
          <p:nvPr>
            <p:ph type="pic" sz="quarter" idx="89"/>
          </p:nvPr>
        </p:nvSpPr>
        <p:spPr>
          <a:xfrm>
            <a:off x="8387339" y="3538183"/>
            <a:ext cx="945000" cy="945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D80673B-CE6E-4332-BC6A-B33132F7EBD2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9430663" y="5626793"/>
            <a:ext cx="2647120" cy="3390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Speaker’s name</a:t>
            </a:r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BF74AE30-E8D6-4E82-A6B6-6AA3F8B9984C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9430663" y="5965871"/>
            <a:ext cx="2647120" cy="253013"/>
          </a:xfrm>
        </p:spPr>
        <p:txBody>
          <a:bodyPr>
            <a:norm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Company</a:t>
            </a:r>
          </a:p>
        </p:txBody>
      </p:sp>
      <p:sp>
        <p:nvSpPr>
          <p:cNvPr id="62" name="Picture Placeholder 34">
            <a:extLst>
              <a:ext uri="{FF2B5EF4-FFF2-40B4-BE49-F238E27FC236}">
                <a16:creationId xmlns:a16="http://schemas.microsoft.com/office/drawing/2014/main" id="{FAF9DA42-54BE-4782-A29A-B3DBE3A28896}"/>
              </a:ext>
            </a:extLst>
          </p:cNvPr>
          <p:cNvSpPr>
            <a:spLocks noGrp="1" noChangeAspect="1"/>
          </p:cNvSpPr>
          <p:nvPr>
            <p:ph type="pic" sz="quarter" idx="92"/>
          </p:nvPr>
        </p:nvSpPr>
        <p:spPr>
          <a:xfrm>
            <a:off x="8387339" y="5241094"/>
            <a:ext cx="945000" cy="945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09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AAAD-CCF6-48CD-A212-07E9FE3E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075B-9467-4AB7-A19C-201AFD570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7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hyperlink" Target="mailto:Williaa4@tcd.ie" TargetMode="Externa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930C6F-A364-4FDA-83E7-D71263DA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CCD5D-8575-44CD-A4F8-F0671370B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64F0C050-C3FF-E4C6-5558-A679F8E7F524}"/>
              </a:ext>
            </a:extLst>
          </p:cNvPr>
          <p:cNvSpPr txBox="1">
            <a:spLocks/>
          </p:cNvSpPr>
          <p:nvPr userDrawn="1"/>
        </p:nvSpPr>
        <p:spPr>
          <a:xfrm>
            <a:off x="838200" y="6373749"/>
            <a:ext cx="10515599" cy="33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Tony Williams</a:t>
            </a:r>
          </a:p>
        </p:txBody>
      </p:sp>
    </p:spTree>
    <p:extLst>
      <p:ext uri="{BB962C8B-B14F-4D97-AF65-F5344CB8AC3E}">
        <p14:creationId xmlns:p14="http://schemas.microsoft.com/office/powerpoint/2010/main" val="379829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0" r:id="rId3"/>
    <p:sldLayoutId id="2147483671" r:id="rId4"/>
    <p:sldLayoutId id="2147483662" r:id="rId5"/>
    <p:sldLayoutId id="2147483663" r:id="rId6"/>
    <p:sldLayoutId id="2147483664" r:id="rId7"/>
    <p:sldLayoutId id="214748366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7" r:id="rId19"/>
    <p:sldLayoutId id="2147483668" r:id="rId20"/>
    <p:sldLayoutId id="2147483660" r:id="rId21"/>
    <p:sldLayoutId id="2147483661" r:id="rId22"/>
    <p:sldLayoutId id="2147483672" r:id="rId23"/>
    <p:sldLayoutId id="2147483665" r:id="rId24"/>
    <p:sldLayoutId id="2147483703" r:id="rId25"/>
    <p:sldLayoutId id="214748371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2C2C-7EF4-4F04-95C1-788A1552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VIDEO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9F7C-2F66-4880-A22A-737B2D39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52-88B4-42B7-A980-639817EF8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2A81DBA-1A71-45F3-AEC1-AD97A8142A54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12/11/2022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A626-1ED0-4CA3-85DA-9BD43F401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85B9FC6-5198-432D-8EEF-52E17DB3A16A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 Placeholder 34">
            <a:extLst>
              <a:ext uri="{FF2B5EF4-FFF2-40B4-BE49-F238E27FC236}">
                <a16:creationId xmlns:a16="http://schemas.microsoft.com/office/drawing/2014/main" id="{B33744E9-EF28-B10F-D665-E0BC294C4F83}"/>
              </a:ext>
            </a:extLst>
          </p:cNvPr>
          <p:cNvSpPr txBox="1">
            <a:spLocks/>
          </p:cNvSpPr>
          <p:nvPr userDrawn="1"/>
        </p:nvSpPr>
        <p:spPr>
          <a:xfrm>
            <a:off x="838200" y="6373749"/>
            <a:ext cx="10515599" cy="33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Tony Williams</a:t>
            </a:r>
          </a:p>
        </p:txBody>
      </p:sp>
    </p:spTree>
    <p:extLst>
      <p:ext uri="{BB962C8B-B14F-4D97-AF65-F5344CB8AC3E}">
        <p14:creationId xmlns:p14="http://schemas.microsoft.com/office/powerpoint/2010/main" val="2991008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46FEE-64CB-49F0-9FC6-D826561A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966DB-6857-4BE5-A87B-19BE58BEA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59D3C-EF42-4F2A-8BD6-FC92B4E4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4418-F702-48E4-BDFD-1D536C06C7F5}" type="datetimeFigureOut">
              <a:rPr lang="en-GB" smtClean="0"/>
              <a:t>12/11/2022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20CF2-B01E-45DF-AC8A-1C800D426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46283-1F1C-4AFE-84C3-3219D8DC194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34">
            <a:extLst>
              <a:ext uri="{FF2B5EF4-FFF2-40B4-BE49-F238E27FC236}">
                <a16:creationId xmlns:a16="http://schemas.microsoft.com/office/drawing/2014/main" id="{D76F9022-B6E6-4CE3-F069-A961CD89E008}"/>
              </a:ext>
            </a:extLst>
          </p:cNvPr>
          <p:cNvSpPr txBox="1">
            <a:spLocks/>
          </p:cNvSpPr>
          <p:nvPr userDrawn="1"/>
        </p:nvSpPr>
        <p:spPr>
          <a:xfrm>
            <a:off x="838200" y="6373749"/>
            <a:ext cx="10515599" cy="339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Tony Williams</a:t>
            </a:r>
          </a:p>
        </p:txBody>
      </p:sp>
    </p:spTree>
    <p:extLst>
      <p:ext uri="{BB962C8B-B14F-4D97-AF65-F5344CB8AC3E}">
        <p14:creationId xmlns:p14="http://schemas.microsoft.com/office/powerpoint/2010/main" val="28511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0A194-CE87-4B1F-A6DA-5F24BAD1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CCB30-CB9D-4565-9970-5AE3DB7BA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18A67-C231-4790-A179-CF9E6C9A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F967-6611-46C8-8B36-91C788E12097}" type="slidenum">
              <a:rPr lang="en-IE" smtClean="0"/>
              <a:t>‹#›</a:t>
            </a:fld>
            <a:endParaRPr lang="en-I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5182E65-EA10-4CB4-BA46-165D42B626D0}"/>
              </a:ext>
            </a:extLst>
          </p:cNvPr>
          <p:cNvSpPr>
            <a:spLocks noGrp="1"/>
          </p:cNvSpPr>
          <p:nvPr userDrawn="1"/>
        </p:nvSpPr>
        <p:spPr>
          <a:xfrm>
            <a:off x="3358499" y="6051550"/>
            <a:ext cx="6286499" cy="806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Tony Williams. Trinity College Dublin. Faculty of Engineering, Mathematics and Sciences, </a:t>
            </a:r>
          </a:p>
          <a:p>
            <a:r>
              <a:rPr lang="en-I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School of Natural Sciences.(Botany)</a:t>
            </a:r>
          </a:p>
          <a:p>
            <a:r>
              <a:rPr lang="en-IE" sz="1200" u="sng" dirty="0">
                <a:hlinkClick r:id="rId13"/>
              </a:rPr>
              <a:t>Williaa4@tcd.ie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5357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edr.eu/research-and-innov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flaworld.com/climate-change-working-group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connectingnature.e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iodiversityireland.ie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itagecouncil.ie/projects/town-centre-health-check-programme" TargetMode="External"/><Relationship Id="rId2" Type="http://schemas.openxmlformats.org/officeDocument/2006/relationships/hyperlink" Target="https://biodiversityireland.ie/" TargetMode="Externa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outdoor, nature, shore&#10;&#10;Description automatically generated">
            <a:extLst>
              <a:ext uri="{FF2B5EF4-FFF2-40B4-BE49-F238E27FC236}">
                <a16:creationId xmlns:a16="http://schemas.microsoft.com/office/drawing/2014/main" id="{911D8C34-D2E8-4127-85EA-B73BF9345E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524000" y="0"/>
            <a:ext cx="15240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593C7E6-9111-4550-9C9B-163C5660BA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en-GB" sz="2400" i="1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Including Nature and Biodiversity in the design, construction and management of our urban (and rural) areas.</a:t>
            </a:r>
            <a:br>
              <a:rPr lang="en-GB" sz="2400" i="1" dirty="0">
                <a:solidFill>
                  <a:srgbClr val="201F1E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IE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1CA15E-231E-4377-9102-E9D8E5388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19110"/>
            <a:ext cx="9144000" cy="814098"/>
          </a:xfrm>
        </p:spPr>
        <p:txBody>
          <a:bodyPr>
            <a:normAutofit/>
          </a:bodyPr>
          <a:lstStyle/>
          <a:p>
            <a:r>
              <a:rPr lang="en-US" sz="1800" i="1" dirty="0"/>
              <a:t>Wexford County Council</a:t>
            </a:r>
          </a:p>
          <a:p>
            <a:r>
              <a:rPr lang="en-US" sz="1800" i="1" dirty="0"/>
              <a:t>14 November 2022</a:t>
            </a:r>
            <a:endParaRPr lang="en-GB" sz="18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6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9"/>
    </mc:Choice>
    <mc:Fallback xmlns="">
      <p:transition spd="slow" advTm="1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0216" y="5650447"/>
            <a:ext cx="4851773" cy="601072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endParaRPr lang="en-IE" sz="1154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Based on Stockholm Tree Pit Design – </a:t>
            </a:r>
            <a:r>
              <a:rPr lang="en-IE" sz="1154" b="1" dirty="0" err="1">
                <a:solidFill>
                  <a:prstClr val="black"/>
                </a:solidFill>
              </a:rPr>
              <a:t>Orjan</a:t>
            </a:r>
            <a:r>
              <a:rPr lang="en-IE" sz="1154" b="1" dirty="0">
                <a:solidFill>
                  <a:prstClr val="black"/>
                </a:solidFill>
              </a:rPr>
              <a:t> Stahl et al.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67" y="1217326"/>
            <a:ext cx="6683600" cy="482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48467" y="2077007"/>
            <a:ext cx="1995109" cy="956298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endParaRPr lang="en-IE" sz="1154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Contractor: GMC Utilities</a:t>
            </a:r>
          </a:p>
          <a:p>
            <a:pPr algn="ctr"/>
            <a:endParaRPr lang="en-IE" sz="1154" b="1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Arborist : </a:t>
            </a:r>
            <a:r>
              <a:rPr lang="en-IE" sz="1154" b="1" dirty="0" err="1">
                <a:solidFill>
                  <a:prstClr val="black"/>
                </a:solidFill>
              </a:rPr>
              <a:t>Felim</a:t>
            </a:r>
            <a:r>
              <a:rPr lang="en-IE" sz="1154" b="1" dirty="0">
                <a:solidFill>
                  <a:prstClr val="black"/>
                </a:solidFill>
              </a:rPr>
              <a:t> Sheridan</a:t>
            </a:r>
          </a:p>
        </p:txBody>
      </p:sp>
    </p:spTree>
    <p:extLst>
      <p:ext uri="{BB962C8B-B14F-4D97-AF65-F5344CB8AC3E}">
        <p14:creationId xmlns:p14="http://schemas.microsoft.com/office/powerpoint/2010/main" val="30186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8"/>
    </mc:Choice>
    <mc:Fallback xmlns="">
      <p:transition spd="slow" advTm="123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331" y="5409093"/>
            <a:ext cx="4851773" cy="601072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endParaRPr lang="en-IE" sz="1154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Based on Stockholm Tree Pit Design – </a:t>
            </a:r>
            <a:r>
              <a:rPr lang="en-IE" sz="1154" b="1" dirty="0" err="1">
                <a:solidFill>
                  <a:prstClr val="black"/>
                </a:solidFill>
              </a:rPr>
              <a:t>Orjan</a:t>
            </a:r>
            <a:r>
              <a:rPr lang="en-IE" sz="1154" b="1" dirty="0">
                <a:solidFill>
                  <a:prstClr val="black"/>
                </a:solidFill>
              </a:rPr>
              <a:t> Stahl et al.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70" y="1217326"/>
            <a:ext cx="5904896" cy="44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05667" y="2077007"/>
            <a:ext cx="2337910" cy="2021974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endParaRPr lang="en-IE" sz="1154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Contractor: Sisk </a:t>
            </a:r>
            <a:r>
              <a:rPr lang="en-IE" sz="1154" b="1" dirty="0" err="1">
                <a:solidFill>
                  <a:prstClr val="black"/>
                </a:solidFill>
              </a:rPr>
              <a:t>Steconfer</a:t>
            </a:r>
            <a:r>
              <a:rPr lang="en-IE" sz="1154" b="1" dirty="0">
                <a:solidFill>
                  <a:prstClr val="black"/>
                </a:solidFill>
              </a:rPr>
              <a:t> J.V.</a:t>
            </a:r>
          </a:p>
          <a:p>
            <a:pPr algn="ctr"/>
            <a:endParaRPr lang="en-IE" sz="1154" b="1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Arborist : </a:t>
            </a:r>
            <a:r>
              <a:rPr lang="en-IE" sz="1154" b="1" dirty="0" err="1">
                <a:solidFill>
                  <a:prstClr val="black"/>
                </a:solidFill>
              </a:rPr>
              <a:t>Felim</a:t>
            </a:r>
            <a:r>
              <a:rPr lang="en-IE" sz="1154" b="1" dirty="0">
                <a:solidFill>
                  <a:prstClr val="black"/>
                </a:solidFill>
              </a:rPr>
              <a:t> Sheridan</a:t>
            </a:r>
          </a:p>
          <a:p>
            <a:pPr algn="ctr"/>
            <a:endParaRPr lang="en-IE" sz="1154" b="1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Arborist : John Morgan</a:t>
            </a:r>
          </a:p>
          <a:p>
            <a:pPr algn="ctr"/>
            <a:endParaRPr lang="en-IE" sz="1154" b="1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Ecologist : Colin Wilson</a:t>
            </a:r>
          </a:p>
          <a:p>
            <a:pPr algn="ctr"/>
            <a:endParaRPr lang="en-IE" sz="1154" b="1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Landscape Architect : Fergal </a:t>
            </a:r>
            <a:r>
              <a:rPr lang="en-IE" sz="1154" b="1" dirty="0" err="1">
                <a:solidFill>
                  <a:prstClr val="black"/>
                </a:solidFill>
              </a:rPr>
              <a:t>Parlon</a:t>
            </a:r>
            <a:endParaRPr lang="en-IE" sz="1154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2"/>
    </mc:Choice>
    <mc:Fallback xmlns="">
      <p:transition spd="slow" advTm="1791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2110" y="1723205"/>
            <a:ext cx="2439390" cy="1489136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Utilities incorporated at Design Stage</a:t>
            </a:r>
          </a:p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Examples of O Connell Street Tree Pit Construction.</a:t>
            </a:r>
          </a:p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Pre Planting</a:t>
            </a:r>
          </a:p>
          <a:p>
            <a:endParaRPr lang="en-IE" sz="1154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35" y="3621672"/>
            <a:ext cx="3212548" cy="181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30" y="2710478"/>
            <a:ext cx="1529131" cy="2722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08" y="2078450"/>
            <a:ext cx="1890858" cy="3354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35" y="3621671"/>
            <a:ext cx="2213438" cy="18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52"/>
    </mc:Choice>
    <mc:Fallback xmlns="">
      <p:transition spd="slow" advTm="6165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2110" y="1723205"/>
            <a:ext cx="2439390" cy="1489136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Utilities incorporated at Design Stage</a:t>
            </a:r>
          </a:p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Examples of O Connell Street Tree Pit Construction.</a:t>
            </a:r>
          </a:p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Pre Planting</a:t>
            </a:r>
          </a:p>
          <a:p>
            <a:endParaRPr lang="en-IE" sz="1154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0589" y="2462886"/>
            <a:ext cx="3390898" cy="1911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61" y="1735088"/>
            <a:ext cx="1900696" cy="3379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00" y="3460613"/>
            <a:ext cx="2933148" cy="16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5"/>
    </mc:Choice>
    <mc:Fallback xmlns="">
      <p:transition spd="slow" advTm="96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709" y="1575129"/>
            <a:ext cx="2311557" cy="4100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08" y="1575129"/>
            <a:ext cx="1972344" cy="3498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130" y="1575129"/>
            <a:ext cx="1965496" cy="349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04" y="1575129"/>
            <a:ext cx="1953800" cy="34658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2030" y="85771"/>
            <a:ext cx="245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Construction Challenges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30865" y="703733"/>
            <a:ext cx="84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Ireland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122" y="5495070"/>
            <a:ext cx="4851773" cy="601072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endParaRPr lang="en-IE" sz="1154" dirty="0">
              <a:solidFill>
                <a:prstClr val="black"/>
              </a:solidFill>
            </a:endParaRPr>
          </a:p>
          <a:p>
            <a:pPr algn="ctr"/>
            <a:r>
              <a:rPr lang="en-IE" sz="1154" b="1" dirty="0">
                <a:solidFill>
                  <a:prstClr val="black"/>
                </a:solidFill>
              </a:rPr>
              <a:t>During and post  Construction</a:t>
            </a:r>
          </a:p>
        </p:txBody>
      </p:sp>
    </p:spTree>
    <p:extLst>
      <p:ext uri="{BB962C8B-B14F-4D97-AF65-F5344CB8AC3E}">
        <p14:creationId xmlns:p14="http://schemas.microsoft.com/office/powerpoint/2010/main" val="40325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46" y="313764"/>
            <a:ext cx="10058400" cy="5670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8806" y="2561929"/>
            <a:ext cx="2439390" cy="1489136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January 2017</a:t>
            </a:r>
          </a:p>
          <a:p>
            <a:r>
              <a:rPr lang="en-IE" sz="1154" dirty="0">
                <a:solidFill>
                  <a:prstClr val="black"/>
                </a:solidFill>
              </a:rPr>
              <a:t>Final surfacing complete</a:t>
            </a:r>
          </a:p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O Connell GPO </a:t>
            </a:r>
            <a:r>
              <a:rPr lang="en-IE" sz="1154" dirty="0" err="1">
                <a:solidFill>
                  <a:prstClr val="black"/>
                </a:solidFill>
              </a:rPr>
              <a:t>Tramstop</a:t>
            </a:r>
            <a:endParaRPr lang="en-IE" sz="1154" dirty="0">
              <a:solidFill>
                <a:prstClr val="black"/>
              </a:solidFill>
            </a:endParaRPr>
          </a:p>
          <a:p>
            <a:endParaRPr lang="en-IE" sz="1154" dirty="0">
              <a:solidFill>
                <a:prstClr val="black"/>
              </a:solidFill>
            </a:endParaRPr>
          </a:p>
          <a:p>
            <a:r>
              <a:rPr lang="en-IE" sz="1154" dirty="0">
                <a:solidFill>
                  <a:prstClr val="black"/>
                </a:solidFill>
              </a:rPr>
              <a:t>Pre Planting</a:t>
            </a:r>
          </a:p>
          <a:p>
            <a:endParaRPr lang="en-IE" sz="1154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93D5A4-6C3C-4EEF-8C6D-FCF44A37AC88}"/>
              </a:ext>
            </a:extLst>
          </p:cNvPr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DD99E-9A7A-48C1-AD55-0D04629A3D9B}"/>
              </a:ext>
            </a:extLst>
          </p:cNvPr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8400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2"/>
    </mc:Choice>
    <mc:Fallback xmlns="">
      <p:transition spd="slow" advTm="329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20F82E-28D2-4F2C-0841-FA692BA4E740}"/>
              </a:ext>
            </a:extLst>
          </p:cNvPr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9A225-9640-9EFF-DFF5-D1C13F9547F5}"/>
              </a:ext>
            </a:extLst>
          </p:cNvPr>
          <p:cNvSpPr txBox="1"/>
          <p:nvPr/>
        </p:nvSpPr>
        <p:spPr>
          <a:xfrm>
            <a:off x="1404401" y="85771"/>
            <a:ext cx="4855260" cy="1183411"/>
          </a:xfrm>
          <a:prstGeom prst="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 err="1">
                <a:solidFill>
                  <a:prstClr val="black"/>
                </a:solidFill>
              </a:rPr>
              <a:t>Luas</a:t>
            </a:r>
            <a:r>
              <a:rPr lang="en-IE" sz="3591" b="1" dirty="0">
                <a:solidFill>
                  <a:prstClr val="black"/>
                </a:solidFill>
              </a:rPr>
              <a:t> Cross City</a:t>
            </a:r>
          </a:p>
          <a:p>
            <a:r>
              <a:rPr lang="en-IE" sz="2373" dirty="0">
                <a:solidFill>
                  <a:prstClr val="black"/>
                </a:solidFill>
              </a:rPr>
              <a:t>Urban  Design  Strategy</a:t>
            </a:r>
          </a:p>
          <a:p>
            <a:r>
              <a:rPr lang="en-IE" sz="1283" dirty="0">
                <a:solidFill>
                  <a:prstClr val="black"/>
                </a:solidFill>
              </a:rPr>
              <a:t>Tree Pit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F2AE2-CC51-CBBF-D992-BBEB678E1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52" y="1585520"/>
            <a:ext cx="2311557" cy="4100502"/>
          </a:xfrm>
          <a:prstGeom prst="rect">
            <a:avLst/>
          </a:prstGeom>
        </p:spPr>
      </p:pic>
      <p:pic>
        <p:nvPicPr>
          <p:cNvPr id="6" name="Picture 5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94972BC3-EC29-F0DE-EF86-E49CD1E40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98" y="2471812"/>
            <a:ext cx="8597450" cy="32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1"/>
    </mc:Choice>
    <mc:Fallback xmlns="">
      <p:transition spd="slow" advTm="2216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257D8-58B2-4461-B28C-AF154E3E953E}"/>
              </a:ext>
            </a:extLst>
          </p:cNvPr>
          <p:cNvSpPr txBox="1"/>
          <p:nvPr/>
        </p:nvSpPr>
        <p:spPr>
          <a:xfrm>
            <a:off x="8052725" y="1618850"/>
            <a:ext cx="3432126" cy="2862322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/>
              <a:t>Current Research with CIRIA includes</a:t>
            </a:r>
          </a:p>
          <a:p>
            <a:endParaRPr lang="en-IE" dirty="0"/>
          </a:p>
          <a:p>
            <a:r>
              <a:rPr lang="en-IE" dirty="0"/>
              <a:t>Green Infrastructure for Linear Assets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Phase 1 scoping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bg1">
                    <a:lumMod val="75000"/>
                  </a:schemeClr>
                </a:solidFill>
              </a:rPr>
              <a:t>Phase 2 Guidance published in 2022</a:t>
            </a:r>
          </a:p>
          <a:p>
            <a:endParaRPr lang="en-IE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77B2EF3-43C2-4B96-A3C1-568DA8D3D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51" y="2497822"/>
            <a:ext cx="1143277" cy="1650988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4046C4-5AD1-4A20-852C-4C215A1F1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2" y="958017"/>
            <a:ext cx="3942735" cy="577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8C8F17-37C0-4986-AFD7-4F35D23FB9C6}"/>
              </a:ext>
            </a:extLst>
          </p:cNvPr>
          <p:cNvSpPr txBox="1"/>
          <p:nvPr/>
        </p:nvSpPr>
        <p:spPr>
          <a:xfrm>
            <a:off x="392644" y="5723973"/>
            <a:ext cx="9999148" cy="83099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IE" sz="2400" dirty="0"/>
              <a:t>Part 1 Delivering GI Assets along linear Infrastructure</a:t>
            </a:r>
          </a:p>
          <a:p>
            <a:r>
              <a:rPr lang="en-IE" sz="2400" dirty="0">
                <a:solidFill>
                  <a:schemeClr val="bg1">
                    <a:lumMod val="75000"/>
                  </a:schemeClr>
                </a:solidFill>
              </a:rPr>
              <a:t>Part 2 Improving the performance of linear assets through green infrastructure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2E051-033A-43F8-8E70-FE6C14DE21B4}"/>
              </a:ext>
            </a:extLst>
          </p:cNvPr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59C34-F357-458E-80A5-BCBBA0213032}"/>
              </a:ext>
            </a:extLst>
          </p:cNvPr>
          <p:cNvSpPr txBox="1"/>
          <p:nvPr/>
        </p:nvSpPr>
        <p:spPr>
          <a:xfrm>
            <a:off x="1404401" y="85771"/>
            <a:ext cx="7159496" cy="985986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>
                <a:solidFill>
                  <a:prstClr val="black"/>
                </a:solidFill>
              </a:rPr>
              <a:t>Continuing Research in TII</a:t>
            </a:r>
          </a:p>
          <a:p>
            <a:r>
              <a:rPr lang="en-IE" sz="2373" dirty="0">
                <a:solidFill>
                  <a:prstClr val="black"/>
                </a:solidFill>
              </a:rPr>
              <a:t>Blue Green Infrastructure and Nature-based Solutions</a:t>
            </a:r>
            <a:endParaRPr lang="en-IE" sz="128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417E19A-EB3E-687B-D65A-5FF3FD74F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87" y="743547"/>
            <a:ext cx="3826122" cy="5525243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814C72-F954-4803-D387-4F24A16C4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19" y="2560186"/>
            <a:ext cx="1143278" cy="1675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3B080E-BC9D-8EA4-AA7F-CE437BCC60EB}"/>
              </a:ext>
            </a:extLst>
          </p:cNvPr>
          <p:cNvSpPr txBox="1"/>
          <p:nvPr/>
        </p:nvSpPr>
        <p:spPr>
          <a:xfrm>
            <a:off x="475770" y="5341203"/>
            <a:ext cx="9999148" cy="83099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en-IE" sz="2400" dirty="0">
                <a:solidFill>
                  <a:schemeClr val="bg1">
                    <a:lumMod val="75000"/>
                  </a:schemeClr>
                </a:solidFill>
              </a:rPr>
              <a:t>Part 1 Delivering GI Assets along linear Infrastructure</a:t>
            </a:r>
          </a:p>
          <a:p>
            <a:r>
              <a:rPr lang="en-IE" sz="2400" dirty="0"/>
              <a:t>Part 2 Improving the performance of linear assets through green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035DA-2301-3352-60B0-9D6E3F726313}"/>
              </a:ext>
            </a:extLst>
          </p:cNvPr>
          <p:cNvSpPr txBox="1"/>
          <p:nvPr/>
        </p:nvSpPr>
        <p:spPr>
          <a:xfrm>
            <a:off x="8086677" y="1805878"/>
            <a:ext cx="3432126" cy="2862322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/>
              <a:t>Current Research with CIRIA includes</a:t>
            </a:r>
          </a:p>
          <a:p>
            <a:endParaRPr lang="en-IE" dirty="0"/>
          </a:p>
          <a:p>
            <a:r>
              <a:rPr lang="en-IE" dirty="0"/>
              <a:t>Green Infrastructure for Linear Assets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bg1">
                    <a:lumMod val="75000"/>
                  </a:schemeClr>
                </a:solidFill>
              </a:rPr>
              <a:t>Phase 1 scoping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Phase 2 Guidance published in 2022</a:t>
            </a:r>
          </a:p>
          <a:p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A2D597-43F6-3082-AF89-C7B52F9F1A73}"/>
              </a:ext>
            </a:extLst>
          </p:cNvPr>
          <p:cNvSpPr/>
          <p:nvPr/>
        </p:nvSpPr>
        <p:spPr>
          <a:xfrm>
            <a:off x="1246735" y="0"/>
            <a:ext cx="9698531" cy="1217325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74" tIns="33787" rIns="67574" bIns="33787" rtlCol="0" anchor="ctr"/>
          <a:lstStyle/>
          <a:p>
            <a:pPr algn="ctr"/>
            <a:endParaRPr lang="en-IE" sz="1154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0825D-4BE7-FEFF-47B7-7159E496D14F}"/>
              </a:ext>
            </a:extLst>
          </p:cNvPr>
          <p:cNvSpPr txBox="1"/>
          <p:nvPr/>
        </p:nvSpPr>
        <p:spPr>
          <a:xfrm>
            <a:off x="1404401" y="85771"/>
            <a:ext cx="7159496" cy="985986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r>
              <a:rPr lang="en-IE" sz="3591" b="1" dirty="0">
                <a:solidFill>
                  <a:prstClr val="black"/>
                </a:solidFill>
              </a:rPr>
              <a:t>Continuing Research in TII</a:t>
            </a:r>
          </a:p>
          <a:p>
            <a:r>
              <a:rPr lang="en-IE" sz="2373" dirty="0">
                <a:solidFill>
                  <a:prstClr val="black"/>
                </a:solidFill>
              </a:rPr>
              <a:t>Blue Green Infrastructure and Nature-based Solutions</a:t>
            </a:r>
            <a:endParaRPr lang="en-IE" sz="128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1"/>
    </mc:Choice>
    <mc:Fallback xmlns="">
      <p:transition spd="slow" advTm="2360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C63FD39-2335-4A8E-86C5-E70B89E30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5686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60F0B-B4CE-494A-B191-50307A82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168" y="265547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en-IE" dirty="0"/>
              <a:t>Conference on National Roads Authorities in Europe (CEDR)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13CED-5B5B-46C0-905A-FAFB3FB4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26194"/>
            <a:ext cx="12192000" cy="1907458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1"/>
            <a:r>
              <a:rPr lang="en-IE" sz="2000" dirty="0"/>
              <a:t>Ongoing Research on construction and mitigation strategies. </a:t>
            </a:r>
          </a:p>
          <a:p>
            <a:pPr lvl="1"/>
            <a:r>
              <a:rPr lang="en-IE" sz="2000" dirty="0"/>
              <a:t>TII as a funding partner and driver of innovation (</a:t>
            </a:r>
            <a:r>
              <a:rPr lang="en-IE" sz="2000" dirty="0" err="1"/>
              <a:t>e.g</a:t>
            </a:r>
            <a:r>
              <a:rPr lang="en-IE" sz="2000" dirty="0"/>
              <a:t> circular economy)</a:t>
            </a:r>
          </a:p>
          <a:p>
            <a:pPr lvl="1"/>
            <a:r>
              <a:rPr lang="en-IE" sz="2000" dirty="0">
                <a:hlinkClick r:id="rId4"/>
              </a:rPr>
              <a:t>https://www.cedr.eu/research-and-innovation</a:t>
            </a:r>
            <a:endParaRPr lang="en-IE" sz="2000" dirty="0"/>
          </a:p>
          <a:p>
            <a:pPr lvl="1"/>
            <a:r>
              <a:rPr lang="en-IE" sz="2000" dirty="0"/>
              <a:t>research with European and partners worldwide</a:t>
            </a:r>
          </a:p>
        </p:txBody>
      </p:sp>
    </p:spTree>
    <p:extLst>
      <p:ext uri="{BB962C8B-B14F-4D97-AF65-F5344CB8AC3E}">
        <p14:creationId xmlns:p14="http://schemas.microsoft.com/office/powerpoint/2010/main" val="35752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3"/>
    </mc:Choice>
    <mc:Fallback xmlns="">
      <p:transition spd="slow" advTm="289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F73E95-A239-47A9-A24F-BF7D212A7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1" r="28792" b="6431"/>
          <a:stretch/>
        </p:blipFill>
        <p:spPr>
          <a:xfrm>
            <a:off x="3523488" y="-398036"/>
            <a:ext cx="8668512" cy="6857990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178F45FD-9FDD-495E-B6E3-C219926C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Landscape architecture – </a:t>
            </a:r>
            <a:br>
              <a:rPr lang="en-US" dirty="0"/>
            </a:br>
            <a:r>
              <a:rPr lang="en-US" dirty="0"/>
              <a:t>and the practical use of science</a:t>
            </a:r>
            <a:endParaRPr lang="en-GB" dirty="0"/>
          </a:p>
        </p:txBody>
      </p:sp>
      <p:pic>
        <p:nvPicPr>
          <p:cNvPr id="10" name="Picture Placeholder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FAEF6A6-602B-4AF1-A005-31F04AD2A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r="84"/>
          <a:stretch>
            <a:fillRect/>
          </a:stretch>
        </p:blipFill>
        <p:spPr>
          <a:xfrm>
            <a:off x="9511788" y="4418924"/>
            <a:ext cx="1488284" cy="1490785"/>
          </a:xfrm>
          <a:prstGeom prst="rect">
            <a:avLst/>
          </a:prstGeom>
        </p:spPr>
      </p:pic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CE868C16-2D6C-40CD-9D4D-C5CC9ECE4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041" y="3259463"/>
            <a:ext cx="10515599" cy="339074"/>
          </a:xfrm>
        </p:spPr>
        <p:txBody>
          <a:bodyPr/>
          <a:lstStyle/>
          <a:p>
            <a:r>
              <a:rPr lang="en-GB" dirty="0"/>
              <a:t>Tony Williams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DF61D3F-1A39-432F-8BB8-38175AEB5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175" y="5509097"/>
            <a:ext cx="10515599" cy="942704"/>
          </a:xfrm>
        </p:spPr>
        <p:txBody>
          <a:bodyPr>
            <a:normAutofit fontScale="92500" lnSpcReduction="20000"/>
          </a:bodyPr>
          <a:lstStyle/>
          <a:p>
            <a:pPr marR="295275"/>
            <a:r>
              <a:rPr lang="en-IE" sz="1800" i="1" dirty="0">
                <a:solidFill>
                  <a:srgbClr val="50005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IFLA World  Climate Change Working Group (IFLA CCWG) </a:t>
            </a:r>
            <a:endParaRPr lang="en-I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R="295275"/>
            <a:r>
              <a:rPr lang="en-IE" sz="1800" i="1" dirty="0">
                <a:solidFill>
                  <a:srgbClr val="50005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European Voting Member. </a:t>
            </a:r>
            <a:endParaRPr lang="en-I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R="295275"/>
            <a:r>
              <a:rPr lang="en-IE" sz="18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hlinkClick r:id="rId5"/>
              </a:rPr>
              <a:t>https://www.iflaworld.com/climate-change-working-group</a:t>
            </a:r>
            <a:r>
              <a:rPr lang="en-IE" sz="1800" i="1" dirty="0">
                <a:solidFill>
                  <a:srgbClr val="50005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 </a:t>
            </a:r>
            <a:endParaRPr lang="en-I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GB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0EC03F92-69F4-4A50-863E-57E34D7C55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0176" y="4729252"/>
            <a:ext cx="10515599" cy="821180"/>
          </a:xfrm>
        </p:spPr>
        <p:txBody>
          <a:bodyPr>
            <a:normAutofit/>
          </a:bodyPr>
          <a:lstStyle/>
          <a:p>
            <a:pPr marR="295275">
              <a:lnSpc>
                <a:spcPct val="70000"/>
              </a:lnSpc>
            </a:pPr>
            <a:r>
              <a:rPr lang="en-GB" sz="1700" i="1" dirty="0">
                <a:solidFill>
                  <a:srgbClr val="50005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PhD Candidate.</a:t>
            </a:r>
          </a:p>
          <a:p>
            <a:pPr marR="295275">
              <a:lnSpc>
                <a:spcPct val="70000"/>
              </a:lnSpc>
            </a:pPr>
            <a:r>
              <a:rPr lang="en-GB" sz="1700" i="1" dirty="0">
                <a:solidFill>
                  <a:srgbClr val="50005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School of Natural Science, Trinity College Dublin.</a:t>
            </a:r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A6195801-BB28-CECC-B8F3-709041DA82C9}"/>
              </a:ext>
            </a:extLst>
          </p:cNvPr>
          <p:cNvSpPr txBox="1">
            <a:spLocks/>
          </p:cNvSpPr>
          <p:nvPr/>
        </p:nvSpPr>
        <p:spPr>
          <a:xfrm>
            <a:off x="680176" y="3957759"/>
            <a:ext cx="10515599" cy="942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95275">
              <a:lnSpc>
                <a:spcPct val="70000"/>
              </a:lnSpc>
            </a:pPr>
            <a:r>
              <a:rPr lang="en-GB" sz="1700" i="1" dirty="0">
                <a:solidFill>
                  <a:srgbClr val="50005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Principal Landscape Architect</a:t>
            </a:r>
          </a:p>
          <a:p>
            <a:pPr marR="295275">
              <a:lnSpc>
                <a:spcPct val="70000"/>
              </a:lnSpc>
            </a:pPr>
            <a:r>
              <a:rPr lang="en-GB" sz="1700" i="1" dirty="0">
                <a:solidFill>
                  <a:srgbClr val="50005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Transport Infrastructure Ireland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0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7"/>
    </mc:Choice>
    <mc:Fallback xmlns="">
      <p:transition spd="slow" advTm="1138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D5FE9-CD3E-4F57-8FEF-C9E7970803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1" r="28792" b="643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6EA5CA3-29E2-437E-BDF0-ADDE3FED2C65}"/>
              </a:ext>
            </a:extLst>
          </p:cNvPr>
          <p:cNvSpPr txBox="1"/>
          <p:nvPr/>
        </p:nvSpPr>
        <p:spPr>
          <a:xfrm>
            <a:off x="313318" y="1297660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EU – Connecting Nature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Tony Williams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Supervisor : Prof. Marcus Collier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97129-D387-421A-9A45-A084C864AF6C}"/>
              </a:ext>
            </a:extLst>
          </p:cNvPr>
          <p:cNvSpPr/>
          <p:nvPr/>
        </p:nvSpPr>
        <p:spPr>
          <a:xfrm>
            <a:off x="-1196704" y="5735637"/>
            <a:ext cx="669108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https://connectingnature.eu/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239E156-4B96-42AC-A88E-3977767C5C93}"/>
              </a:ext>
            </a:extLst>
          </p:cNvPr>
          <p:cNvSpPr txBox="1"/>
          <p:nvPr/>
        </p:nvSpPr>
        <p:spPr>
          <a:xfrm>
            <a:off x="342623" y="692043"/>
            <a:ext cx="4023360" cy="1195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STEM (Faculty of Science, Technology, Engineering and Mathematics)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School of Botany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97AC6-A49E-45F0-BFDC-43B03D51BF38}"/>
              </a:ext>
            </a:extLst>
          </p:cNvPr>
          <p:cNvSpPr txBox="1"/>
          <p:nvPr/>
        </p:nvSpPr>
        <p:spPr>
          <a:xfrm>
            <a:off x="342623" y="2077549"/>
            <a:ext cx="451874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Trinity College Dublin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14C17-D469-EE01-BD87-413F823A8278}"/>
              </a:ext>
            </a:extLst>
          </p:cNvPr>
          <p:cNvSpPr txBox="1"/>
          <p:nvPr/>
        </p:nvSpPr>
        <p:spPr>
          <a:xfrm>
            <a:off x="6226949" y="1075739"/>
            <a:ext cx="4915063" cy="120032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IE" dirty="0"/>
              <a:t>Current Research</a:t>
            </a:r>
          </a:p>
          <a:p>
            <a:endParaRPr lang="en-IE" dirty="0"/>
          </a:p>
          <a:p>
            <a:r>
              <a:rPr lang="en-IE" dirty="0"/>
              <a:t>From Landscape Architecture to Research Scientist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3443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709"/>
    </mc:Choice>
    <mc:Fallback xmlns="">
      <p:transition spd="slow" advTm="2870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9E7D5F-6BE7-458D-BCA8-EC120F91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Field Sites</a:t>
            </a:r>
            <a:br>
              <a:rPr lang="en-IE" dirty="0"/>
            </a:br>
            <a:r>
              <a:rPr lang="en-IE" sz="1800" dirty="0"/>
              <a:t>Ecological </a:t>
            </a:r>
            <a:r>
              <a:rPr lang="en-US" sz="1800" dirty="0"/>
              <a:t>Fossitt Designations</a:t>
            </a:r>
            <a:endParaRPr lang="en-IE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0345FB-7585-EEBA-AB21-44721B7DB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The assessment of the ecological ‘community’ (including humans)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61F3E-9560-4374-BC22-75606DAD7F66}"/>
              </a:ext>
            </a:extLst>
          </p:cNvPr>
          <p:cNvSpPr txBox="1">
            <a:spLocks/>
          </p:cNvSpPr>
          <p:nvPr/>
        </p:nvSpPr>
        <p:spPr>
          <a:xfrm>
            <a:off x="838200" y="8267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8BE2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4400" b="1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3DD37-1BB0-4F3A-9766-E1E337FB8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2350516"/>
            <a:ext cx="6096000" cy="3429000"/>
          </a:xfrm>
          <a:prstGeom prst="rect">
            <a:avLst/>
          </a:prstGeom>
        </p:spPr>
      </p:pic>
      <p:pic>
        <p:nvPicPr>
          <p:cNvPr id="7" name="Picture 6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D5A140CF-74E6-4662-AFFA-9FB92552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57" y="2613945"/>
            <a:ext cx="6624943" cy="3726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99723-DFFF-737B-2868-D7F1EF8C8834}"/>
              </a:ext>
            </a:extLst>
          </p:cNvPr>
          <p:cNvSpPr txBox="1"/>
          <p:nvPr/>
        </p:nvSpPr>
        <p:spPr>
          <a:xfrm>
            <a:off x="840658" y="85798"/>
            <a:ext cx="920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 and Data Assembly (Methodology development 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TCD Biodiversity Audit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472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2460C8-F1F0-4D55-BFF3-068794EB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7" y="1636841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F7235-2CF4-435D-8A67-686E8C138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995" y="2164625"/>
            <a:ext cx="6096528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32AF2-5B8B-4316-9CC0-AEB496752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76" y="2860424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6DB68-F2AA-440B-97B7-4FC80D7EF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000" y="2795243"/>
            <a:ext cx="6096528" cy="3429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8F3558-A6F5-4C85-8FAF-9A8FB293CB29}"/>
              </a:ext>
            </a:extLst>
          </p:cNvPr>
          <p:cNvSpPr txBox="1"/>
          <p:nvPr/>
        </p:nvSpPr>
        <p:spPr>
          <a:xfrm>
            <a:off x="840658" y="85798"/>
            <a:ext cx="920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 and Data Assembly (Methodology development 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TCD Biodiversity Audit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DB5CAA-EFA4-452B-8A09-D6C26E74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Field Sites</a:t>
            </a:r>
            <a:br>
              <a:rPr lang="en-IE" dirty="0"/>
            </a:br>
            <a:r>
              <a:rPr lang="en-IE" sz="1800" dirty="0"/>
              <a:t>Ecological (</a:t>
            </a:r>
            <a:r>
              <a:rPr lang="en-US" sz="1800" dirty="0"/>
              <a:t>Fossitt) Designations (Fine tuning the data collection)</a:t>
            </a:r>
            <a:endParaRPr lang="en-IE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7D4A90-4CB8-FC8E-D178-9DF117BEE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224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F066-490E-9339-FC03-C25D75AF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Collect, Analyse and use the data </a:t>
            </a:r>
            <a:br>
              <a:rPr lang="en-IE" dirty="0"/>
            </a:br>
            <a:r>
              <a:rPr lang="en-IE" sz="1800" dirty="0"/>
              <a:t>for your locality</a:t>
            </a:r>
          </a:p>
        </p:txBody>
      </p:sp>
      <p:pic>
        <p:nvPicPr>
          <p:cNvPr id="5" name="Content Placeholder 4" descr="A dragonfly on a leaf&#10;&#10;Description automatically generated with medium confidence">
            <a:extLst>
              <a:ext uri="{FF2B5EF4-FFF2-40B4-BE49-F238E27FC236}">
                <a16:creationId xmlns:a16="http://schemas.microsoft.com/office/drawing/2014/main" id="{970C414A-3D52-25C5-6C75-E60B64C15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6448"/>
            <a:ext cx="10515600" cy="416969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A3180-4FA8-DD11-40A6-1379438022B1}"/>
              </a:ext>
            </a:extLst>
          </p:cNvPr>
          <p:cNvSpPr txBox="1"/>
          <p:nvPr/>
        </p:nvSpPr>
        <p:spPr>
          <a:xfrm>
            <a:off x="3047134" y="3244334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https://biodiversityireland.ie/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093A2-5114-3DBF-2789-C2966B69F519}"/>
              </a:ext>
            </a:extLst>
          </p:cNvPr>
          <p:cNvSpPr txBox="1"/>
          <p:nvPr/>
        </p:nvSpPr>
        <p:spPr>
          <a:xfrm>
            <a:off x="3047134" y="3244334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https://biodiversityireland.ie/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010CA-055F-7B84-D9BA-182C820D8719}"/>
              </a:ext>
            </a:extLst>
          </p:cNvPr>
          <p:cNvSpPr txBox="1"/>
          <p:nvPr/>
        </p:nvSpPr>
        <p:spPr>
          <a:xfrm>
            <a:off x="8229600" y="5665569"/>
            <a:ext cx="2964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hlinkClick r:id="rId3"/>
              </a:rPr>
              <a:t>https://biodiversityireland.ie/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71234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2222-E3EB-DCE7-D32C-36076FDF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B975D-0CCA-60B4-AAC5-A62830D3A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Biodiversity audit (the Biodiversity Audit Centre are there to assist) </a:t>
            </a:r>
            <a:r>
              <a:rPr lang="en-IE" dirty="0">
                <a:hlinkClick r:id="rId2"/>
              </a:rPr>
              <a:t>https://biodiversityireland.ie/</a:t>
            </a:r>
            <a:endParaRPr lang="en-IE" dirty="0"/>
          </a:p>
          <a:p>
            <a:r>
              <a:rPr lang="en-IE" dirty="0"/>
              <a:t>Blue Green Infrastructure Plan (Fingal Co </a:t>
            </a:r>
            <a:r>
              <a:rPr lang="en-IE" dirty="0" err="1"/>
              <a:t>Co</a:t>
            </a:r>
            <a:r>
              <a:rPr lang="en-IE" dirty="0"/>
              <a:t> have a working template)</a:t>
            </a:r>
          </a:p>
          <a:p>
            <a:r>
              <a:rPr lang="en-IE" dirty="0"/>
              <a:t>Linking the town and the rural areas (</a:t>
            </a:r>
            <a:r>
              <a:rPr lang="en-IE" dirty="0" err="1"/>
              <a:t>opprtunites</a:t>
            </a:r>
            <a:r>
              <a:rPr lang="en-IE" dirty="0"/>
              <a:t> to link agriculture, nature and economic and social activity)</a:t>
            </a:r>
          </a:p>
          <a:p>
            <a:r>
              <a:rPr lang="en-IE" dirty="0"/>
              <a:t>Looking at social and economic gains also (The Heritage Council and the Collaborative Town Centre Health Check </a:t>
            </a:r>
          </a:p>
          <a:p>
            <a:pPr marL="0" indent="0">
              <a:buNone/>
            </a:pPr>
            <a:r>
              <a:rPr lang="en-IE" dirty="0">
                <a:hlinkClick r:id="rId3"/>
              </a:rPr>
              <a:t>https://www.heritagecouncil.ie/projects/town-centre-health-check-programme</a:t>
            </a:r>
            <a:endParaRPr lang="en-IE" dirty="0"/>
          </a:p>
          <a:p>
            <a:r>
              <a:rPr lang="en-I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Make some small changes </a:t>
            </a:r>
            <a:r>
              <a:rPr lang="en-IE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e.g</a:t>
            </a:r>
            <a:r>
              <a:rPr lang="en-I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no weedkiller = more biodiversity</a:t>
            </a:r>
          </a:p>
        </p:txBody>
      </p:sp>
    </p:spTree>
    <p:extLst>
      <p:ext uri="{BB962C8B-B14F-4D97-AF65-F5344CB8AC3E}">
        <p14:creationId xmlns:p14="http://schemas.microsoft.com/office/powerpoint/2010/main" val="4293313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8715E9-806C-40D2-969F-2803C39A4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985" y="649016"/>
            <a:ext cx="5976744" cy="5976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9D5EB2-066B-404F-AFFE-792B93D22585}"/>
              </a:ext>
            </a:extLst>
          </p:cNvPr>
          <p:cNvSpPr/>
          <p:nvPr/>
        </p:nvSpPr>
        <p:spPr>
          <a:xfrm>
            <a:off x="5898293" y="6160358"/>
            <a:ext cx="242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200" dirty="0"/>
              <a:t>A Connemara Landscape </a:t>
            </a:r>
          </a:p>
          <a:p>
            <a:pPr algn="r"/>
            <a:r>
              <a:rPr lang="en-IE" sz="1200" dirty="0"/>
              <a:t>Paul Henry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4D0F6-1FB9-48E7-96AC-2AFC12AB32C0}"/>
              </a:ext>
            </a:extLst>
          </p:cNvPr>
          <p:cNvSpPr txBox="1"/>
          <p:nvPr/>
        </p:nvSpPr>
        <p:spPr>
          <a:xfrm>
            <a:off x="9839164" y="3429000"/>
            <a:ext cx="1784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Go </a:t>
            </a:r>
            <a:r>
              <a:rPr lang="en-IE" sz="2400" dirty="0" err="1"/>
              <a:t>Raibh</a:t>
            </a:r>
            <a:r>
              <a:rPr lang="en-IE" sz="2400" dirty="0"/>
              <a:t> </a:t>
            </a:r>
            <a:r>
              <a:rPr lang="en-IE" sz="2400" dirty="0" err="1"/>
              <a:t>Maith</a:t>
            </a:r>
            <a:r>
              <a:rPr lang="en-IE" sz="2400" dirty="0"/>
              <a:t> </a:t>
            </a:r>
            <a:r>
              <a:rPr lang="en-IE" sz="2400" dirty="0" err="1"/>
              <a:t>Agat</a:t>
            </a:r>
            <a:endParaRPr lang="en-IE" sz="2400" dirty="0"/>
          </a:p>
          <a:p>
            <a:pPr algn="ctr"/>
            <a:endParaRPr lang="en-IE" sz="2400" dirty="0"/>
          </a:p>
          <a:p>
            <a:pPr algn="ctr"/>
            <a:r>
              <a:rPr lang="en-IE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990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573">
        <p:fade/>
      </p:transition>
    </mc:Choice>
    <mc:Fallback xmlns="">
      <p:transition spd="med" advTm="2357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396B222-D4F8-62AC-DCC3-66DFD2C7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1800" dirty="0"/>
              <a:t>Promoting</a:t>
            </a:r>
            <a:r>
              <a:rPr lang="en-IE" dirty="0"/>
              <a:t> Biodiversity </a:t>
            </a:r>
            <a:r>
              <a:rPr lang="en-IE" sz="1400" dirty="0"/>
              <a:t>(as part of our normal activities)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4BBBB13-BFEE-3568-337C-A0E9B2FC3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Luas Cross City project as an example of integrating the natural world , and making a more  Biodiverse </a:t>
            </a:r>
            <a:r>
              <a:rPr lang="en-IE" dirty="0" err="1"/>
              <a:t>ecosytem</a:t>
            </a:r>
            <a:r>
              <a:rPr lang="en-IE" dirty="0"/>
              <a:t> (more of everything in the urban / peri-urban and rural settings)</a:t>
            </a:r>
          </a:p>
          <a:p>
            <a:endParaRPr lang="en-IE" dirty="0"/>
          </a:p>
          <a:p>
            <a:r>
              <a:rPr lang="en-IE" dirty="0"/>
              <a:t>Engineering and planning the interventions is crucial to ensuring successful outcomes</a:t>
            </a:r>
          </a:p>
          <a:p>
            <a:endParaRPr lang="en-IE" dirty="0"/>
          </a:p>
          <a:p>
            <a:r>
              <a:rPr lang="en-IE" dirty="0"/>
              <a:t>Work on the details. How will it be done ? and who will do it ? Include this in contracts (but carefully)</a:t>
            </a:r>
          </a:p>
          <a:p>
            <a:endParaRPr lang="en-IE" dirty="0"/>
          </a:p>
          <a:p>
            <a:r>
              <a:rPr lang="en-IE" dirty="0"/>
              <a:t>The following is an example from Luas Cross City (Tramway Construction in Dublin)</a:t>
            </a:r>
          </a:p>
        </p:txBody>
      </p:sp>
    </p:spTree>
    <p:extLst>
      <p:ext uri="{BB962C8B-B14F-4D97-AF65-F5344CB8AC3E}">
        <p14:creationId xmlns:p14="http://schemas.microsoft.com/office/powerpoint/2010/main" val="325806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s_oc 0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8619" cy="72602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5260" y="235976"/>
            <a:ext cx="7043427" cy="6941590"/>
          </a:xfrm>
          <a:prstGeom prst="rect">
            <a:avLst/>
          </a:prstGeom>
          <a:noFill/>
        </p:spPr>
        <p:txBody>
          <a:bodyPr wrap="square" lIns="67574" tIns="33787" rIns="67574" bIns="33787" rtlCol="0">
            <a:spAutoFit/>
          </a:bodyPr>
          <a:lstStyle/>
          <a:p>
            <a:pPr algn="ctr"/>
            <a:r>
              <a:rPr lang="en-IE" sz="2400" b="1" dirty="0">
                <a:solidFill>
                  <a:prstClr val="black"/>
                </a:solidFill>
              </a:rPr>
              <a:t>An example of multidisciplinary elements</a:t>
            </a:r>
          </a:p>
          <a:p>
            <a:pPr algn="ctr"/>
            <a:r>
              <a:rPr lang="en-IE" sz="2400" b="1" dirty="0">
                <a:solidFill>
                  <a:prstClr val="black"/>
                </a:solidFill>
              </a:rPr>
              <a:t>Tree Pit design and Construction</a:t>
            </a:r>
          </a:p>
          <a:p>
            <a:pPr algn="ctr"/>
            <a:r>
              <a:rPr lang="en-IE" sz="2400" b="1" dirty="0">
                <a:solidFill>
                  <a:prstClr val="black"/>
                </a:solidFill>
              </a:rPr>
              <a:t>Luas Cross City</a:t>
            </a:r>
          </a:p>
          <a:p>
            <a:pPr algn="ctr"/>
            <a:endParaRPr lang="en-IE" sz="2373" dirty="0">
              <a:solidFill>
                <a:prstClr val="black"/>
              </a:solidFill>
            </a:endParaRPr>
          </a:p>
          <a:p>
            <a:pPr algn="ctr"/>
            <a:r>
              <a:rPr lang="en-IE" sz="2373" dirty="0">
                <a:solidFill>
                  <a:prstClr val="black"/>
                </a:solidFill>
              </a:rPr>
              <a:t>Existing and Proposed Trees – </a:t>
            </a:r>
          </a:p>
          <a:p>
            <a:pPr algn="ctr"/>
            <a:r>
              <a:rPr lang="en-IE" sz="2373" dirty="0">
                <a:solidFill>
                  <a:prstClr val="black"/>
                </a:solidFill>
              </a:rPr>
              <a:t>Strategy developed</a:t>
            </a:r>
          </a:p>
          <a:p>
            <a:pPr algn="ctr"/>
            <a:endParaRPr lang="en-IE" sz="2373" dirty="0">
              <a:solidFill>
                <a:prstClr val="black"/>
              </a:solidFill>
            </a:endParaRP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Landscape Architects: 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Tony Williams (TII ) Laura Flynn and Eimear Fox. 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Fergal </a:t>
            </a:r>
            <a:r>
              <a:rPr lang="en-IE" sz="1600" dirty="0" err="1">
                <a:solidFill>
                  <a:prstClr val="black"/>
                </a:solidFill>
              </a:rPr>
              <a:t>Parlon</a:t>
            </a:r>
            <a:r>
              <a:rPr lang="en-IE" sz="1600" dirty="0">
                <a:solidFill>
                  <a:prstClr val="black"/>
                </a:solidFill>
              </a:rPr>
              <a:t> – (</a:t>
            </a:r>
            <a:r>
              <a:rPr lang="en-IE" sz="1600" dirty="0" err="1">
                <a:solidFill>
                  <a:prstClr val="black"/>
                </a:solidFill>
              </a:rPr>
              <a:t>Brady,Shipman,Martin</a:t>
            </a:r>
            <a:r>
              <a:rPr lang="en-IE" sz="1600" dirty="0">
                <a:solidFill>
                  <a:prstClr val="black"/>
                </a:solidFill>
              </a:rPr>
              <a:t>)</a:t>
            </a:r>
          </a:p>
          <a:p>
            <a:pPr algn="ctr"/>
            <a:endParaRPr lang="en-IE" sz="1600" dirty="0">
              <a:solidFill>
                <a:prstClr val="black"/>
              </a:solidFill>
            </a:endParaRP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Utility Engineer: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Michelle Merne (TII)</a:t>
            </a:r>
          </a:p>
          <a:p>
            <a:pPr algn="ctr"/>
            <a:endParaRPr lang="en-IE" sz="1600" dirty="0">
              <a:solidFill>
                <a:prstClr val="black"/>
              </a:solidFill>
            </a:endParaRP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Arborists: 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Planning Stage-Ciarán Keating (for TII)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Enabling Works (for GMC) -</a:t>
            </a:r>
            <a:r>
              <a:rPr lang="en-IE" sz="1600" dirty="0" err="1">
                <a:solidFill>
                  <a:prstClr val="black"/>
                </a:solidFill>
              </a:rPr>
              <a:t>Felim</a:t>
            </a:r>
            <a:r>
              <a:rPr lang="en-IE" sz="1600" dirty="0">
                <a:solidFill>
                  <a:prstClr val="black"/>
                </a:solidFill>
              </a:rPr>
              <a:t> Sheridan 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Infrastructure Works  (for TII) –</a:t>
            </a:r>
            <a:r>
              <a:rPr lang="en-IE" sz="1600" dirty="0" err="1">
                <a:solidFill>
                  <a:prstClr val="black"/>
                </a:solidFill>
              </a:rPr>
              <a:t>Felim</a:t>
            </a:r>
            <a:r>
              <a:rPr lang="en-IE" sz="1600" dirty="0">
                <a:solidFill>
                  <a:prstClr val="black"/>
                </a:solidFill>
              </a:rPr>
              <a:t> Sheridan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Infrastructure Works  (for SSJV) –John Morgan</a:t>
            </a:r>
          </a:p>
          <a:p>
            <a:pPr algn="ctr"/>
            <a:r>
              <a:rPr lang="en-IE" sz="1600" dirty="0">
                <a:solidFill>
                  <a:prstClr val="black"/>
                </a:solidFill>
              </a:rPr>
              <a:t>Environmental Co-ordinator – Colin Wilson</a:t>
            </a:r>
          </a:p>
          <a:p>
            <a:pPr algn="ctr"/>
            <a:endParaRPr lang="en-IE" sz="1600" dirty="0">
              <a:solidFill>
                <a:prstClr val="black"/>
              </a:solidFill>
            </a:endParaRPr>
          </a:p>
          <a:p>
            <a:pPr algn="ctr"/>
            <a:r>
              <a:rPr lang="en-IE" sz="1600" b="1" u="sng" dirty="0">
                <a:solidFill>
                  <a:prstClr val="black"/>
                </a:solidFill>
              </a:rPr>
              <a:t>And the design and  site team (mostly engineers)</a:t>
            </a:r>
          </a:p>
          <a:p>
            <a:pPr algn="ctr"/>
            <a:endParaRPr lang="en-IE" sz="1600" dirty="0">
              <a:solidFill>
                <a:prstClr val="black"/>
              </a:solidFill>
            </a:endParaRPr>
          </a:p>
          <a:p>
            <a:pPr algn="ctr"/>
            <a:endParaRPr lang="en-IE" sz="237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1"/>
    </mc:Choice>
    <mc:Fallback xmlns="">
      <p:transition spd="slow" advTm="440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A03FB-ACCD-48D9-B6E8-47041C0741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6" y="-803057"/>
            <a:ext cx="11285484" cy="8464114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827143" y="2832652"/>
            <a:ext cx="8537714" cy="1630018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defRPr/>
            </a:pPr>
            <a:r>
              <a:rPr lang="en-IE" sz="2309" dirty="0">
                <a:latin typeface="Arial" pitchFamily="34" charset="0"/>
                <a:cs typeface="Arial" pitchFamily="34" charset="0"/>
              </a:rPr>
              <a:t>LUAS Cross City (LCC)</a:t>
            </a:r>
            <a:br>
              <a:rPr lang="en-IE" sz="2309" dirty="0">
                <a:latin typeface="Arial" pitchFamily="34" charset="0"/>
                <a:cs typeface="Arial" pitchFamily="34" charset="0"/>
              </a:rPr>
            </a:br>
            <a:r>
              <a:rPr lang="en-IE" sz="2309" dirty="0">
                <a:latin typeface="Arial" pitchFamily="34" charset="0"/>
                <a:cs typeface="Arial" pitchFamily="34" charset="0"/>
              </a:rPr>
              <a:t>DAWSON STREET, Dublin, Ireland (Éire)</a:t>
            </a:r>
            <a:br>
              <a:rPr lang="en-IE" sz="2309" dirty="0">
                <a:latin typeface="Arial" pitchFamily="34" charset="0"/>
                <a:cs typeface="Arial" pitchFamily="34" charset="0"/>
              </a:rPr>
            </a:br>
            <a:r>
              <a:rPr lang="en-IE" sz="4617" dirty="0">
                <a:latin typeface="Arial" pitchFamily="34" charset="0"/>
                <a:cs typeface="Arial" pitchFamily="34" charset="0"/>
              </a:rPr>
              <a:t>STREET ELEMENTS</a:t>
            </a:r>
            <a:endParaRPr lang="en-IE" sz="4168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02034"/>
      </p:ext>
    </p:extLst>
  </p:cSld>
  <p:clrMapOvr>
    <a:masterClrMapping/>
  </p:clrMapOvr>
  <p:transition spd="med" advTm="477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76" y="634315"/>
            <a:ext cx="8402915" cy="5571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63" y="311150"/>
            <a:ext cx="3948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Utilities and Tree Pits – Design in Unison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618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4"/>
    </mc:Choice>
    <mc:Fallback xmlns="">
      <p:transition spd="slow" advTm="2917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5F3FF-B21D-4FB7-81AE-101C5D8CA7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8" y="1634797"/>
            <a:ext cx="2691305" cy="3588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D6442-BAD6-459F-8222-3A7C651A38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90" y="1634797"/>
            <a:ext cx="2946400" cy="220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D5EE4-BB63-4EFF-98B0-052CF83AFC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67" y="1634797"/>
            <a:ext cx="2524125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51"/>
    </mc:Choice>
    <mc:Fallback xmlns="">
      <p:transition spd="slow" advTm="428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"/>
          <p:cNvSpPr txBox="1">
            <a:spLocks/>
          </p:cNvSpPr>
          <p:nvPr/>
        </p:nvSpPr>
        <p:spPr bwMode="auto">
          <a:xfrm>
            <a:off x="8052904" y="3302373"/>
            <a:ext cx="2701143" cy="44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IE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METRO WEST</a:t>
            </a:r>
            <a:endParaRPr lang="en-IE" sz="2052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8052904" y="3634101"/>
            <a:ext cx="289236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 txBox="1">
            <a:spLocks/>
          </p:cNvSpPr>
          <p:nvPr/>
        </p:nvSpPr>
        <p:spPr>
          <a:xfrm>
            <a:off x="1344318" y="4975564"/>
            <a:ext cx="8728679" cy="957114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946000">
              <a:spcBef>
                <a:spcPct val="0"/>
              </a:spcBef>
              <a:defRPr/>
            </a:pPr>
            <a:r>
              <a:rPr lang="en-IE" sz="2309" dirty="0">
                <a:latin typeface="Arial" pitchFamily="34" charset="0"/>
                <a:ea typeface="+mj-ea"/>
                <a:cs typeface="Arial" pitchFamily="34" charset="0"/>
              </a:rPr>
              <a:t>LCC (BXD)</a:t>
            </a:r>
            <a:br>
              <a:rPr lang="en-IE" sz="2501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IE" sz="4617" dirty="0">
                <a:latin typeface="Arial" pitchFamily="34" charset="0"/>
                <a:ea typeface="+mj-ea"/>
                <a:cs typeface="Arial" pitchFamily="34" charset="0"/>
              </a:rPr>
              <a:t>Trees - existing</a:t>
            </a:r>
            <a:endParaRPr lang="en-IE" sz="4168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9" descr="street tre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110" y="567880"/>
            <a:ext cx="2392786" cy="3401993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1399265" y="4099340"/>
            <a:ext cx="4740815" cy="712458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946000">
              <a:spcBef>
                <a:spcPct val="0"/>
              </a:spcBef>
              <a:defRPr/>
            </a:pPr>
            <a:r>
              <a:rPr lang="en-IE" sz="1154" b="1" dirty="0">
                <a:latin typeface="Arial" pitchFamily="34" charset="0"/>
                <a:ea typeface="+mj-ea"/>
                <a:cs typeface="Arial" pitchFamily="34" charset="0"/>
              </a:rPr>
              <a:t>Dawson Street –  </a:t>
            </a:r>
            <a:r>
              <a:rPr lang="en-IE" sz="1154" dirty="0">
                <a:latin typeface="Arial" pitchFamily="34" charset="0"/>
                <a:ea typeface="+mj-ea"/>
                <a:cs typeface="Arial" pitchFamily="34" charset="0"/>
              </a:rPr>
              <a:t>Existing London Planes to be retained</a:t>
            </a:r>
            <a:endParaRPr lang="en-IE" sz="1154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10" y="629779"/>
            <a:ext cx="3297481" cy="326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6879032" y="629779"/>
            <a:ext cx="4066234" cy="4971170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 defTabSz="946000">
              <a:spcBef>
                <a:spcPct val="0"/>
              </a:spcBef>
              <a:defRPr/>
            </a:pPr>
            <a:r>
              <a:rPr lang="en-IE" sz="1539" b="1" dirty="0">
                <a:latin typeface="Arial" pitchFamily="34" charset="0"/>
                <a:ea typeface="+mj-ea"/>
                <a:cs typeface="Arial" pitchFamily="34" charset="0"/>
              </a:rPr>
              <a:t>Existing Trees – Strategy</a:t>
            </a:r>
          </a:p>
          <a:p>
            <a:pPr algn="ctr" defTabSz="946000">
              <a:spcBef>
                <a:spcPct val="0"/>
              </a:spcBef>
              <a:defRPr/>
            </a:pPr>
            <a:r>
              <a:rPr lang="en-IE" sz="1539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Not without its difficulties</a:t>
            </a:r>
          </a:p>
          <a:p>
            <a:pPr defTabSz="946000">
              <a:spcBef>
                <a:spcPct val="0"/>
              </a:spcBef>
              <a:defRPr/>
            </a:pPr>
            <a:endParaRPr lang="en-IE" sz="1539" b="1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Challenge to adjust utility layouts in order to avoid impacting existing street trees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Each trees footprint varies and needs to be designed for its unique position within the new streetscape and kerb lines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Full aboricultural advice obtained to allow individual street tree details be developed.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Trees removed only when necessary 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Requirement for aftercare and </a:t>
            </a:r>
            <a:r>
              <a:rPr lang="en-IE" sz="1539" dirty="0" err="1">
                <a:latin typeface="Arial" pitchFamily="34" charset="0"/>
                <a:cs typeface="Arial" pitchFamily="34" charset="0"/>
              </a:rPr>
              <a:t>monitoiring</a:t>
            </a:r>
            <a:r>
              <a:rPr lang="en-IE" sz="1539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Hand over to city and operator</a:t>
            </a: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defTabSz="946000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ea typeface="+mj-ea"/>
              <a:cs typeface="Arial" pitchFamily="34" charset="0"/>
            </a:endParaRPr>
          </a:p>
          <a:p>
            <a:pPr defTabSz="946000">
              <a:spcBef>
                <a:spcPct val="0"/>
              </a:spcBef>
              <a:defRPr/>
            </a:pPr>
            <a:endParaRPr lang="en-IE" sz="1539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88323"/>
      </p:ext>
    </p:extLst>
  </p:cSld>
  <p:clrMapOvr>
    <a:masterClrMapping/>
  </p:clrMapOvr>
  <p:transition spd="slow" advTm="29127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"/>
          <p:cNvSpPr txBox="1">
            <a:spLocks/>
          </p:cNvSpPr>
          <p:nvPr/>
        </p:nvSpPr>
        <p:spPr bwMode="auto">
          <a:xfrm>
            <a:off x="8052904" y="3302373"/>
            <a:ext cx="2701143" cy="44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r>
              <a:rPr lang="en-IE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METRO WEST</a:t>
            </a:r>
            <a:endParaRPr lang="en-IE" sz="2052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8052904" y="3634101"/>
            <a:ext cx="289236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 txBox="1">
            <a:spLocks/>
          </p:cNvSpPr>
          <p:nvPr/>
        </p:nvSpPr>
        <p:spPr>
          <a:xfrm>
            <a:off x="1344318" y="4665224"/>
            <a:ext cx="8728679" cy="1339792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946000">
              <a:spcBef>
                <a:spcPct val="0"/>
              </a:spcBef>
              <a:defRPr/>
            </a:pPr>
            <a:r>
              <a:rPr lang="en-IE" sz="2309" dirty="0">
                <a:latin typeface="Arial" pitchFamily="34" charset="0"/>
                <a:ea typeface="+mj-ea"/>
                <a:cs typeface="Arial" pitchFamily="34" charset="0"/>
              </a:rPr>
              <a:t>LCC (BXD)</a:t>
            </a:r>
            <a:br>
              <a:rPr lang="en-IE" sz="2309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IE" sz="2309" dirty="0">
                <a:latin typeface="Arial" pitchFamily="34" charset="0"/>
                <a:ea typeface="+mj-ea"/>
                <a:cs typeface="Arial" pitchFamily="34" charset="0"/>
              </a:rPr>
              <a:t>DAWSON STREET </a:t>
            </a:r>
            <a:br>
              <a:rPr lang="en-IE" sz="2501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IE" sz="4617" dirty="0">
                <a:latin typeface="Arial" pitchFamily="34" charset="0"/>
                <a:ea typeface="+mj-ea"/>
                <a:cs typeface="Arial" pitchFamily="34" charset="0"/>
              </a:rPr>
              <a:t>Tree Planting - proposed</a:t>
            </a:r>
            <a:endParaRPr lang="en-IE" sz="4168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6735" y="400518"/>
            <a:ext cx="5686274" cy="42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7164995" y="901402"/>
            <a:ext cx="3508161" cy="4298395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946000">
              <a:spcBef>
                <a:spcPct val="0"/>
              </a:spcBef>
              <a:defRPr/>
            </a:pPr>
            <a:r>
              <a:rPr lang="en-IE" sz="1539" b="1" dirty="0">
                <a:latin typeface="Arial" pitchFamily="34" charset="0"/>
                <a:ea typeface="+mj-ea"/>
                <a:cs typeface="Arial" pitchFamily="34" charset="0"/>
              </a:rPr>
              <a:t>	New Trees</a:t>
            </a:r>
          </a:p>
          <a:p>
            <a:pPr defTabSz="946000">
              <a:spcBef>
                <a:spcPct val="0"/>
              </a:spcBef>
              <a:defRPr/>
            </a:pPr>
            <a:endParaRPr lang="en-IE" sz="1539" b="1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Challenge to adjust utility layouts in order to fit new street trees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Tree grille proposed with infill to match surrounding paving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Structural soils used as part of build up</a:t>
            </a:r>
          </a:p>
          <a:p>
            <a:pPr lvl="1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London Plane tree type used to match existing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But not always. 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IE" sz="1539" dirty="0">
                <a:latin typeface="Arial" pitchFamily="34" charset="0"/>
                <a:cs typeface="Arial" pitchFamily="34" charset="0"/>
              </a:rPr>
              <a:t>We are aiming to increase the range of species used</a:t>
            </a: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cs typeface="Arial" pitchFamily="34" charset="0"/>
            </a:endParaRPr>
          </a:p>
          <a:p>
            <a:pPr defTabSz="946000">
              <a:spcBef>
                <a:spcPct val="0"/>
              </a:spcBef>
              <a:defRPr/>
            </a:pPr>
            <a:endParaRPr lang="en-IE" sz="1539" dirty="0">
              <a:latin typeface="Arial" pitchFamily="34" charset="0"/>
              <a:ea typeface="+mj-ea"/>
              <a:cs typeface="Arial" pitchFamily="34" charset="0"/>
            </a:endParaRPr>
          </a:p>
          <a:p>
            <a:pPr defTabSz="946000">
              <a:spcBef>
                <a:spcPct val="0"/>
              </a:spcBef>
              <a:defRPr/>
            </a:pPr>
            <a:endParaRPr lang="en-IE" sz="1539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54974"/>
      </p:ext>
    </p:extLst>
  </p:cSld>
  <p:clrMapOvr>
    <a:masterClrMapping/>
  </p:clrMapOvr>
  <p:transition spd="slow" advTm="17657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2216</Words>
  <Application>Microsoft Office PowerPoint</Application>
  <PresentationFormat>Widescreen</PresentationFormat>
  <Paragraphs>382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1_Custom Design</vt:lpstr>
      <vt:lpstr>Custom Design</vt:lpstr>
      <vt:lpstr>1_Office Theme</vt:lpstr>
      <vt:lpstr> 'Including Nature and Biodiversity in the design, construction and management of our urban (and rural) areas. </vt:lpstr>
      <vt:lpstr>Landscape architecture –  and the practical use of science</vt:lpstr>
      <vt:lpstr>Promoting Biodiversity (as part of our normal activities)</vt:lpstr>
      <vt:lpstr>PowerPoint Presentation</vt:lpstr>
      <vt:lpstr>LUAS Cross City (LCC) DAWSON STREET, Dublin, Ireland (Éire) STREET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Conference on National Roads Authorities in Europe (CEDR)</vt:lpstr>
      <vt:lpstr>PowerPoint Presentation</vt:lpstr>
      <vt:lpstr>Field Sites Ecological Fossitt Designations</vt:lpstr>
      <vt:lpstr>Field Sites Ecological (Fossitt) Designations (Fine tuning the data collection)</vt:lpstr>
      <vt:lpstr>Collect, Analyse and use the data  for your locality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Richards</dc:creator>
  <cp:lastModifiedBy>Ann Jordan</cp:lastModifiedBy>
  <cp:revision>14</cp:revision>
  <dcterms:created xsi:type="dcterms:W3CDTF">2022-02-04T20:06:34Z</dcterms:created>
  <dcterms:modified xsi:type="dcterms:W3CDTF">2022-11-12T00:34:24Z</dcterms:modified>
</cp:coreProperties>
</file>