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9" r:id="rId3"/>
    <p:sldId id="257" r:id="rId4"/>
    <p:sldId id="258" r:id="rId5"/>
    <p:sldId id="259" r:id="rId6"/>
    <p:sldId id="260" r:id="rId7"/>
    <p:sldId id="270" r:id="rId8"/>
    <p:sldId id="271" r:id="rId9"/>
    <p:sldId id="261" r:id="rId10"/>
    <p:sldId id="272" r:id="rId11"/>
    <p:sldId id="273" r:id="rId12"/>
    <p:sldId id="275" r:id="rId13"/>
    <p:sldId id="274" r:id="rId14"/>
    <p:sldId id="276" r:id="rId15"/>
    <p:sldId id="264" r:id="rId16"/>
    <p:sldId id="265" r:id="rId17"/>
    <p:sldId id="267" r:id="rId1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6" autoAdjust="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574" y="-8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98766-7B88-4814-BF57-FFBB5D88B09B}" type="datetimeFigureOut">
              <a:rPr lang="en-IE" smtClean="0"/>
              <a:t>17/05/2019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52034-74A0-4BF1-B78A-952AB09DA80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98323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B9C6E-D1AC-4964-A718-CBE2FDD0B5AC}" type="datetimeFigureOut">
              <a:rPr lang="en-IE" smtClean="0"/>
              <a:pPr/>
              <a:t>17/05/2019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3EA0E-CB61-441E-B631-FC8D40C897D8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576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Welcome</a:t>
            </a:r>
            <a:r>
              <a:rPr lang="en-IE" baseline="0" dirty="0" smtClean="0"/>
              <a:t> all present hope that they enjoy the following presentation and hope that they will leave with an appreciation of the e-planning project, what it means in their own sphere of work and the benefits that should accrue to all involved in the planning process once the e-planning model is up and running.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809135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10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12501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By end of 2020 this will be a reality with the pilot in Tipperary starting in Q4 of 2019.</a:t>
            </a:r>
          </a:p>
          <a:p>
            <a:r>
              <a:rPr lang="en-IE" dirty="0" smtClean="0"/>
              <a:t>Local authorities need to get ready now.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Pilot to be up and running in Tipperary by q4 2019.  Health Warning the</a:t>
            </a:r>
            <a:r>
              <a:rPr lang="en-IE" baseline="0" dirty="0" smtClean="0"/>
              <a:t> target dates for implementation have shown signs of slippage from q1 2018 to date</a:t>
            </a:r>
            <a:endParaRPr lang="en-IE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11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581698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Perceived</a:t>
            </a:r>
            <a:r>
              <a:rPr lang="en-IE" baseline="0" dirty="0" smtClean="0"/>
              <a:t> advantages: Less paper, Less postage, better more efficient workflows and practices.</a:t>
            </a:r>
          </a:p>
          <a:p>
            <a:pPr marL="633302" lvl="1" indent="-172719">
              <a:buFontTx/>
              <a:buChar char="-"/>
            </a:pPr>
            <a:r>
              <a:rPr lang="en-IE" dirty="0" smtClean="0"/>
              <a:t>National System – better reporting on performance to NOAC</a:t>
            </a:r>
          </a:p>
          <a:p>
            <a:pPr marL="633302" lvl="1" indent="-172719">
              <a:buFontTx/>
              <a:buChar char="-"/>
            </a:pPr>
            <a:r>
              <a:rPr lang="en-IE" dirty="0" smtClean="0"/>
              <a:t>Better data analytics at national level over time.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 smtClean="0"/>
              <a:t>Better service to the customer with a web based facility that’s easy to follow and use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12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116676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TO THE FOLLOWING STAKEHOLDERS: Las Planning agents Architects AILG Prescribed bodies:  An Board Pleanala and of course members of the public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13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97174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14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029790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Seismic changes in work flows and work patterns</a:t>
            </a:r>
          </a:p>
          <a:p>
            <a:r>
              <a:rPr lang="en-IE" dirty="0" smtClean="0"/>
              <a:t>Proper change management essential to the success of the project</a:t>
            </a:r>
          </a:p>
          <a:p>
            <a:r>
              <a:rPr lang="en-IE" dirty="0" smtClean="0"/>
              <a:t>Adapting existing technologies and engaging with new processes in order to achieve consistency of outcomes across the planning spectrum</a:t>
            </a:r>
          </a:p>
          <a:p>
            <a:r>
              <a:rPr lang="en-IE" dirty="0" smtClean="0"/>
              <a:t>Substantive legislative enactments</a:t>
            </a:r>
            <a:r>
              <a:rPr lang="en-IE" baseline="0" dirty="0" smtClean="0"/>
              <a:t> required – logical robust and fit for purpose</a:t>
            </a:r>
          </a:p>
          <a:p>
            <a:r>
              <a:rPr lang="en-IE" baseline="0" dirty="0" smtClean="0"/>
              <a:t>Appropriate allocation of adequate financial and human resources to ensure success of project</a:t>
            </a:r>
          </a:p>
          <a:p>
            <a:r>
              <a:rPr lang="en-IE" baseline="0" dirty="0" smtClean="0"/>
              <a:t>The matter of scanning of documents that arrive outside of the e-planning process and the adapting of the scanning process to make it merge seamlessly with the e-planning model will need to be addressed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15</a:t>
            </a:fld>
            <a:endParaRPr lang="en-IE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16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133883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17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91603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The policy</a:t>
            </a:r>
            <a:r>
              <a:rPr lang="en-IE" baseline="0" dirty="0" smtClean="0"/>
              <a:t> and legislative context surrounding the e- planning project include Rebuilding Ireland as above, Our Public Service 2020, The National Broadband Plan and the Planning and Development Act 2018(Section 44 amending section 248)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42197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Membership of</a:t>
            </a:r>
            <a:r>
              <a:rPr lang="en-IE" baseline="0" dirty="0" smtClean="0"/>
              <a:t> the e-planning project board include representatives from Planning, ICT, Finance, and the DHPLG.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78124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As an aside An Bord Pleanala has recently undertaken a significant project to move from a paper based system to a digital system with full online functionality. This being the case the imperative for </a:t>
            </a:r>
            <a:r>
              <a:rPr lang="en-IE" baseline="0" dirty="0" smtClean="0"/>
              <a:t>Local Authorities to move in the same direction is even greater in order to provide a continuum of service and delivery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80993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Applicant or agent will make</a:t>
            </a:r>
            <a:r>
              <a:rPr lang="en-IE" baseline="0" dirty="0" smtClean="0"/>
              <a:t> an application “on line” by submitting documents electronically </a:t>
            </a:r>
          </a:p>
          <a:p>
            <a:r>
              <a:rPr lang="en-IE" baseline="0" dirty="0" smtClean="0"/>
              <a:t>To a central portal which will then “send” the application to the relevant Local Authority</a:t>
            </a:r>
          </a:p>
          <a:p>
            <a:r>
              <a:rPr lang="en-IE" baseline="0" dirty="0" smtClean="0"/>
              <a:t>For validation. A similar on line functionality will be available to accept payments for applications and submissions and to make submissions as well as managing the Part XI process.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5</a:t>
            </a:fld>
            <a:endParaRPr lang="en-I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719" indent="-172719">
              <a:buFontTx/>
              <a:buChar char="-"/>
            </a:pPr>
            <a:r>
              <a:rPr lang="en-IE" dirty="0" smtClean="0"/>
              <a:t>Cost Savings:</a:t>
            </a:r>
          </a:p>
          <a:p>
            <a:pPr marL="633302" lvl="1" indent="-172719">
              <a:buFontTx/>
              <a:buChar char="-"/>
            </a:pPr>
            <a:r>
              <a:rPr lang="en-IE" dirty="0" smtClean="0"/>
              <a:t>Printing, storage and postage costs,</a:t>
            </a:r>
          </a:p>
          <a:p>
            <a:pPr marL="633302" lvl="1" indent="-172719">
              <a:buFontTx/>
              <a:buChar char="-"/>
            </a:pPr>
            <a:r>
              <a:rPr lang="en-IE" dirty="0" smtClean="0"/>
              <a:t>Greater efficiency in how we work, Paperless offices etc.</a:t>
            </a:r>
          </a:p>
          <a:p>
            <a:pPr marL="460583" lvl="1"/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69239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49128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20063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There</a:t>
            </a:r>
            <a:r>
              <a:rPr lang="en-IE" baseline="0" dirty="0" smtClean="0"/>
              <a:t> are three existing Planning Systems I Plan is the most used</a:t>
            </a:r>
          </a:p>
          <a:p>
            <a:r>
              <a:rPr lang="en-IE" baseline="0" dirty="0" smtClean="0"/>
              <a:t>Apas is used by the Dublin Authorities and Wexford (5 sites in all)</a:t>
            </a:r>
          </a:p>
          <a:p>
            <a:r>
              <a:rPr lang="en-IE" baseline="0" dirty="0" smtClean="0"/>
              <a:t>Odyssey is the Planning system In use in Cork.</a:t>
            </a:r>
          </a:p>
          <a:p>
            <a:r>
              <a:rPr lang="en-IE" baseline="0" dirty="0" smtClean="0"/>
              <a:t>Behind the Planning Systems proper there exists a plethora of Document Management Systems</a:t>
            </a:r>
          </a:p>
          <a:p>
            <a:r>
              <a:rPr lang="en-IE" baseline="0" dirty="0" smtClean="0"/>
              <a:t>With the I Plan / I Docs configuration being most popular. 23+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3EA0E-CB61-441E-B631-FC8D40C897D8}" type="slidenum">
              <a:rPr lang="en-IE" smtClean="0"/>
              <a:pPr/>
              <a:t>9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2191-70DB-4645-AD59-E993BE18B42D}" type="datetime1">
              <a:rPr lang="en-IE" smtClean="0"/>
              <a:t>17/05/2019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4FD1-DFD2-44E0-A9D2-F7E720478509}" type="datetime1">
              <a:rPr lang="en-IE" smtClean="0"/>
              <a:t>17/05/2019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559A-4420-4CEA-B8BE-43B6E8A70C6E}" type="datetime1">
              <a:rPr lang="en-IE" smtClean="0"/>
              <a:t>17/05/2019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7517-1128-48D6-9D21-6DA1B281DC28}" type="datetime1">
              <a:rPr lang="en-IE" smtClean="0"/>
              <a:t>17/05/2019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A5A-4F66-42B5-86E0-01F0BDB96710}" type="datetime1">
              <a:rPr lang="en-IE" smtClean="0"/>
              <a:t>17/05/2019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4293-5D3A-4481-8DC3-F3A254BD82BA}" type="datetime1">
              <a:rPr lang="en-IE" smtClean="0"/>
              <a:t>17/05/2019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00DB0-E34D-4632-A276-CEC81E6C3101}" type="datetime1">
              <a:rPr lang="en-IE" smtClean="0"/>
              <a:t>17/05/2019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B8AB-758D-47A9-9E78-960CD3A227D5}" type="datetime1">
              <a:rPr lang="en-IE" smtClean="0"/>
              <a:t>17/05/2019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D31A-C90A-4AF6-8B87-3E382CBF95E7}" type="datetime1">
              <a:rPr lang="en-IE" smtClean="0"/>
              <a:t>17/05/2019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4A55C-2AD2-4377-9398-C0E77591CD36}" type="datetime1">
              <a:rPr lang="en-IE" smtClean="0"/>
              <a:t>17/05/2019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DF11-0CA6-4AC4-85E8-F7BF49D9197C}" type="datetime1">
              <a:rPr lang="en-IE" smtClean="0"/>
              <a:t>17/05/2019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AAA62-4100-4691-92CF-67529885A972}" type="datetime1">
              <a:rPr lang="en-IE" smtClean="0"/>
              <a:t>17/05/2019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5F85B-33F1-4523-8CCC-2AAA940AB6A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E-PLANNING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16824" cy="1752600"/>
          </a:xfrm>
        </p:spPr>
        <p:txBody>
          <a:bodyPr/>
          <a:lstStyle/>
          <a:p>
            <a:r>
              <a:rPr lang="en-IE" dirty="0" smtClean="0"/>
              <a:t>Electronic Planning / The Planning Portal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1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E-PLANNING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		Schedule of Implementation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			I-Plan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		Apas and Odyssey</a:t>
            </a: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10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57674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E-PLANNING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			</a:t>
            </a:r>
          </a:p>
          <a:p>
            <a:pPr marL="0" indent="0">
              <a:buNone/>
            </a:pPr>
            <a:r>
              <a:rPr lang="en-IE" dirty="0"/>
              <a:t>	</a:t>
            </a:r>
            <a:r>
              <a:rPr lang="en-IE" dirty="0" smtClean="0"/>
              <a:t>		Timelines </a:t>
            </a:r>
            <a:r>
              <a:rPr lang="en-IE" sz="1050" dirty="0" smtClean="0"/>
              <a:t>(valid @ 14/05/2019)</a:t>
            </a:r>
          </a:p>
          <a:p>
            <a:pPr marL="0" indent="0">
              <a:buNone/>
            </a:pPr>
            <a:endParaRPr lang="en-IE" sz="1050" dirty="0"/>
          </a:p>
          <a:p>
            <a:pPr marL="0" indent="0">
              <a:buNone/>
            </a:pPr>
            <a:r>
              <a:rPr lang="en-IE" dirty="0" smtClean="0"/>
              <a:t>I-Plan  Quarter 4 2019 at Earliest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Apas / Odyssey Post Q4 2019</a:t>
            </a: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11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95518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E-PLANNING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E" dirty="0" smtClean="0"/>
              <a:t>Project team established in Wexford County Council to deliver e-planning functionality.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 smtClean="0"/>
              <a:t>Document types have been amended in order to comply with the requirements of the e-planning system.</a:t>
            </a:r>
          </a:p>
          <a:p>
            <a:endParaRPr lang="en-IE" dirty="0" smtClean="0"/>
          </a:p>
          <a:p>
            <a:r>
              <a:rPr lang="en-IE" dirty="0" smtClean="0"/>
              <a:t>Workflow Analysis has commenced</a:t>
            </a:r>
          </a:p>
          <a:p>
            <a:endParaRPr lang="en-IE" dirty="0" smtClean="0"/>
          </a:p>
          <a:p>
            <a:r>
              <a:rPr lang="en-IE" dirty="0" smtClean="0"/>
              <a:t>Apas to be upgraded to Build 80 to enable enhanced functionality </a:t>
            </a:r>
          </a:p>
          <a:p>
            <a:endParaRPr lang="en-IE" dirty="0" smtClean="0"/>
          </a:p>
          <a:p>
            <a:r>
              <a:rPr lang="en-IE" dirty="0" smtClean="0"/>
              <a:t>Provide platform for delivery of e-planning functionality.</a:t>
            </a: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12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99299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E-PLANNING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 algn="ctr">
              <a:buNone/>
            </a:pPr>
            <a:r>
              <a:rPr lang="en-IE" dirty="0" smtClean="0"/>
              <a:t>Proposal currently under review will deliver:</a:t>
            </a:r>
          </a:p>
          <a:p>
            <a:pPr marL="0" indent="0">
              <a:buNone/>
            </a:pPr>
            <a:r>
              <a:rPr lang="en-IE" dirty="0" smtClean="0"/>
              <a:t> </a:t>
            </a:r>
          </a:p>
          <a:p>
            <a:pPr marL="0" indent="0">
              <a:buNone/>
            </a:pPr>
            <a:r>
              <a:rPr lang="en-IE" dirty="0" smtClean="0"/>
              <a:t>Enhanced inter departmental comms.</a:t>
            </a:r>
          </a:p>
          <a:p>
            <a:pPr marL="0" indent="0">
              <a:buNone/>
            </a:pPr>
            <a:r>
              <a:rPr lang="en-IE" dirty="0" smtClean="0"/>
              <a:t>On line functionality for submissions and decisions grants etc.</a:t>
            </a:r>
          </a:p>
          <a:p>
            <a:pPr marL="0" indent="0">
              <a:buNone/>
            </a:pPr>
            <a:r>
              <a:rPr lang="en-IE" dirty="0" smtClean="0"/>
              <a:t>On line functionality for payments.</a:t>
            </a:r>
          </a:p>
          <a:p>
            <a:pPr marL="0" indent="0">
              <a:buNone/>
            </a:pPr>
            <a:r>
              <a:rPr lang="en-IE" dirty="0" smtClean="0"/>
              <a:t>Savings and Efficiencies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13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16020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E-PLANNING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dirty="0" smtClean="0"/>
              <a:t>It is envisaged that the implementation of</a:t>
            </a:r>
          </a:p>
          <a:p>
            <a:pPr marL="0" indent="0" algn="ctr">
              <a:buNone/>
            </a:pPr>
            <a:r>
              <a:rPr lang="en-IE" dirty="0" smtClean="0"/>
              <a:t> e-planning will:</a:t>
            </a:r>
          </a:p>
          <a:p>
            <a:pPr marL="0" indent="0" algn="ctr">
              <a:buNone/>
            </a:pPr>
            <a:endParaRPr lang="en-IE" dirty="0"/>
          </a:p>
          <a:p>
            <a:pPr marL="0" indent="0" algn="ctr">
              <a:buNone/>
            </a:pPr>
            <a:r>
              <a:rPr lang="en-IE" dirty="0" smtClean="0"/>
              <a:t>Deliver a more efficient cost effective and customer friendly planning system nationwide.</a:t>
            </a: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14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65679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E-PLANNING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IE" dirty="0" smtClean="0"/>
              <a:t>Next Phase / Matters to be addressed (Wexford)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r>
              <a:rPr lang="en-IE" dirty="0" smtClean="0"/>
              <a:t>Technology Acquisition Hardware &amp; Software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r>
              <a:rPr lang="en-IE" dirty="0" smtClean="0"/>
              <a:t>Progress proposals to acquire substantial e- planning functionality in order to be in a position to implement e-planning at an early date.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r>
              <a:rPr lang="en-IE" dirty="0" smtClean="0"/>
              <a:t>.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E-PLANNING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n-IE" dirty="0" smtClean="0"/>
              <a:t>Current Position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r>
              <a:rPr lang="en-IE" dirty="0" smtClean="0"/>
              <a:t>Standardisation of document types has been mapped but not implemented in Wexford County Council.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r>
              <a:rPr lang="en-IE" dirty="0" smtClean="0"/>
              <a:t>Sites using the I Plan system will be first through with development currently scheduled for completion in q 4 2019 and pilot sites operation in q1 2020 with roll out happening in q2 and q3.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endParaRPr lang="en-IE" dirty="0" smtClean="0"/>
          </a:p>
          <a:p>
            <a:pPr algn="ctr">
              <a:buNone/>
            </a:pPr>
            <a:r>
              <a:rPr lang="en-IE" dirty="0" smtClean="0"/>
              <a:t>Apas sites are in receipt of proposals from the software supplier indicating how integration with the E-Planning system will be achieved and how much this will cost.</a:t>
            </a:r>
          </a:p>
          <a:p>
            <a:pPr algn="ctr">
              <a:buNone/>
            </a:pPr>
            <a:endParaRPr lang="en-IE" dirty="0" smtClean="0"/>
          </a:p>
          <a:p>
            <a:pPr algn="ctr">
              <a:buNone/>
            </a:pPr>
            <a:r>
              <a:rPr lang="en-IE" dirty="0" smtClean="0"/>
              <a:t>These proposals are currently under consideration.</a:t>
            </a:r>
            <a:endParaRPr lang="en-IE" dirty="0"/>
          </a:p>
          <a:p>
            <a:pPr algn="ctr">
              <a:buNone/>
            </a:pPr>
            <a:r>
              <a:rPr lang="en-IE" dirty="0" smtClean="0"/>
              <a:t>.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E-PLANNING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IE" dirty="0"/>
          </a:p>
          <a:p>
            <a:pPr algn="ctr">
              <a:buNone/>
            </a:pPr>
            <a:endParaRPr lang="en-IE" dirty="0" smtClean="0"/>
          </a:p>
          <a:p>
            <a:pPr algn="ctr">
              <a:buNone/>
            </a:pPr>
            <a:r>
              <a:rPr lang="en-IE" dirty="0" smtClean="0"/>
              <a:t>Sin deireadh an Scéal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r>
              <a:rPr lang="en-IE" dirty="0" smtClean="0"/>
              <a:t>GRMA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r>
              <a:rPr lang="en-IE" dirty="0"/>
              <a:t>Ceisteanna</a:t>
            </a:r>
          </a:p>
          <a:p>
            <a:pPr algn="ctr">
              <a:buNone/>
            </a:pPr>
            <a:endParaRPr lang="en-IE" dirty="0" smtClean="0"/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17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E-PLANNING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dirty="0"/>
              <a:t>	</a:t>
            </a:r>
            <a:r>
              <a:rPr lang="en-IE" dirty="0" smtClean="0"/>
              <a:t>	Rebuilding Ireland - July 2016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An Action Plan For Housing and Homelessness</a:t>
            </a:r>
          </a:p>
          <a:p>
            <a:pPr marL="0" indent="0">
              <a:buNone/>
            </a:pPr>
            <a:r>
              <a:rPr lang="en-IE" dirty="0" smtClean="0"/>
              <a:t>		5 Pillars</a:t>
            </a:r>
          </a:p>
          <a:p>
            <a:pPr marL="0" indent="0">
              <a:buNone/>
            </a:pPr>
            <a:r>
              <a:rPr lang="en-IE" dirty="0" smtClean="0"/>
              <a:t>		Pillar 3 Build More Homes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		Planning Reforms</a:t>
            </a:r>
          </a:p>
          <a:p>
            <a:pPr marL="0" indent="0">
              <a:buNone/>
            </a:pPr>
            <a:r>
              <a:rPr lang="en-IE" dirty="0" smtClean="0"/>
              <a:t>Introduction of new on-line planning services across planning authorities.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02518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E-PLANNING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IE" dirty="0" smtClean="0"/>
              <a:t>Background.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r>
              <a:rPr lang="en-IE" dirty="0" smtClean="0"/>
              <a:t>E-Planning Project Board established 2016.</a:t>
            </a:r>
          </a:p>
          <a:p>
            <a:pPr algn="ctr">
              <a:buNone/>
            </a:pPr>
            <a:endParaRPr lang="en-IE" dirty="0" smtClean="0"/>
          </a:p>
          <a:p>
            <a:pPr algn="ctr">
              <a:buNone/>
            </a:pPr>
            <a:r>
              <a:rPr lang="en-IE" dirty="0" smtClean="0"/>
              <a:t>Charged with delivering E-Planning functionality to increase efficiency and provide enhanced customer service.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E-PLANNING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IE" dirty="0" smtClean="0"/>
              <a:t>Vehicle for Delivery 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r>
              <a:rPr lang="en-IE" dirty="0" smtClean="0"/>
              <a:t>	A solution capable of integration with all existing Planning Systems but must be simple and cost effective.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E-PLANNING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IE" dirty="0" smtClean="0"/>
              <a:t>OBJECTIVES</a:t>
            </a:r>
          </a:p>
          <a:p>
            <a:pPr algn="ctr">
              <a:buNone/>
            </a:pPr>
            <a:r>
              <a:rPr lang="en-IE" dirty="0" smtClean="0"/>
              <a:t>Provide on-line functionality to: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r>
              <a:rPr lang="en-IE" dirty="0" smtClean="0"/>
              <a:t>	    Enable the making of planning application to a planning authority.</a:t>
            </a:r>
          </a:p>
          <a:p>
            <a:pPr algn="ctr">
              <a:buNone/>
            </a:pPr>
            <a:endParaRPr lang="en-IE" dirty="0" smtClean="0"/>
          </a:p>
          <a:p>
            <a:pPr algn="ctr">
              <a:buNone/>
            </a:pPr>
            <a:r>
              <a:rPr lang="en-IE" dirty="0" smtClean="0"/>
              <a:t>   Enable the making of a submission on a planning application.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E-PLANNING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IE" dirty="0" smtClean="0"/>
              <a:t>OBJECTIVES (Contd)</a:t>
            </a:r>
          </a:p>
          <a:p>
            <a:pPr algn="ctr">
              <a:buNone/>
            </a:pPr>
            <a:r>
              <a:rPr lang="en-IE" dirty="0" smtClean="0"/>
              <a:t>Provide on-line functionality to:</a:t>
            </a:r>
          </a:p>
          <a:p>
            <a:pPr algn="ctr">
              <a:buNone/>
            </a:pPr>
            <a:endParaRPr lang="en-IE" dirty="0" smtClean="0"/>
          </a:p>
          <a:p>
            <a:pPr algn="ctr">
              <a:buNone/>
            </a:pPr>
            <a:r>
              <a:rPr lang="en-IE" dirty="0"/>
              <a:t>E</a:t>
            </a:r>
            <a:r>
              <a:rPr lang="en-IE" dirty="0" smtClean="0"/>
              <a:t>nable the processing of Part XI Applications (L.A. Developments).</a:t>
            </a:r>
          </a:p>
          <a:p>
            <a:pPr algn="ctr">
              <a:buNone/>
            </a:pPr>
            <a:endParaRPr lang="en-IE" dirty="0" smtClean="0"/>
          </a:p>
          <a:p>
            <a:pPr algn="ctr">
              <a:buNone/>
            </a:pPr>
            <a:r>
              <a:rPr lang="en-IE" dirty="0" smtClean="0"/>
              <a:t> </a:t>
            </a:r>
            <a:r>
              <a:rPr lang="en-IE" dirty="0"/>
              <a:t>E</a:t>
            </a:r>
            <a:r>
              <a:rPr lang="en-IE" dirty="0" smtClean="0"/>
              <a:t>nable the processing of payments associated with planning applications and any submissions thereon.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E-PLANNING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dirty="0" smtClean="0"/>
              <a:t>How will it work</a:t>
            </a:r>
          </a:p>
          <a:p>
            <a:pPr marL="0" indent="0" algn="ctr">
              <a:buNone/>
            </a:pPr>
            <a:endParaRPr lang="en-IE" dirty="0" smtClean="0"/>
          </a:p>
          <a:p>
            <a:r>
              <a:rPr lang="en-IE" sz="2200" dirty="0"/>
              <a:t>An applicant or agent will lodge a planning application via the Planning Portal. </a:t>
            </a:r>
          </a:p>
          <a:p>
            <a:r>
              <a:rPr lang="en-IE" sz="2200" dirty="0"/>
              <a:t>They will Log in and register their details and proceed to make a Planning Application, attach documentation and make a payment before finally submitting the application. </a:t>
            </a:r>
          </a:p>
          <a:p>
            <a:r>
              <a:rPr lang="en-IE" sz="2200" dirty="0"/>
              <a:t>At this juncture the E-Planning System will interface with the APAS via an integration application.</a:t>
            </a:r>
          </a:p>
          <a:p>
            <a:r>
              <a:rPr lang="en-IE" sz="2200" dirty="0"/>
              <a:t>The Planning Authority acquires the application and then proceeds to validate and process within the existing APAS system while the E-Planning System will receive periodic update and reports. </a:t>
            </a:r>
          </a:p>
          <a:p>
            <a:pPr marL="0" indent="0">
              <a:buNone/>
            </a:pPr>
            <a:endParaRPr lang="en-IE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61168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E-PLANNING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public may view the application at the central portal or alternatively at the planning authority website.</a:t>
            </a:r>
          </a:p>
          <a:p>
            <a:pPr marL="0" indent="0">
              <a:buNone/>
            </a:pPr>
            <a:endParaRPr lang="en-IE" dirty="0" smtClean="0"/>
          </a:p>
          <a:p>
            <a:r>
              <a:rPr lang="en-IE" dirty="0" smtClean="0"/>
              <a:t>The Planning authority will update the central portal with all relevant data decisions etc.</a:t>
            </a: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06196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E-PLANNING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IE" dirty="0" smtClean="0"/>
              <a:t>Existing Systems</a:t>
            </a:r>
          </a:p>
          <a:p>
            <a:pPr algn="ctr">
              <a:buNone/>
            </a:pPr>
            <a:endParaRPr lang="en-IE" dirty="0"/>
          </a:p>
          <a:p>
            <a:pPr algn="ctr">
              <a:buNone/>
            </a:pPr>
            <a:r>
              <a:rPr lang="en-IE" dirty="0" smtClean="0"/>
              <a:t>I PLAN</a:t>
            </a:r>
          </a:p>
          <a:p>
            <a:pPr algn="ctr">
              <a:buNone/>
            </a:pPr>
            <a:r>
              <a:rPr lang="en-IE" dirty="0" smtClean="0"/>
              <a:t>APAS </a:t>
            </a:r>
          </a:p>
          <a:p>
            <a:pPr algn="ctr">
              <a:buNone/>
            </a:pPr>
            <a:r>
              <a:rPr lang="en-IE" dirty="0" smtClean="0"/>
              <a:t>ODYSSEY</a:t>
            </a:r>
          </a:p>
          <a:p>
            <a:pPr algn="ctr">
              <a:buNone/>
            </a:pPr>
            <a:r>
              <a:rPr lang="en-IE" dirty="0" smtClean="0"/>
              <a:t>Associated with the above systems are up to 9 different document management systems.</a:t>
            </a:r>
          </a:p>
          <a:p>
            <a:pPr algn="ctr">
              <a:buNone/>
            </a:pPr>
            <a:r>
              <a:rPr lang="en-IE" dirty="0" smtClean="0"/>
              <a:t>  Apas is the Planning Management System in use at Wexford County Council</a:t>
            </a:r>
            <a:endParaRPr lang="en-IE" dirty="0"/>
          </a:p>
          <a:p>
            <a:pPr algn="ctr"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F85B-33F1-4523-8CCC-2AAA940AB6AA}" type="slidenum">
              <a:rPr lang="en-IE" smtClean="0"/>
              <a:pPr/>
              <a:t>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May 2019</a:t>
            </a:r>
            <a:endParaRPr lang="en-I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1097</Words>
  <Application>Microsoft Office PowerPoint</Application>
  <PresentationFormat>On-screen Show (4:3)</PresentationFormat>
  <Paragraphs>203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E-PLANNING</vt:lpstr>
      <vt:lpstr>E-PLANNING</vt:lpstr>
      <vt:lpstr>E-PLANNING</vt:lpstr>
      <vt:lpstr>E-PLANNING</vt:lpstr>
      <vt:lpstr>E-PLANNING</vt:lpstr>
      <vt:lpstr>E-PLANNING</vt:lpstr>
      <vt:lpstr>E-PLANNING</vt:lpstr>
      <vt:lpstr>E-PLANNING</vt:lpstr>
      <vt:lpstr>E-PLANNING</vt:lpstr>
      <vt:lpstr>E-PLANNING</vt:lpstr>
      <vt:lpstr>E-PLANNING</vt:lpstr>
      <vt:lpstr>E-PLANNING</vt:lpstr>
      <vt:lpstr>E-PLANNING</vt:lpstr>
      <vt:lpstr>E-PLANNING</vt:lpstr>
      <vt:lpstr>E-PLANNING</vt:lpstr>
      <vt:lpstr>E-PLANNING</vt:lpstr>
      <vt:lpstr>E-PLANNING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E-PLANNING</dc:title>
  <dc:creator>tonyn</dc:creator>
  <cp:lastModifiedBy>Siobhan Doyle</cp:lastModifiedBy>
  <cp:revision>124</cp:revision>
  <cp:lastPrinted>2019-05-14T16:22:34Z</cp:lastPrinted>
  <dcterms:created xsi:type="dcterms:W3CDTF">2018-01-29T16:16:51Z</dcterms:created>
  <dcterms:modified xsi:type="dcterms:W3CDTF">2019-05-17T07:22:20Z</dcterms:modified>
</cp:coreProperties>
</file>