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4983" r:id="rId3"/>
    <p:sldId id="283" r:id="rId4"/>
    <p:sldId id="5039" r:id="rId5"/>
    <p:sldId id="4985" r:id="rId6"/>
    <p:sldId id="4986" r:id="rId7"/>
    <p:sldId id="5045" r:id="rId8"/>
    <p:sldId id="5047" r:id="rId9"/>
    <p:sldId id="5042" r:id="rId10"/>
    <p:sldId id="5046" r:id="rId11"/>
    <p:sldId id="4976" r:id="rId12"/>
    <p:sldId id="4987" r:id="rId13"/>
    <p:sldId id="5043" r:id="rId14"/>
    <p:sldId id="5036" r:id="rId15"/>
    <p:sldId id="5041" r:id="rId16"/>
    <p:sldId id="5048" r:id="rId17"/>
    <p:sldId id="4978" r:id="rId18"/>
    <p:sldId id="4980" r:id="rId19"/>
    <p:sldId id="4982" r:id="rId20"/>
    <p:sldId id="4979" r:id="rId21"/>
    <p:sldId id="278" r:id="rId22"/>
    <p:sldId id="289" r:id="rId23"/>
    <p:sldId id="267" r:id="rId24"/>
    <p:sldId id="296" r:id="rId25"/>
    <p:sldId id="4977" r:id="rId26"/>
    <p:sldId id="298" r:id="rId27"/>
    <p:sldId id="280" r:id="rId28"/>
    <p:sldId id="288" r:id="rId29"/>
    <p:sldId id="381" r:id="rId30"/>
    <p:sldId id="282" r:id="rId31"/>
    <p:sldId id="5044" r:id="rId32"/>
    <p:sldId id="273" r:id="rId3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36987-8558-45A4-9F1A-4A4C4EFE5AD6}"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92F696C6-DF9E-4A9C-ADA2-76FFE07454A7}">
      <dgm:prSet custT="1"/>
      <dgm:spPr>
        <a:solidFill>
          <a:srgbClr val="C00000"/>
        </a:solidFill>
      </dgm:spPr>
      <dgm:t>
        <a:bodyPr/>
        <a:lstStyle/>
        <a:p>
          <a:r>
            <a:rPr lang="en-IE" sz="1600" dirty="0"/>
            <a:t>Named Individual(s) must own house (not company) </a:t>
          </a:r>
          <a:endParaRPr lang="en-US" sz="1600" dirty="0"/>
        </a:p>
      </dgm:t>
    </dgm:pt>
    <dgm:pt modelId="{6FCE85FC-6FFB-4D1B-943A-6F0E0EA3F7CC}" type="parTrans" cxnId="{59811FD7-022D-420F-A51A-2F4A97BEB087}">
      <dgm:prSet/>
      <dgm:spPr/>
      <dgm:t>
        <a:bodyPr/>
        <a:lstStyle/>
        <a:p>
          <a:endParaRPr lang="en-US"/>
        </a:p>
      </dgm:t>
    </dgm:pt>
    <dgm:pt modelId="{B6BE2241-96D0-4E27-B9EA-0B0ADEC00B52}" type="sibTrans" cxnId="{59811FD7-022D-420F-A51A-2F4A97BEB087}">
      <dgm:prSet/>
      <dgm:spPr/>
      <dgm:t>
        <a:bodyPr/>
        <a:lstStyle/>
        <a:p>
          <a:endParaRPr lang="en-US"/>
        </a:p>
      </dgm:t>
    </dgm:pt>
    <dgm:pt modelId="{B709FA93-2EA4-4326-94F3-F4BE6BFEC9CB}">
      <dgm:prSet custT="1"/>
      <dgm:spPr/>
      <dgm:t>
        <a:bodyPr/>
        <a:lstStyle/>
        <a:p>
          <a:r>
            <a:rPr lang="en-IE" sz="1600" dirty="0"/>
            <a:t>Applicant must provide Quotes for proposed works</a:t>
          </a:r>
          <a:endParaRPr lang="en-US" sz="1600" dirty="0"/>
        </a:p>
      </dgm:t>
    </dgm:pt>
    <dgm:pt modelId="{554A3C65-1FE1-45D7-BE92-D476663F2DBA}" type="parTrans" cxnId="{21F29D96-F44B-4415-9EE0-64669673D285}">
      <dgm:prSet/>
      <dgm:spPr/>
      <dgm:t>
        <a:bodyPr/>
        <a:lstStyle/>
        <a:p>
          <a:endParaRPr lang="en-US"/>
        </a:p>
      </dgm:t>
    </dgm:pt>
    <dgm:pt modelId="{7792F45A-645B-458F-8374-618D312226D5}" type="sibTrans" cxnId="{21F29D96-F44B-4415-9EE0-64669673D285}">
      <dgm:prSet/>
      <dgm:spPr/>
      <dgm:t>
        <a:bodyPr/>
        <a:lstStyle/>
        <a:p>
          <a:endParaRPr lang="en-US"/>
        </a:p>
      </dgm:t>
    </dgm:pt>
    <dgm:pt modelId="{ABC394B8-B94E-4D92-B575-005E47792F23}">
      <dgm:prSet custT="1"/>
      <dgm:spPr>
        <a:solidFill>
          <a:schemeClr val="accent6">
            <a:lumMod val="75000"/>
          </a:schemeClr>
        </a:solidFill>
      </dgm:spPr>
      <dgm:t>
        <a:bodyPr/>
        <a:lstStyle/>
        <a:p>
          <a:r>
            <a:rPr lang="en-US" sz="1600" b="0" i="0"/>
            <a:t>The applicant must provide evidence that the property has be </a:t>
          </a:r>
          <a:r>
            <a:rPr lang="en-US" sz="1600" b="1" i="0"/>
            <a:t>vacant</a:t>
          </a:r>
          <a:r>
            <a:rPr lang="en-US" sz="1600" b="0" i="0"/>
            <a:t> for 2 years. </a:t>
          </a:r>
          <a:endParaRPr lang="en-US" sz="1600"/>
        </a:p>
      </dgm:t>
    </dgm:pt>
    <dgm:pt modelId="{B4498514-B664-4940-A0FD-DA770E977966}" type="parTrans" cxnId="{F32F17F5-FE03-4F75-AD7D-0A1BF98919D2}">
      <dgm:prSet/>
      <dgm:spPr/>
      <dgm:t>
        <a:bodyPr/>
        <a:lstStyle/>
        <a:p>
          <a:endParaRPr lang="en-US"/>
        </a:p>
      </dgm:t>
    </dgm:pt>
    <dgm:pt modelId="{027F8476-37A2-4F58-A8F9-0B8178372D2D}" type="sibTrans" cxnId="{F32F17F5-FE03-4F75-AD7D-0A1BF98919D2}">
      <dgm:prSet/>
      <dgm:spPr/>
      <dgm:t>
        <a:bodyPr/>
        <a:lstStyle/>
        <a:p>
          <a:endParaRPr lang="en-US"/>
        </a:p>
      </dgm:t>
    </dgm:pt>
    <dgm:pt modelId="{9EC7CDE0-5531-4276-9EB7-2915D62C7B0E}">
      <dgm:prSet custT="1"/>
      <dgm:spPr>
        <a:solidFill>
          <a:schemeClr val="accent2">
            <a:lumMod val="75000"/>
          </a:schemeClr>
        </a:solidFill>
      </dgm:spPr>
      <dgm:t>
        <a:bodyPr/>
        <a:lstStyle/>
        <a:p>
          <a:r>
            <a:rPr lang="en-US" sz="1600" b="0" i="0" dirty="0"/>
            <a:t>The applicant must provide </a:t>
          </a:r>
          <a:r>
            <a:rPr lang="en-IE" sz="1600" b="0" i="0" dirty="0"/>
            <a:t>Proof of </a:t>
          </a:r>
          <a:r>
            <a:rPr lang="en-IE" sz="1600" b="1" i="0" dirty="0"/>
            <a:t>Ownership</a:t>
          </a:r>
          <a:endParaRPr lang="en-US" sz="1600" dirty="0"/>
        </a:p>
      </dgm:t>
    </dgm:pt>
    <dgm:pt modelId="{CFEBC0F3-E877-4CFE-BB50-C0BBE35F08B3}" type="parTrans" cxnId="{F3B22F97-6801-4F18-B3A4-E85D363C86D0}">
      <dgm:prSet/>
      <dgm:spPr/>
      <dgm:t>
        <a:bodyPr/>
        <a:lstStyle/>
        <a:p>
          <a:endParaRPr lang="en-US"/>
        </a:p>
      </dgm:t>
    </dgm:pt>
    <dgm:pt modelId="{FB781E19-E0F3-4C9E-8503-12758B12002A}" type="sibTrans" cxnId="{F3B22F97-6801-4F18-B3A4-E85D363C86D0}">
      <dgm:prSet/>
      <dgm:spPr/>
      <dgm:t>
        <a:bodyPr/>
        <a:lstStyle/>
        <a:p>
          <a:endParaRPr lang="en-US"/>
        </a:p>
      </dgm:t>
    </dgm:pt>
    <dgm:pt modelId="{87FA8684-E5C4-4976-ACFB-01C882428CDE}">
      <dgm:prSet custT="1"/>
      <dgm:spPr>
        <a:solidFill>
          <a:schemeClr val="accent2">
            <a:lumMod val="75000"/>
          </a:schemeClr>
        </a:solidFill>
      </dgm:spPr>
      <dgm:t>
        <a:bodyPr/>
        <a:lstStyle/>
        <a:p>
          <a:r>
            <a:rPr lang="en-US" sz="1600" b="1" i="0" dirty="0"/>
            <a:t>Local Property Tax</a:t>
          </a:r>
          <a:r>
            <a:rPr lang="en-US" sz="1600" b="0" i="0" dirty="0"/>
            <a:t> must be paid on the property (or exemption submitted)</a:t>
          </a:r>
          <a:endParaRPr lang="en-US" sz="1600" dirty="0"/>
        </a:p>
      </dgm:t>
    </dgm:pt>
    <dgm:pt modelId="{61A01411-741B-4C70-AE93-11B088C1ED9C}" type="parTrans" cxnId="{A2E2E82D-61BE-43FF-9843-B1F578370F64}">
      <dgm:prSet/>
      <dgm:spPr/>
      <dgm:t>
        <a:bodyPr/>
        <a:lstStyle/>
        <a:p>
          <a:endParaRPr lang="en-US"/>
        </a:p>
      </dgm:t>
    </dgm:pt>
    <dgm:pt modelId="{528A1CBA-6F24-41E2-A667-29AAFE732F38}" type="sibTrans" cxnId="{A2E2E82D-61BE-43FF-9843-B1F578370F64}">
      <dgm:prSet/>
      <dgm:spPr/>
      <dgm:t>
        <a:bodyPr/>
        <a:lstStyle/>
        <a:p>
          <a:endParaRPr lang="en-US"/>
        </a:p>
      </dgm:t>
    </dgm:pt>
    <dgm:pt modelId="{5BF0D46F-D9A3-4F5F-9F0F-EDAE6DF11021}">
      <dgm:prSet custT="1"/>
      <dgm:spPr>
        <a:solidFill>
          <a:schemeClr val="accent6">
            <a:lumMod val="75000"/>
          </a:schemeClr>
        </a:solidFill>
      </dgm:spPr>
      <dgm:t>
        <a:bodyPr/>
        <a:lstStyle/>
        <a:p>
          <a:r>
            <a:rPr lang="en-US" sz="1600" b="0" i="0"/>
            <a:t>Applicant(s) must be </a:t>
          </a:r>
          <a:r>
            <a:rPr lang="en-US" sz="1600" b="1" i="0"/>
            <a:t>tax compliant</a:t>
          </a:r>
          <a:endParaRPr lang="en-US" sz="1600"/>
        </a:p>
      </dgm:t>
    </dgm:pt>
    <dgm:pt modelId="{A472F1E1-F1B6-4F0E-873C-B1AE5FA65FC5}" type="parTrans" cxnId="{134C26B2-9AB1-4537-8639-1DAAC9F868C7}">
      <dgm:prSet/>
      <dgm:spPr/>
      <dgm:t>
        <a:bodyPr/>
        <a:lstStyle/>
        <a:p>
          <a:endParaRPr lang="en-US"/>
        </a:p>
      </dgm:t>
    </dgm:pt>
    <dgm:pt modelId="{29954022-C5D5-4FCE-BFF4-D66AE10F034B}" type="sibTrans" cxnId="{134C26B2-9AB1-4537-8639-1DAAC9F868C7}">
      <dgm:prSet/>
      <dgm:spPr/>
      <dgm:t>
        <a:bodyPr/>
        <a:lstStyle/>
        <a:p>
          <a:endParaRPr lang="en-US"/>
        </a:p>
      </dgm:t>
    </dgm:pt>
    <dgm:pt modelId="{C4550404-7E61-44B2-9734-9E233C3904E9}">
      <dgm:prSet custT="1"/>
      <dgm:spPr/>
      <dgm:t>
        <a:bodyPr/>
        <a:lstStyle/>
        <a:p>
          <a:r>
            <a:rPr lang="en-IE" sz="1600" b="0" i="0" dirty="0"/>
            <a:t>A Structural Report must be submitted from </a:t>
          </a:r>
          <a:r>
            <a:rPr lang="en-IE" sz="1600" b="1" i="0" dirty="0"/>
            <a:t>a </a:t>
          </a:r>
          <a:r>
            <a:rPr lang="en-US" sz="1600" b="0" i="0" dirty="0"/>
            <a:t>Chartered Building Surveyor or a Chartered Structural Engineer. </a:t>
          </a:r>
          <a:r>
            <a:rPr lang="en-IE" sz="1600" b="0" i="0" dirty="0"/>
            <a:t>if the Applicant wishes to access the €20,000 Top Up Grant. </a:t>
          </a:r>
          <a:endParaRPr lang="en-US" sz="1600" b="0" dirty="0"/>
        </a:p>
      </dgm:t>
    </dgm:pt>
    <dgm:pt modelId="{B42AE528-A6B5-4B44-A761-08E491DAC0C9}" type="parTrans" cxnId="{262993C0-0835-4EEA-98C8-821FEDD03A38}">
      <dgm:prSet/>
      <dgm:spPr/>
      <dgm:t>
        <a:bodyPr/>
        <a:lstStyle/>
        <a:p>
          <a:endParaRPr lang="en-US"/>
        </a:p>
      </dgm:t>
    </dgm:pt>
    <dgm:pt modelId="{C444EA4C-DCB2-477E-BF45-92D6C6DBD75A}" type="sibTrans" cxnId="{262993C0-0835-4EEA-98C8-821FEDD03A38}">
      <dgm:prSet/>
      <dgm:spPr/>
      <dgm:t>
        <a:bodyPr/>
        <a:lstStyle/>
        <a:p>
          <a:endParaRPr lang="en-US"/>
        </a:p>
      </dgm:t>
    </dgm:pt>
    <dgm:pt modelId="{41409731-F941-463D-8BE4-878B8F1224D9}">
      <dgm:prSet custT="1"/>
      <dgm:spPr>
        <a:solidFill>
          <a:srgbClr val="C00000"/>
        </a:solidFill>
      </dgm:spPr>
      <dgm:t>
        <a:bodyPr/>
        <a:lstStyle/>
        <a:p>
          <a:r>
            <a:rPr lang="en-US" sz="1600" b="0" i="0" dirty="0"/>
            <a:t>Contractor must be </a:t>
          </a:r>
          <a:r>
            <a:rPr lang="en-US" sz="1600" b="1" i="0" dirty="0"/>
            <a:t>tax compliant</a:t>
          </a:r>
          <a:r>
            <a:rPr lang="en-US" sz="1600" b="0" i="0" dirty="0"/>
            <a:t> – All contractors must be VAT registered</a:t>
          </a:r>
          <a:endParaRPr lang="en-US" sz="1600" dirty="0"/>
        </a:p>
      </dgm:t>
    </dgm:pt>
    <dgm:pt modelId="{E7031DBD-2A85-4042-B8FB-A44A2CF7ED4C}" type="parTrans" cxnId="{0071BE67-AB6F-4B99-981E-31B1A7EB6875}">
      <dgm:prSet/>
      <dgm:spPr/>
      <dgm:t>
        <a:bodyPr/>
        <a:lstStyle/>
        <a:p>
          <a:endParaRPr lang="en-US"/>
        </a:p>
      </dgm:t>
    </dgm:pt>
    <dgm:pt modelId="{CBC0D656-1735-4ED0-B12C-7244471FA9C4}" type="sibTrans" cxnId="{0071BE67-AB6F-4B99-981E-31B1A7EB6875}">
      <dgm:prSet/>
      <dgm:spPr/>
      <dgm:t>
        <a:bodyPr/>
        <a:lstStyle/>
        <a:p>
          <a:endParaRPr lang="en-US"/>
        </a:p>
      </dgm:t>
    </dgm:pt>
    <dgm:pt modelId="{BC207CC3-931C-414F-8097-DD6D5A124887}" type="pres">
      <dgm:prSet presAssocID="{08E36987-8558-45A4-9F1A-4A4C4EFE5AD6}" presName="Name0" presStyleCnt="0">
        <dgm:presLayoutVars>
          <dgm:dir/>
          <dgm:resizeHandles val="exact"/>
        </dgm:presLayoutVars>
      </dgm:prSet>
      <dgm:spPr/>
    </dgm:pt>
    <dgm:pt modelId="{72167133-3400-422F-B991-90BA7F71B41E}" type="pres">
      <dgm:prSet presAssocID="{92F696C6-DF9E-4A9C-ADA2-76FFE07454A7}" presName="node" presStyleLbl="node1" presStyleIdx="0" presStyleCnt="8" custScaleX="100543" custScaleY="141542" custLinFactNeighborX="4527" custLinFactNeighborY="-368">
        <dgm:presLayoutVars>
          <dgm:bulletEnabled val="1"/>
        </dgm:presLayoutVars>
      </dgm:prSet>
      <dgm:spPr/>
    </dgm:pt>
    <dgm:pt modelId="{42E3A809-8A94-477F-9B85-38FF7E28265E}" type="pres">
      <dgm:prSet presAssocID="{B6BE2241-96D0-4E27-B9EA-0B0ADEC00B52}" presName="sibTrans" presStyleLbl="sibTrans1D1" presStyleIdx="0" presStyleCnt="7"/>
      <dgm:spPr/>
    </dgm:pt>
    <dgm:pt modelId="{3C000F9F-954C-45B0-BFAC-1EB0A29E52A8}" type="pres">
      <dgm:prSet presAssocID="{B6BE2241-96D0-4E27-B9EA-0B0ADEC00B52}" presName="connectorText" presStyleLbl="sibTrans1D1" presStyleIdx="0" presStyleCnt="7"/>
      <dgm:spPr/>
    </dgm:pt>
    <dgm:pt modelId="{CC72EA5D-6EFC-4AD6-9CC3-56339C64352B}" type="pres">
      <dgm:prSet presAssocID="{B709FA93-2EA4-4326-94F3-F4BE6BFEC9CB}" presName="node" presStyleLbl="node1" presStyleIdx="1" presStyleCnt="8" custScaleY="147119" custLinFactNeighborX="4527" custLinFactNeighborY="-3556">
        <dgm:presLayoutVars>
          <dgm:bulletEnabled val="1"/>
        </dgm:presLayoutVars>
      </dgm:prSet>
      <dgm:spPr/>
    </dgm:pt>
    <dgm:pt modelId="{DAC3D0BA-A0AA-4C22-A454-551BDDB4BC35}" type="pres">
      <dgm:prSet presAssocID="{7792F45A-645B-458F-8374-618D312226D5}" presName="sibTrans" presStyleLbl="sibTrans1D1" presStyleIdx="1" presStyleCnt="7"/>
      <dgm:spPr/>
    </dgm:pt>
    <dgm:pt modelId="{CE3C79F0-91B6-45A5-B58C-465BB7B3F288}" type="pres">
      <dgm:prSet presAssocID="{7792F45A-645B-458F-8374-618D312226D5}" presName="connectorText" presStyleLbl="sibTrans1D1" presStyleIdx="1" presStyleCnt="7"/>
      <dgm:spPr/>
    </dgm:pt>
    <dgm:pt modelId="{FCD7D2EA-1281-4C56-880B-662756B9FD91}" type="pres">
      <dgm:prSet presAssocID="{ABC394B8-B94E-4D92-B575-005E47792F23}" presName="node" presStyleLbl="node1" presStyleIdx="2" presStyleCnt="8" custScaleY="147119" custLinFactNeighborX="4527" custLinFactNeighborY="-3556">
        <dgm:presLayoutVars>
          <dgm:bulletEnabled val="1"/>
        </dgm:presLayoutVars>
      </dgm:prSet>
      <dgm:spPr/>
    </dgm:pt>
    <dgm:pt modelId="{5BD27895-8A3C-4FE1-9E7A-A4B7386B4E4C}" type="pres">
      <dgm:prSet presAssocID="{027F8476-37A2-4F58-A8F9-0B8178372D2D}" presName="sibTrans" presStyleLbl="sibTrans1D1" presStyleIdx="2" presStyleCnt="7"/>
      <dgm:spPr/>
    </dgm:pt>
    <dgm:pt modelId="{176E42E9-8DE2-49C0-8F47-DA7EA22AAF78}" type="pres">
      <dgm:prSet presAssocID="{027F8476-37A2-4F58-A8F9-0B8178372D2D}" presName="connectorText" presStyleLbl="sibTrans1D1" presStyleIdx="2" presStyleCnt="7"/>
      <dgm:spPr/>
    </dgm:pt>
    <dgm:pt modelId="{80716DD8-AFFC-4C67-9D42-F6AE01179DC2}" type="pres">
      <dgm:prSet presAssocID="{9EC7CDE0-5531-4276-9EB7-2915D62C7B0E}" presName="node" presStyleLbl="node1" presStyleIdx="3" presStyleCnt="8" custScaleY="147200" custLinFactNeighborX="4527" custLinFactNeighborY="-3053">
        <dgm:presLayoutVars>
          <dgm:bulletEnabled val="1"/>
        </dgm:presLayoutVars>
      </dgm:prSet>
      <dgm:spPr/>
    </dgm:pt>
    <dgm:pt modelId="{2DFDF0AA-08CD-4F38-ABAE-EAA891DCBF52}" type="pres">
      <dgm:prSet presAssocID="{FB781E19-E0F3-4C9E-8503-12758B12002A}" presName="sibTrans" presStyleLbl="sibTrans1D1" presStyleIdx="3" presStyleCnt="7"/>
      <dgm:spPr/>
    </dgm:pt>
    <dgm:pt modelId="{8F02ADEF-9F62-4125-8815-D972B3CBEF8E}" type="pres">
      <dgm:prSet presAssocID="{FB781E19-E0F3-4C9E-8503-12758B12002A}" presName="connectorText" presStyleLbl="sibTrans1D1" presStyleIdx="3" presStyleCnt="7"/>
      <dgm:spPr/>
    </dgm:pt>
    <dgm:pt modelId="{55D334BC-FBC2-433C-93C4-878B31DBBD94}" type="pres">
      <dgm:prSet presAssocID="{87FA8684-E5C4-4976-ACFB-01C882428CDE}" presName="node" presStyleLbl="node1" presStyleIdx="4" presStyleCnt="8" custScaleY="150262" custLinFactNeighborX="3274" custLinFactNeighborY="-2860">
        <dgm:presLayoutVars>
          <dgm:bulletEnabled val="1"/>
        </dgm:presLayoutVars>
      </dgm:prSet>
      <dgm:spPr/>
    </dgm:pt>
    <dgm:pt modelId="{7C0C2B25-6E73-4A04-9C0A-6AD74E4B87C6}" type="pres">
      <dgm:prSet presAssocID="{528A1CBA-6F24-41E2-A667-29AAFE732F38}" presName="sibTrans" presStyleLbl="sibTrans1D1" presStyleIdx="4" presStyleCnt="7"/>
      <dgm:spPr/>
    </dgm:pt>
    <dgm:pt modelId="{DB5A2024-4AD9-417F-861C-F9343D950AE7}" type="pres">
      <dgm:prSet presAssocID="{528A1CBA-6F24-41E2-A667-29AAFE732F38}" presName="connectorText" presStyleLbl="sibTrans1D1" presStyleIdx="4" presStyleCnt="7"/>
      <dgm:spPr/>
    </dgm:pt>
    <dgm:pt modelId="{7233DD91-C4A7-4A48-B7A8-FCB9E465C656}" type="pres">
      <dgm:prSet presAssocID="{5BF0D46F-D9A3-4F5F-9F0F-EDAE6DF11021}" presName="node" presStyleLbl="node1" presStyleIdx="5" presStyleCnt="8" custScaleY="148868" custLinFactNeighborX="3274" custLinFactNeighborY="-2860">
        <dgm:presLayoutVars>
          <dgm:bulletEnabled val="1"/>
        </dgm:presLayoutVars>
      </dgm:prSet>
      <dgm:spPr/>
    </dgm:pt>
    <dgm:pt modelId="{E1DAB11B-F514-4858-A1AC-82036C520B19}" type="pres">
      <dgm:prSet presAssocID="{29954022-C5D5-4FCE-BFF4-D66AE10F034B}" presName="sibTrans" presStyleLbl="sibTrans1D1" presStyleIdx="5" presStyleCnt="7"/>
      <dgm:spPr/>
    </dgm:pt>
    <dgm:pt modelId="{B508509E-3D87-4605-8F07-158B71AC71D6}" type="pres">
      <dgm:prSet presAssocID="{29954022-C5D5-4FCE-BFF4-D66AE10F034B}" presName="connectorText" presStyleLbl="sibTrans1D1" presStyleIdx="5" presStyleCnt="7"/>
      <dgm:spPr/>
    </dgm:pt>
    <dgm:pt modelId="{1306FF32-A028-40EE-9CD3-06556E040BE8}" type="pres">
      <dgm:prSet presAssocID="{C4550404-7E61-44B2-9734-9E233C3904E9}" presName="node" presStyleLbl="node1" presStyleIdx="6" presStyleCnt="8" custScaleY="150262" custLinFactNeighborX="3274" custLinFactNeighborY="-2860">
        <dgm:presLayoutVars>
          <dgm:bulletEnabled val="1"/>
        </dgm:presLayoutVars>
      </dgm:prSet>
      <dgm:spPr/>
    </dgm:pt>
    <dgm:pt modelId="{C18674C2-CDDF-481F-A64B-248B33AEED2C}" type="pres">
      <dgm:prSet presAssocID="{C444EA4C-DCB2-477E-BF45-92D6C6DBD75A}" presName="sibTrans" presStyleLbl="sibTrans1D1" presStyleIdx="6" presStyleCnt="7"/>
      <dgm:spPr/>
    </dgm:pt>
    <dgm:pt modelId="{608470A8-3E81-43CD-88B3-044D17E644A6}" type="pres">
      <dgm:prSet presAssocID="{C444EA4C-DCB2-477E-BF45-92D6C6DBD75A}" presName="connectorText" presStyleLbl="sibTrans1D1" presStyleIdx="6" presStyleCnt="7"/>
      <dgm:spPr/>
    </dgm:pt>
    <dgm:pt modelId="{79568CB5-4C37-409E-A152-008D8BB89E82}" type="pres">
      <dgm:prSet presAssocID="{41409731-F941-463D-8BE4-878B8F1224D9}" presName="node" presStyleLbl="node1" presStyleIdx="7" presStyleCnt="8" custScaleY="150262" custLinFactNeighborX="3274" custLinFactNeighborY="-2860">
        <dgm:presLayoutVars>
          <dgm:bulletEnabled val="1"/>
        </dgm:presLayoutVars>
      </dgm:prSet>
      <dgm:spPr/>
    </dgm:pt>
  </dgm:ptLst>
  <dgm:cxnLst>
    <dgm:cxn modelId="{405C4B02-42CB-48D0-AFB4-5FF218104A41}" type="presOf" srcId="{B709FA93-2EA4-4326-94F3-F4BE6BFEC9CB}" destId="{CC72EA5D-6EFC-4AD6-9CC3-56339C64352B}" srcOrd="0" destOrd="0" presId="urn:microsoft.com/office/officeart/2016/7/layout/RepeatingBendingProcessNew"/>
    <dgm:cxn modelId="{82A2E80C-6500-44A9-9AAB-B1ECA339D952}" type="presOf" srcId="{7792F45A-645B-458F-8374-618D312226D5}" destId="{CE3C79F0-91B6-45A5-B58C-465BB7B3F288}" srcOrd="1" destOrd="0" presId="urn:microsoft.com/office/officeart/2016/7/layout/RepeatingBendingProcessNew"/>
    <dgm:cxn modelId="{4FB9492A-7140-4B2E-9EA3-2DF86F653562}" type="presOf" srcId="{528A1CBA-6F24-41E2-A667-29AAFE732F38}" destId="{7C0C2B25-6E73-4A04-9C0A-6AD74E4B87C6}" srcOrd="0" destOrd="0" presId="urn:microsoft.com/office/officeart/2016/7/layout/RepeatingBendingProcessNew"/>
    <dgm:cxn modelId="{A2E2E82D-61BE-43FF-9843-B1F578370F64}" srcId="{08E36987-8558-45A4-9F1A-4A4C4EFE5AD6}" destId="{87FA8684-E5C4-4976-ACFB-01C882428CDE}" srcOrd="4" destOrd="0" parTransId="{61A01411-741B-4C70-AE93-11B088C1ED9C}" sibTransId="{528A1CBA-6F24-41E2-A667-29AAFE732F38}"/>
    <dgm:cxn modelId="{5428EB2D-6C76-4F27-98F0-8F68A531FFA4}" type="presOf" srcId="{5BF0D46F-D9A3-4F5F-9F0F-EDAE6DF11021}" destId="{7233DD91-C4A7-4A48-B7A8-FCB9E465C656}" srcOrd="0" destOrd="0" presId="urn:microsoft.com/office/officeart/2016/7/layout/RepeatingBendingProcessNew"/>
    <dgm:cxn modelId="{4AE3A031-34AF-4415-AD4A-3FCF253E3165}" type="presOf" srcId="{29954022-C5D5-4FCE-BFF4-D66AE10F034B}" destId="{B508509E-3D87-4605-8F07-158B71AC71D6}" srcOrd="1" destOrd="0" presId="urn:microsoft.com/office/officeart/2016/7/layout/RepeatingBendingProcessNew"/>
    <dgm:cxn modelId="{D4D8CD31-B69E-4119-85AD-1DE768698ACF}" type="presOf" srcId="{C444EA4C-DCB2-477E-BF45-92D6C6DBD75A}" destId="{C18674C2-CDDF-481F-A64B-248B33AEED2C}" srcOrd="0" destOrd="0" presId="urn:microsoft.com/office/officeart/2016/7/layout/RepeatingBendingProcessNew"/>
    <dgm:cxn modelId="{EB4B6460-5191-47A4-8442-5AAB6EDBAF78}" type="presOf" srcId="{B6BE2241-96D0-4E27-B9EA-0B0ADEC00B52}" destId="{42E3A809-8A94-477F-9B85-38FF7E28265E}" srcOrd="0" destOrd="0" presId="urn:microsoft.com/office/officeart/2016/7/layout/RepeatingBendingProcessNew"/>
    <dgm:cxn modelId="{0880A363-8AA9-4DDA-9F31-4EB647DD35BC}" type="presOf" srcId="{ABC394B8-B94E-4D92-B575-005E47792F23}" destId="{FCD7D2EA-1281-4C56-880B-662756B9FD91}" srcOrd="0" destOrd="0" presId="urn:microsoft.com/office/officeart/2016/7/layout/RepeatingBendingProcessNew"/>
    <dgm:cxn modelId="{01C7D143-1B2D-441F-B5EF-FF7AA0988D89}" type="presOf" srcId="{027F8476-37A2-4F58-A8F9-0B8178372D2D}" destId="{176E42E9-8DE2-49C0-8F47-DA7EA22AAF78}" srcOrd="1" destOrd="0" presId="urn:microsoft.com/office/officeart/2016/7/layout/RepeatingBendingProcessNew"/>
    <dgm:cxn modelId="{E0659E65-3D44-4093-A341-4B5B9EC8635D}" type="presOf" srcId="{FB781E19-E0F3-4C9E-8503-12758B12002A}" destId="{8F02ADEF-9F62-4125-8815-D972B3CBEF8E}" srcOrd="1" destOrd="0" presId="urn:microsoft.com/office/officeart/2016/7/layout/RepeatingBendingProcessNew"/>
    <dgm:cxn modelId="{0071BE67-AB6F-4B99-981E-31B1A7EB6875}" srcId="{08E36987-8558-45A4-9F1A-4A4C4EFE5AD6}" destId="{41409731-F941-463D-8BE4-878B8F1224D9}" srcOrd="7" destOrd="0" parTransId="{E7031DBD-2A85-4042-B8FB-A44A2CF7ED4C}" sibTransId="{CBC0D656-1735-4ED0-B12C-7244471FA9C4}"/>
    <dgm:cxn modelId="{4CFF216C-41AA-4A37-BFA1-19B1E065828F}" type="presOf" srcId="{B6BE2241-96D0-4E27-B9EA-0B0ADEC00B52}" destId="{3C000F9F-954C-45B0-BFAC-1EB0A29E52A8}" srcOrd="1" destOrd="0" presId="urn:microsoft.com/office/officeart/2016/7/layout/RepeatingBendingProcessNew"/>
    <dgm:cxn modelId="{E2C7E150-259E-42E4-89FB-BA5BC4F0BCF6}" type="presOf" srcId="{92F696C6-DF9E-4A9C-ADA2-76FFE07454A7}" destId="{72167133-3400-422F-B991-90BA7F71B41E}" srcOrd="0" destOrd="0" presId="urn:microsoft.com/office/officeart/2016/7/layout/RepeatingBendingProcessNew"/>
    <dgm:cxn modelId="{A520F670-6E08-4C0D-A8DD-5D2F0C17EBBE}" type="presOf" srcId="{41409731-F941-463D-8BE4-878B8F1224D9}" destId="{79568CB5-4C37-409E-A152-008D8BB89E82}" srcOrd="0" destOrd="0" presId="urn:microsoft.com/office/officeart/2016/7/layout/RepeatingBendingProcessNew"/>
    <dgm:cxn modelId="{95881C51-961F-4E85-82AF-340512B09614}" type="presOf" srcId="{29954022-C5D5-4FCE-BFF4-D66AE10F034B}" destId="{E1DAB11B-F514-4858-A1AC-82036C520B19}" srcOrd="0" destOrd="0" presId="urn:microsoft.com/office/officeart/2016/7/layout/RepeatingBendingProcessNew"/>
    <dgm:cxn modelId="{80E67656-A291-491E-8722-715A44741F3D}" type="presOf" srcId="{FB781E19-E0F3-4C9E-8503-12758B12002A}" destId="{2DFDF0AA-08CD-4F38-ABAE-EAA891DCBF52}" srcOrd="0" destOrd="0" presId="urn:microsoft.com/office/officeart/2016/7/layout/RepeatingBendingProcessNew"/>
    <dgm:cxn modelId="{21F29D96-F44B-4415-9EE0-64669673D285}" srcId="{08E36987-8558-45A4-9F1A-4A4C4EFE5AD6}" destId="{B709FA93-2EA4-4326-94F3-F4BE6BFEC9CB}" srcOrd="1" destOrd="0" parTransId="{554A3C65-1FE1-45D7-BE92-D476663F2DBA}" sibTransId="{7792F45A-645B-458F-8374-618D312226D5}"/>
    <dgm:cxn modelId="{F3B22F97-6801-4F18-B3A4-E85D363C86D0}" srcId="{08E36987-8558-45A4-9F1A-4A4C4EFE5AD6}" destId="{9EC7CDE0-5531-4276-9EB7-2915D62C7B0E}" srcOrd="3" destOrd="0" parTransId="{CFEBC0F3-E877-4CFE-BB50-C0BBE35F08B3}" sibTransId="{FB781E19-E0F3-4C9E-8503-12758B12002A}"/>
    <dgm:cxn modelId="{D7241E9E-65BF-4A58-8496-67D49542300F}" type="presOf" srcId="{9EC7CDE0-5531-4276-9EB7-2915D62C7B0E}" destId="{80716DD8-AFFC-4C67-9D42-F6AE01179DC2}" srcOrd="0" destOrd="0" presId="urn:microsoft.com/office/officeart/2016/7/layout/RepeatingBendingProcessNew"/>
    <dgm:cxn modelId="{134C26B2-9AB1-4537-8639-1DAAC9F868C7}" srcId="{08E36987-8558-45A4-9F1A-4A4C4EFE5AD6}" destId="{5BF0D46F-D9A3-4F5F-9F0F-EDAE6DF11021}" srcOrd="5" destOrd="0" parTransId="{A472F1E1-F1B6-4F0E-873C-B1AE5FA65FC5}" sibTransId="{29954022-C5D5-4FCE-BFF4-D66AE10F034B}"/>
    <dgm:cxn modelId="{9892FEB8-02EC-492F-9921-8CB9FAE34B6C}" type="presOf" srcId="{C4550404-7E61-44B2-9734-9E233C3904E9}" destId="{1306FF32-A028-40EE-9CD3-06556E040BE8}" srcOrd="0" destOrd="0" presId="urn:microsoft.com/office/officeart/2016/7/layout/RepeatingBendingProcessNew"/>
    <dgm:cxn modelId="{262993C0-0835-4EEA-98C8-821FEDD03A38}" srcId="{08E36987-8558-45A4-9F1A-4A4C4EFE5AD6}" destId="{C4550404-7E61-44B2-9734-9E233C3904E9}" srcOrd="6" destOrd="0" parTransId="{B42AE528-A6B5-4B44-A761-08E491DAC0C9}" sibTransId="{C444EA4C-DCB2-477E-BF45-92D6C6DBD75A}"/>
    <dgm:cxn modelId="{FCEF3EC1-616D-49EA-8239-3C070646D723}" type="presOf" srcId="{027F8476-37A2-4F58-A8F9-0B8178372D2D}" destId="{5BD27895-8A3C-4FE1-9E7A-A4B7386B4E4C}" srcOrd="0" destOrd="0" presId="urn:microsoft.com/office/officeart/2016/7/layout/RepeatingBendingProcessNew"/>
    <dgm:cxn modelId="{1AA49FD4-7285-4452-AD2E-010CFA1CDBE7}" type="presOf" srcId="{08E36987-8558-45A4-9F1A-4A4C4EFE5AD6}" destId="{BC207CC3-931C-414F-8097-DD6D5A124887}" srcOrd="0" destOrd="0" presId="urn:microsoft.com/office/officeart/2016/7/layout/RepeatingBendingProcessNew"/>
    <dgm:cxn modelId="{920736D5-16FE-41A6-B015-474E3747C167}" type="presOf" srcId="{528A1CBA-6F24-41E2-A667-29AAFE732F38}" destId="{DB5A2024-4AD9-417F-861C-F9343D950AE7}" srcOrd="1" destOrd="0" presId="urn:microsoft.com/office/officeart/2016/7/layout/RepeatingBendingProcessNew"/>
    <dgm:cxn modelId="{59811FD7-022D-420F-A51A-2F4A97BEB087}" srcId="{08E36987-8558-45A4-9F1A-4A4C4EFE5AD6}" destId="{92F696C6-DF9E-4A9C-ADA2-76FFE07454A7}" srcOrd="0" destOrd="0" parTransId="{6FCE85FC-6FFB-4D1B-943A-6F0E0EA3F7CC}" sibTransId="{B6BE2241-96D0-4E27-B9EA-0B0ADEC00B52}"/>
    <dgm:cxn modelId="{6884BFDE-4BE9-40B8-A096-3E2BC49178A4}" type="presOf" srcId="{C444EA4C-DCB2-477E-BF45-92D6C6DBD75A}" destId="{608470A8-3E81-43CD-88B3-044D17E644A6}" srcOrd="1" destOrd="0" presId="urn:microsoft.com/office/officeart/2016/7/layout/RepeatingBendingProcessNew"/>
    <dgm:cxn modelId="{736310F2-9234-4CFF-B2EE-489B5EF49B03}" type="presOf" srcId="{87FA8684-E5C4-4976-ACFB-01C882428CDE}" destId="{55D334BC-FBC2-433C-93C4-878B31DBBD94}" srcOrd="0" destOrd="0" presId="urn:microsoft.com/office/officeart/2016/7/layout/RepeatingBendingProcessNew"/>
    <dgm:cxn modelId="{8F3EDFF4-9AB7-4369-9063-A64C76E470ED}" type="presOf" srcId="{7792F45A-645B-458F-8374-618D312226D5}" destId="{DAC3D0BA-A0AA-4C22-A454-551BDDB4BC35}" srcOrd="0" destOrd="0" presId="urn:microsoft.com/office/officeart/2016/7/layout/RepeatingBendingProcessNew"/>
    <dgm:cxn modelId="{F32F17F5-FE03-4F75-AD7D-0A1BF98919D2}" srcId="{08E36987-8558-45A4-9F1A-4A4C4EFE5AD6}" destId="{ABC394B8-B94E-4D92-B575-005E47792F23}" srcOrd="2" destOrd="0" parTransId="{B4498514-B664-4940-A0FD-DA770E977966}" sibTransId="{027F8476-37A2-4F58-A8F9-0B8178372D2D}"/>
    <dgm:cxn modelId="{BB67ED90-6E21-4FAB-A1FD-E8C4C1CB3148}" type="presParOf" srcId="{BC207CC3-931C-414F-8097-DD6D5A124887}" destId="{72167133-3400-422F-B991-90BA7F71B41E}" srcOrd="0" destOrd="0" presId="urn:microsoft.com/office/officeart/2016/7/layout/RepeatingBendingProcessNew"/>
    <dgm:cxn modelId="{AC7B8308-AFE2-4AE1-B15A-C0D63943C16D}" type="presParOf" srcId="{BC207CC3-931C-414F-8097-DD6D5A124887}" destId="{42E3A809-8A94-477F-9B85-38FF7E28265E}" srcOrd="1" destOrd="0" presId="urn:microsoft.com/office/officeart/2016/7/layout/RepeatingBendingProcessNew"/>
    <dgm:cxn modelId="{5A94BA14-ABA3-4328-8C59-886343C3FFE2}" type="presParOf" srcId="{42E3A809-8A94-477F-9B85-38FF7E28265E}" destId="{3C000F9F-954C-45B0-BFAC-1EB0A29E52A8}" srcOrd="0" destOrd="0" presId="urn:microsoft.com/office/officeart/2016/7/layout/RepeatingBendingProcessNew"/>
    <dgm:cxn modelId="{8363AAA0-FEAF-480D-B25D-8E070C53095A}" type="presParOf" srcId="{BC207CC3-931C-414F-8097-DD6D5A124887}" destId="{CC72EA5D-6EFC-4AD6-9CC3-56339C64352B}" srcOrd="2" destOrd="0" presId="urn:microsoft.com/office/officeart/2016/7/layout/RepeatingBendingProcessNew"/>
    <dgm:cxn modelId="{02E5D333-CFF0-41A5-875A-125068A91D4C}" type="presParOf" srcId="{BC207CC3-931C-414F-8097-DD6D5A124887}" destId="{DAC3D0BA-A0AA-4C22-A454-551BDDB4BC35}" srcOrd="3" destOrd="0" presId="urn:microsoft.com/office/officeart/2016/7/layout/RepeatingBendingProcessNew"/>
    <dgm:cxn modelId="{4BDCC7B4-B5A6-444F-91F4-C2A508D404CC}" type="presParOf" srcId="{DAC3D0BA-A0AA-4C22-A454-551BDDB4BC35}" destId="{CE3C79F0-91B6-45A5-B58C-465BB7B3F288}" srcOrd="0" destOrd="0" presId="urn:microsoft.com/office/officeart/2016/7/layout/RepeatingBendingProcessNew"/>
    <dgm:cxn modelId="{5534087C-FF80-45C6-9B96-DC3BA22C5B8C}" type="presParOf" srcId="{BC207CC3-931C-414F-8097-DD6D5A124887}" destId="{FCD7D2EA-1281-4C56-880B-662756B9FD91}" srcOrd="4" destOrd="0" presId="urn:microsoft.com/office/officeart/2016/7/layout/RepeatingBendingProcessNew"/>
    <dgm:cxn modelId="{5B64A112-275F-4357-9CF3-64DFF8F634FC}" type="presParOf" srcId="{BC207CC3-931C-414F-8097-DD6D5A124887}" destId="{5BD27895-8A3C-4FE1-9E7A-A4B7386B4E4C}" srcOrd="5" destOrd="0" presId="urn:microsoft.com/office/officeart/2016/7/layout/RepeatingBendingProcessNew"/>
    <dgm:cxn modelId="{5296F9EE-D849-429D-A1E6-EB24A8A7FB2B}" type="presParOf" srcId="{5BD27895-8A3C-4FE1-9E7A-A4B7386B4E4C}" destId="{176E42E9-8DE2-49C0-8F47-DA7EA22AAF78}" srcOrd="0" destOrd="0" presId="urn:microsoft.com/office/officeart/2016/7/layout/RepeatingBendingProcessNew"/>
    <dgm:cxn modelId="{D835D208-5FBA-4558-A722-261EFE40D281}" type="presParOf" srcId="{BC207CC3-931C-414F-8097-DD6D5A124887}" destId="{80716DD8-AFFC-4C67-9D42-F6AE01179DC2}" srcOrd="6" destOrd="0" presId="urn:microsoft.com/office/officeart/2016/7/layout/RepeatingBendingProcessNew"/>
    <dgm:cxn modelId="{0670436B-46D9-4434-896D-345A4949BB2A}" type="presParOf" srcId="{BC207CC3-931C-414F-8097-DD6D5A124887}" destId="{2DFDF0AA-08CD-4F38-ABAE-EAA891DCBF52}" srcOrd="7" destOrd="0" presId="urn:microsoft.com/office/officeart/2016/7/layout/RepeatingBendingProcessNew"/>
    <dgm:cxn modelId="{769D0E90-BEA8-42C5-A764-B25162C949E0}" type="presParOf" srcId="{2DFDF0AA-08CD-4F38-ABAE-EAA891DCBF52}" destId="{8F02ADEF-9F62-4125-8815-D972B3CBEF8E}" srcOrd="0" destOrd="0" presId="urn:microsoft.com/office/officeart/2016/7/layout/RepeatingBendingProcessNew"/>
    <dgm:cxn modelId="{CE19DEC2-7E42-475D-9854-581F72706E52}" type="presParOf" srcId="{BC207CC3-931C-414F-8097-DD6D5A124887}" destId="{55D334BC-FBC2-433C-93C4-878B31DBBD94}" srcOrd="8" destOrd="0" presId="urn:microsoft.com/office/officeart/2016/7/layout/RepeatingBendingProcessNew"/>
    <dgm:cxn modelId="{3BD4DC14-A818-4201-BBA8-D7A9F2DA0361}" type="presParOf" srcId="{BC207CC3-931C-414F-8097-DD6D5A124887}" destId="{7C0C2B25-6E73-4A04-9C0A-6AD74E4B87C6}" srcOrd="9" destOrd="0" presId="urn:microsoft.com/office/officeart/2016/7/layout/RepeatingBendingProcessNew"/>
    <dgm:cxn modelId="{07BB85C2-6112-4E23-BBA0-CC909A11C7A4}" type="presParOf" srcId="{7C0C2B25-6E73-4A04-9C0A-6AD74E4B87C6}" destId="{DB5A2024-4AD9-417F-861C-F9343D950AE7}" srcOrd="0" destOrd="0" presId="urn:microsoft.com/office/officeart/2016/7/layout/RepeatingBendingProcessNew"/>
    <dgm:cxn modelId="{52440BE2-1CC1-4DFD-B8DD-D831D0E0B08A}" type="presParOf" srcId="{BC207CC3-931C-414F-8097-DD6D5A124887}" destId="{7233DD91-C4A7-4A48-B7A8-FCB9E465C656}" srcOrd="10" destOrd="0" presId="urn:microsoft.com/office/officeart/2016/7/layout/RepeatingBendingProcessNew"/>
    <dgm:cxn modelId="{2B99C7B1-B642-4800-9325-3CEB58EA17A7}" type="presParOf" srcId="{BC207CC3-931C-414F-8097-DD6D5A124887}" destId="{E1DAB11B-F514-4858-A1AC-82036C520B19}" srcOrd="11" destOrd="0" presId="urn:microsoft.com/office/officeart/2016/7/layout/RepeatingBendingProcessNew"/>
    <dgm:cxn modelId="{6FD38FDA-0C43-4497-BFD5-2463A2959231}" type="presParOf" srcId="{E1DAB11B-F514-4858-A1AC-82036C520B19}" destId="{B508509E-3D87-4605-8F07-158B71AC71D6}" srcOrd="0" destOrd="0" presId="urn:microsoft.com/office/officeart/2016/7/layout/RepeatingBendingProcessNew"/>
    <dgm:cxn modelId="{8ECCADF6-758E-433A-A828-3ABA71F13DDF}" type="presParOf" srcId="{BC207CC3-931C-414F-8097-DD6D5A124887}" destId="{1306FF32-A028-40EE-9CD3-06556E040BE8}" srcOrd="12" destOrd="0" presId="urn:microsoft.com/office/officeart/2016/7/layout/RepeatingBendingProcessNew"/>
    <dgm:cxn modelId="{CDD5F096-CC96-45A6-A9F4-98E7988EB228}" type="presParOf" srcId="{BC207CC3-931C-414F-8097-DD6D5A124887}" destId="{C18674C2-CDDF-481F-A64B-248B33AEED2C}" srcOrd="13" destOrd="0" presId="urn:microsoft.com/office/officeart/2016/7/layout/RepeatingBendingProcessNew"/>
    <dgm:cxn modelId="{04DD32E1-85EF-4553-88F9-7A9D75E90527}" type="presParOf" srcId="{C18674C2-CDDF-481F-A64B-248B33AEED2C}" destId="{608470A8-3E81-43CD-88B3-044D17E644A6}" srcOrd="0" destOrd="0" presId="urn:microsoft.com/office/officeart/2016/7/layout/RepeatingBendingProcessNew"/>
    <dgm:cxn modelId="{BF72FD34-0F66-4282-BB1E-0CA3518E2E63}" type="presParOf" srcId="{BC207CC3-931C-414F-8097-DD6D5A124887}" destId="{79568CB5-4C37-409E-A152-008D8BB89E82}"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3A809-8A94-477F-9B85-38FF7E28265E}">
      <dsp:nvSpPr>
        <dsp:cNvPr id="0" name=""/>
        <dsp:cNvSpPr/>
      </dsp:nvSpPr>
      <dsp:spPr>
        <a:xfrm>
          <a:off x="2511573" y="977557"/>
          <a:ext cx="502709" cy="91440"/>
        </a:xfrm>
        <a:custGeom>
          <a:avLst/>
          <a:gdLst/>
          <a:ahLst/>
          <a:cxnLst/>
          <a:rect l="0" t="0" r="0" b="0"/>
          <a:pathLst>
            <a:path>
              <a:moveTo>
                <a:pt x="0" y="45720"/>
              </a:moveTo>
              <a:lnTo>
                <a:pt x="268454" y="45720"/>
              </a:lnTo>
              <a:lnTo>
                <a:pt x="268454" y="45834"/>
              </a:lnTo>
              <a:lnTo>
                <a:pt x="502709" y="45834"/>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9595" y="1020608"/>
        <a:ext cx="26665" cy="5338"/>
      </dsp:txXfrm>
    </dsp:sp>
    <dsp:sp modelId="{72167133-3400-422F-B991-90BA7F71B41E}">
      <dsp:nvSpPr>
        <dsp:cNvPr id="0" name=""/>
        <dsp:cNvSpPr/>
      </dsp:nvSpPr>
      <dsp:spPr>
        <a:xfrm>
          <a:off x="182043" y="38680"/>
          <a:ext cx="2331329" cy="1969193"/>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20" tIns="119264" rIns="113620" bIns="119264" numCol="1" spcCol="1270" anchor="ctr" anchorCtr="0">
          <a:noAutofit/>
        </a:bodyPr>
        <a:lstStyle/>
        <a:p>
          <a:pPr marL="0" lvl="0" indent="0" algn="ctr" defTabSz="711200">
            <a:lnSpc>
              <a:spcPct val="90000"/>
            </a:lnSpc>
            <a:spcBef>
              <a:spcPct val="0"/>
            </a:spcBef>
            <a:spcAft>
              <a:spcPct val="35000"/>
            </a:spcAft>
            <a:buNone/>
          </a:pPr>
          <a:r>
            <a:rPr lang="en-IE" sz="1600" kern="1200" dirty="0"/>
            <a:t>Named Individual(s) must own house (not company) </a:t>
          </a:r>
          <a:endParaRPr lang="en-US" sz="1600" kern="1200" dirty="0"/>
        </a:p>
      </dsp:txBody>
      <dsp:txXfrm>
        <a:off x="182043" y="38680"/>
        <a:ext cx="2331329" cy="1969193"/>
      </dsp:txXfrm>
    </dsp:sp>
    <dsp:sp modelId="{DAC3D0BA-A0AA-4C22-A454-551BDDB4BC35}">
      <dsp:nvSpPr>
        <dsp:cNvPr id="0" name=""/>
        <dsp:cNvSpPr/>
      </dsp:nvSpPr>
      <dsp:spPr>
        <a:xfrm>
          <a:off x="5363622" y="977671"/>
          <a:ext cx="502709" cy="91440"/>
        </a:xfrm>
        <a:custGeom>
          <a:avLst/>
          <a:gdLst/>
          <a:ahLst/>
          <a:cxnLst/>
          <a:rect l="0" t="0" r="0" b="0"/>
          <a:pathLst>
            <a:path>
              <a:moveTo>
                <a:pt x="0" y="45720"/>
              </a:moveTo>
              <a:lnTo>
                <a:pt x="50270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1644" y="1020722"/>
        <a:ext cx="26665" cy="5338"/>
      </dsp:txXfrm>
    </dsp:sp>
    <dsp:sp modelId="{CC72EA5D-6EFC-4AD6-9CC3-56339C64352B}">
      <dsp:nvSpPr>
        <dsp:cNvPr id="0" name=""/>
        <dsp:cNvSpPr/>
      </dsp:nvSpPr>
      <dsp:spPr>
        <a:xfrm>
          <a:off x="3046683" y="0"/>
          <a:ext cx="2318739" cy="2046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20" tIns="119264" rIns="113620" bIns="119264" numCol="1" spcCol="1270" anchor="ctr" anchorCtr="0">
          <a:noAutofit/>
        </a:bodyPr>
        <a:lstStyle/>
        <a:p>
          <a:pPr marL="0" lvl="0" indent="0" algn="ctr" defTabSz="711200">
            <a:lnSpc>
              <a:spcPct val="90000"/>
            </a:lnSpc>
            <a:spcBef>
              <a:spcPct val="0"/>
            </a:spcBef>
            <a:spcAft>
              <a:spcPct val="35000"/>
            </a:spcAft>
            <a:buNone/>
          </a:pPr>
          <a:r>
            <a:rPr lang="en-IE" sz="1600" kern="1200" dirty="0"/>
            <a:t>Applicant must provide Quotes for proposed works</a:t>
          </a:r>
          <a:endParaRPr lang="en-US" sz="1600" kern="1200" dirty="0"/>
        </a:p>
      </dsp:txBody>
      <dsp:txXfrm>
        <a:off x="3046683" y="0"/>
        <a:ext cx="2318739" cy="2046783"/>
      </dsp:txXfrm>
    </dsp:sp>
    <dsp:sp modelId="{5BD27895-8A3C-4FE1-9E7A-A4B7386B4E4C}">
      <dsp:nvSpPr>
        <dsp:cNvPr id="0" name=""/>
        <dsp:cNvSpPr/>
      </dsp:nvSpPr>
      <dsp:spPr>
        <a:xfrm>
          <a:off x="8215671" y="977671"/>
          <a:ext cx="474814" cy="91440"/>
        </a:xfrm>
        <a:custGeom>
          <a:avLst/>
          <a:gdLst/>
          <a:ahLst/>
          <a:cxnLst/>
          <a:rect l="0" t="0" r="0" b="0"/>
          <a:pathLst>
            <a:path>
              <a:moveTo>
                <a:pt x="0" y="45720"/>
              </a:moveTo>
              <a:lnTo>
                <a:pt x="254507" y="45720"/>
              </a:lnTo>
              <a:lnTo>
                <a:pt x="254507" y="46283"/>
              </a:lnTo>
              <a:lnTo>
                <a:pt x="474814" y="46283"/>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40443" y="1020722"/>
        <a:ext cx="25270" cy="5338"/>
      </dsp:txXfrm>
    </dsp:sp>
    <dsp:sp modelId="{FCD7D2EA-1281-4C56-880B-662756B9FD91}">
      <dsp:nvSpPr>
        <dsp:cNvPr id="0" name=""/>
        <dsp:cNvSpPr/>
      </dsp:nvSpPr>
      <dsp:spPr>
        <a:xfrm>
          <a:off x="5898732" y="0"/>
          <a:ext cx="2318739" cy="2046783"/>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20" tIns="119264" rIns="113620" bIns="119264" numCol="1" spcCol="1270" anchor="ctr" anchorCtr="0">
          <a:noAutofit/>
        </a:bodyPr>
        <a:lstStyle/>
        <a:p>
          <a:pPr marL="0" lvl="0" indent="0" algn="ctr" defTabSz="711200">
            <a:lnSpc>
              <a:spcPct val="90000"/>
            </a:lnSpc>
            <a:spcBef>
              <a:spcPct val="0"/>
            </a:spcBef>
            <a:spcAft>
              <a:spcPct val="35000"/>
            </a:spcAft>
            <a:buNone/>
          </a:pPr>
          <a:r>
            <a:rPr lang="en-US" sz="1600" b="0" i="0" kern="1200"/>
            <a:t>The applicant must provide evidence that the property has be </a:t>
          </a:r>
          <a:r>
            <a:rPr lang="en-US" sz="1600" b="1" i="0" kern="1200"/>
            <a:t>vacant</a:t>
          </a:r>
          <a:r>
            <a:rPr lang="en-US" sz="1600" b="0" i="0" kern="1200"/>
            <a:t> for 2 years. </a:t>
          </a:r>
          <a:endParaRPr lang="en-US" sz="1600" kern="1200"/>
        </a:p>
      </dsp:txBody>
      <dsp:txXfrm>
        <a:off x="5898732" y="0"/>
        <a:ext cx="2318739" cy="2046783"/>
      </dsp:txXfrm>
    </dsp:sp>
    <dsp:sp modelId="{2DFDF0AA-08CD-4F38-ABAE-EAA891DCBF52}">
      <dsp:nvSpPr>
        <dsp:cNvPr id="0" name=""/>
        <dsp:cNvSpPr/>
      </dsp:nvSpPr>
      <dsp:spPr>
        <a:xfrm>
          <a:off x="1312359" y="2046110"/>
          <a:ext cx="8569896" cy="467362"/>
        </a:xfrm>
        <a:custGeom>
          <a:avLst/>
          <a:gdLst/>
          <a:ahLst/>
          <a:cxnLst/>
          <a:rect l="0" t="0" r="0" b="0"/>
          <a:pathLst>
            <a:path>
              <a:moveTo>
                <a:pt x="8569896" y="0"/>
              </a:moveTo>
              <a:lnTo>
                <a:pt x="8569896" y="250781"/>
              </a:lnTo>
              <a:lnTo>
                <a:pt x="0" y="250781"/>
              </a:lnTo>
              <a:lnTo>
                <a:pt x="0" y="46736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82698" y="2277122"/>
        <a:ext cx="429217" cy="5338"/>
      </dsp:txXfrm>
    </dsp:sp>
    <dsp:sp modelId="{80716DD8-AFFC-4C67-9D42-F6AE01179DC2}">
      <dsp:nvSpPr>
        <dsp:cNvPr id="0" name=""/>
        <dsp:cNvSpPr/>
      </dsp:nvSpPr>
      <dsp:spPr>
        <a:xfrm>
          <a:off x="8722885" y="0"/>
          <a:ext cx="2318739" cy="2047910"/>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20" tIns="119264" rIns="113620" bIns="119264" numCol="1" spcCol="1270" anchor="ctr" anchorCtr="0">
          <a:noAutofit/>
        </a:bodyPr>
        <a:lstStyle/>
        <a:p>
          <a:pPr marL="0" lvl="0" indent="0" algn="ctr" defTabSz="711200">
            <a:lnSpc>
              <a:spcPct val="90000"/>
            </a:lnSpc>
            <a:spcBef>
              <a:spcPct val="0"/>
            </a:spcBef>
            <a:spcAft>
              <a:spcPct val="35000"/>
            </a:spcAft>
            <a:buNone/>
          </a:pPr>
          <a:r>
            <a:rPr lang="en-US" sz="1600" b="0" i="0" kern="1200" dirty="0"/>
            <a:t>The applicant must provide </a:t>
          </a:r>
          <a:r>
            <a:rPr lang="en-IE" sz="1600" b="0" i="0" kern="1200" dirty="0"/>
            <a:t>Proof of </a:t>
          </a:r>
          <a:r>
            <a:rPr lang="en-IE" sz="1600" b="1" i="0" kern="1200" dirty="0"/>
            <a:t>Ownership</a:t>
          </a:r>
          <a:endParaRPr lang="en-US" sz="1600" kern="1200" dirty="0"/>
        </a:p>
      </dsp:txBody>
      <dsp:txXfrm>
        <a:off x="8722885" y="0"/>
        <a:ext cx="2318739" cy="2047910"/>
      </dsp:txXfrm>
    </dsp:sp>
    <dsp:sp modelId="{7C0C2B25-6E73-4A04-9C0A-6AD74E4B87C6}">
      <dsp:nvSpPr>
        <dsp:cNvPr id="0" name=""/>
        <dsp:cNvSpPr/>
      </dsp:nvSpPr>
      <dsp:spPr>
        <a:xfrm>
          <a:off x="2469928" y="3545408"/>
          <a:ext cx="502709" cy="91440"/>
        </a:xfrm>
        <a:custGeom>
          <a:avLst/>
          <a:gdLst/>
          <a:ahLst/>
          <a:cxnLst/>
          <a:rect l="0" t="0" r="0" b="0"/>
          <a:pathLst>
            <a:path>
              <a:moveTo>
                <a:pt x="0" y="45720"/>
              </a:moveTo>
              <a:lnTo>
                <a:pt x="50270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7950" y="3588458"/>
        <a:ext cx="26665" cy="5338"/>
      </dsp:txXfrm>
    </dsp:sp>
    <dsp:sp modelId="{55D334BC-FBC2-433C-93C4-878B31DBBD94}">
      <dsp:nvSpPr>
        <dsp:cNvPr id="0" name=""/>
        <dsp:cNvSpPr/>
      </dsp:nvSpPr>
      <dsp:spPr>
        <a:xfrm>
          <a:off x="152989" y="2545872"/>
          <a:ext cx="2318739" cy="2090510"/>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20" tIns="119264" rIns="113620" bIns="119264" numCol="1" spcCol="1270" anchor="ctr" anchorCtr="0">
          <a:noAutofit/>
        </a:bodyPr>
        <a:lstStyle/>
        <a:p>
          <a:pPr marL="0" lvl="0" indent="0" algn="ctr" defTabSz="711200">
            <a:lnSpc>
              <a:spcPct val="90000"/>
            </a:lnSpc>
            <a:spcBef>
              <a:spcPct val="0"/>
            </a:spcBef>
            <a:spcAft>
              <a:spcPct val="35000"/>
            </a:spcAft>
            <a:buNone/>
          </a:pPr>
          <a:r>
            <a:rPr lang="en-US" sz="1600" b="1" i="0" kern="1200" dirty="0"/>
            <a:t>Local Property Tax</a:t>
          </a:r>
          <a:r>
            <a:rPr lang="en-US" sz="1600" b="0" i="0" kern="1200" dirty="0"/>
            <a:t> must be paid on the property (or exemption submitted)</a:t>
          </a:r>
          <a:endParaRPr lang="en-US" sz="1600" kern="1200" dirty="0"/>
        </a:p>
      </dsp:txBody>
      <dsp:txXfrm>
        <a:off x="152989" y="2545872"/>
        <a:ext cx="2318739" cy="2090510"/>
      </dsp:txXfrm>
    </dsp:sp>
    <dsp:sp modelId="{E1DAB11B-F514-4858-A1AC-82036C520B19}">
      <dsp:nvSpPr>
        <dsp:cNvPr id="0" name=""/>
        <dsp:cNvSpPr/>
      </dsp:nvSpPr>
      <dsp:spPr>
        <a:xfrm>
          <a:off x="5321977" y="3545408"/>
          <a:ext cx="502709" cy="91440"/>
        </a:xfrm>
        <a:custGeom>
          <a:avLst/>
          <a:gdLst/>
          <a:ahLst/>
          <a:cxnLst/>
          <a:rect l="0" t="0" r="0" b="0"/>
          <a:pathLst>
            <a:path>
              <a:moveTo>
                <a:pt x="0" y="45720"/>
              </a:moveTo>
              <a:lnTo>
                <a:pt x="50270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59999" y="3588458"/>
        <a:ext cx="26665" cy="5338"/>
      </dsp:txXfrm>
    </dsp:sp>
    <dsp:sp modelId="{7233DD91-C4A7-4A48-B7A8-FCB9E465C656}">
      <dsp:nvSpPr>
        <dsp:cNvPr id="0" name=""/>
        <dsp:cNvSpPr/>
      </dsp:nvSpPr>
      <dsp:spPr>
        <a:xfrm>
          <a:off x="3005038" y="2555569"/>
          <a:ext cx="2318739" cy="2071116"/>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20" tIns="119264" rIns="113620" bIns="119264" numCol="1" spcCol="1270" anchor="ctr" anchorCtr="0">
          <a:noAutofit/>
        </a:bodyPr>
        <a:lstStyle/>
        <a:p>
          <a:pPr marL="0" lvl="0" indent="0" algn="ctr" defTabSz="711200">
            <a:lnSpc>
              <a:spcPct val="90000"/>
            </a:lnSpc>
            <a:spcBef>
              <a:spcPct val="0"/>
            </a:spcBef>
            <a:spcAft>
              <a:spcPct val="35000"/>
            </a:spcAft>
            <a:buNone/>
          </a:pPr>
          <a:r>
            <a:rPr lang="en-US" sz="1600" b="0" i="0" kern="1200"/>
            <a:t>Applicant(s) must be </a:t>
          </a:r>
          <a:r>
            <a:rPr lang="en-US" sz="1600" b="1" i="0" kern="1200"/>
            <a:t>tax compliant</a:t>
          </a:r>
          <a:endParaRPr lang="en-US" sz="1600" kern="1200"/>
        </a:p>
      </dsp:txBody>
      <dsp:txXfrm>
        <a:off x="3005038" y="2555569"/>
        <a:ext cx="2318739" cy="2071116"/>
      </dsp:txXfrm>
    </dsp:sp>
    <dsp:sp modelId="{C18674C2-CDDF-481F-A64B-248B33AEED2C}">
      <dsp:nvSpPr>
        <dsp:cNvPr id="0" name=""/>
        <dsp:cNvSpPr/>
      </dsp:nvSpPr>
      <dsp:spPr>
        <a:xfrm>
          <a:off x="8174026" y="3545408"/>
          <a:ext cx="502709" cy="91440"/>
        </a:xfrm>
        <a:custGeom>
          <a:avLst/>
          <a:gdLst/>
          <a:ahLst/>
          <a:cxnLst/>
          <a:rect l="0" t="0" r="0" b="0"/>
          <a:pathLst>
            <a:path>
              <a:moveTo>
                <a:pt x="0" y="45720"/>
              </a:moveTo>
              <a:lnTo>
                <a:pt x="50270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12048" y="3588458"/>
        <a:ext cx="26665" cy="5338"/>
      </dsp:txXfrm>
    </dsp:sp>
    <dsp:sp modelId="{1306FF32-A028-40EE-9CD3-06556E040BE8}">
      <dsp:nvSpPr>
        <dsp:cNvPr id="0" name=""/>
        <dsp:cNvSpPr/>
      </dsp:nvSpPr>
      <dsp:spPr>
        <a:xfrm>
          <a:off x="5857087" y="2545872"/>
          <a:ext cx="2318739" cy="20905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20" tIns="119264" rIns="113620" bIns="119264" numCol="1" spcCol="1270" anchor="ctr" anchorCtr="0">
          <a:noAutofit/>
        </a:bodyPr>
        <a:lstStyle/>
        <a:p>
          <a:pPr marL="0" lvl="0" indent="0" algn="ctr" defTabSz="711200">
            <a:lnSpc>
              <a:spcPct val="90000"/>
            </a:lnSpc>
            <a:spcBef>
              <a:spcPct val="0"/>
            </a:spcBef>
            <a:spcAft>
              <a:spcPct val="35000"/>
            </a:spcAft>
            <a:buNone/>
          </a:pPr>
          <a:r>
            <a:rPr lang="en-IE" sz="1600" b="0" i="0" kern="1200" dirty="0"/>
            <a:t>A Structural Report must be submitted from </a:t>
          </a:r>
          <a:r>
            <a:rPr lang="en-IE" sz="1600" b="1" i="0" kern="1200" dirty="0"/>
            <a:t>a </a:t>
          </a:r>
          <a:r>
            <a:rPr lang="en-US" sz="1600" b="0" i="0" kern="1200" dirty="0"/>
            <a:t>Chartered Building Surveyor or a Chartered Structural Engineer. </a:t>
          </a:r>
          <a:r>
            <a:rPr lang="en-IE" sz="1600" b="0" i="0" kern="1200" dirty="0"/>
            <a:t>if the Applicant wishes to access the €20,000 Top Up Grant. </a:t>
          </a:r>
          <a:endParaRPr lang="en-US" sz="1600" b="0" kern="1200" dirty="0"/>
        </a:p>
      </dsp:txBody>
      <dsp:txXfrm>
        <a:off x="5857087" y="2545872"/>
        <a:ext cx="2318739" cy="2090510"/>
      </dsp:txXfrm>
    </dsp:sp>
    <dsp:sp modelId="{79568CB5-4C37-409E-A152-008D8BB89E82}">
      <dsp:nvSpPr>
        <dsp:cNvPr id="0" name=""/>
        <dsp:cNvSpPr/>
      </dsp:nvSpPr>
      <dsp:spPr>
        <a:xfrm>
          <a:off x="8709136" y="2545872"/>
          <a:ext cx="2318739" cy="2090510"/>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20" tIns="119264" rIns="113620" bIns="119264" numCol="1" spcCol="1270" anchor="ctr" anchorCtr="0">
          <a:noAutofit/>
        </a:bodyPr>
        <a:lstStyle/>
        <a:p>
          <a:pPr marL="0" lvl="0" indent="0" algn="ctr" defTabSz="711200">
            <a:lnSpc>
              <a:spcPct val="90000"/>
            </a:lnSpc>
            <a:spcBef>
              <a:spcPct val="0"/>
            </a:spcBef>
            <a:spcAft>
              <a:spcPct val="35000"/>
            </a:spcAft>
            <a:buNone/>
          </a:pPr>
          <a:r>
            <a:rPr lang="en-US" sz="1600" b="0" i="0" kern="1200" dirty="0"/>
            <a:t>Contractor must be </a:t>
          </a:r>
          <a:r>
            <a:rPr lang="en-US" sz="1600" b="1" i="0" kern="1200" dirty="0"/>
            <a:t>tax compliant</a:t>
          </a:r>
          <a:r>
            <a:rPr lang="en-US" sz="1600" b="0" i="0" kern="1200" dirty="0"/>
            <a:t> – All contractors must be VAT registered</a:t>
          </a:r>
          <a:endParaRPr lang="en-US" sz="1600" kern="1200" dirty="0"/>
        </a:p>
      </dsp:txBody>
      <dsp:txXfrm>
        <a:off x="8709136" y="2545872"/>
        <a:ext cx="2318739" cy="209051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355F8F-F3BE-1B4E-3FAA-F1AFE779E931}"/>
              </a:ext>
            </a:extLst>
          </p:cNvPr>
          <p:cNvSpPr txBox="1">
            <a:spLocks noGrp="1"/>
          </p:cNvSpPr>
          <p:nvPr>
            <p:ph type="hdr" sz="quarter"/>
          </p:nvPr>
        </p:nvSpPr>
        <p:spPr>
          <a:xfrm>
            <a:off x="0" y="0"/>
            <a:ext cx="2945657" cy="498137"/>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DCDB5787-AC7D-8346-74A4-BEA3B0037096}"/>
              </a:ext>
            </a:extLst>
          </p:cNvPr>
          <p:cNvSpPr txBox="1">
            <a:spLocks noGrp="1"/>
          </p:cNvSpPr>
          <p:nvPr>
            <p:ph type="dt" idx="1"/>
          </p:nvPr>
        </p:nvSpPr>
        <p:spPr>
          <a:xfrm>
            <a:off x="3850437" y="0"/>
            <a:ext cx="2945657" cy="498137"/>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11F3A86-9A32-4097-9411-6814219994D8}" type="datetime1">
              <a:rPr lang="en-GB"/>
              <a:pPr lvl="0"/>
              <a:t>15/11/2024</a:t>
            </a:fld>
            <a:endParaRPr lang="en-GB"/>
          </a:p>
        </p:txBody>
      </p:sp>
      <p:sp>
        <p:nvSpPr>
          <p:cNvPr id="4" name="Slide Image Placeholder 3">
            <a:extLst>
              <a:ext uri="{FF2B5EF4-FFF2-40B4-BE49-F238E27FC236}">
                <a16:creationId xmlns:a16="http://schemas.microsoft.com/office/drawing/2014/main" id="{9BBABD1C-34D9-E0A4-F09D-1CDBA502372D}"/>
              </a:ext>
            </a:extLst>
          </p:cNvPr>
          <p:cNvSpPr>
            <a:spLocks noGrp="1" noRot="1" noChangeAspect="1"/>
          </p:cNvSpPr>
          <p:nvPr>
            <p:ph type="sldImg" idx="2"/>
          </p:nvPr>
        </p:nvSpPr>
        <p:spPr>
          <a:xfrm>
            <a:off x="422279" y="1241426"/>
            <a:ext cx="5953128" cy="334962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FD7B5F56-C3C3-D85E-85BE-EFFC2759C70C}"/>
              </a:ext>
            </a:extLst>
          </p:cNvPr>
          <p:cNvSpPr txBox="1">
            <a:spLocks noGrp="1"/>
          </p:cNvSpPr>
          <p:nvPr>
            <p:ph type="body" sz="quarter" idx="3"/>
          </p:nvPr>
        </p:nvSpPr>
        <p:spPr>
          <a:xfrm>
            <a:off x="679764" y="4777959"/>
            <a:ext cx="5438137" cy="3909242"/>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63FA935A-370F-D665-0373-7728BB3288C4}"/>
              </a:ext>
            </a:extLst>
          </p:cNvPr>
          <p:cNvSpPr txBox="1">
            <a:spLocks noGrp="1"/>
          </p:cNvSpPr>
          <p:nvPr>
            <p:ph type="ftr" sz="quarter" idx="4"/>
          </p:nvPr>
        </p:nvSpPr>
        <p:spPr>
          <a:xfrm>
            <a:off x="0" y="9430088"/>
            <a:ext cx="2945657" cy="498137"/>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09C08814-D17E-FAC4-BE72-EF2811BCB28A}"/>
              </a:ext>
            </a:extLst>
          </p:cNvPr>
          <p:cNvSpPr txBox="1">
            <a:spLocks noGrp="1"/>
          </p:cNvSpPr>
          <p:nvPr>
            <p:ph type="sldNum" sz="quarter" idx="5"/>
          </p:nvPr>
        </p:nvSpPr>
        <p:spPr>
          <a:xfrm>
            <a:off x="3850437" y="9430088"/>
            <a:ext cx="2945657" cy="498137"/>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F121214-33B1-4762-9E95-7A3623858BD6}" type="slidenum">
              <a:t>‹#›</a:t>
            </a:fld>
            <a:endParaRPr lang="en-GB"/>
          </a:p>
        </p:txBody>
      </p:sp>
    </p:spTree>
    <p:extLst>
      <p:ext uri="{BB962C8B-B14F-4D97-AF65-F5344CB8AC3E}">
        <p14:creationId xmlns:p14="http://schemas.microsoft.com/office/powerpoint/2010/main" val="363837328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1B79F-C974-2367-1657-C89A68D5D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E0791-98D2-E95E-2FDC-CB6DC6C53A13}"/>
              </a:ext>
            </a:extLst>
          </p:cNvPr>
          <p:cNvSpPr txBox="1">
            <a:spLocks noGrp="1"/>
          </p:cNvSpPr>
          <p:nvPr>
            <p:ph type="body" sz="quarter" idx="1"/>
          </p:nvPr>
        </p:nvSpPr>
        <p:spPr>
          <a:xfrm>
            <a:off x="641899" y="6531385"/>
            <a:ext cx="5135188" cy="7040322"/>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2BC84D1-E34A-3CD5-F95C-B4F30A61A081}"/>
              </a:ext>
            </a:extLst>
          </p:cNvPr>
          <p:cNvSpPr txBox="1"/>
          <p:nvPr/>
        </p:nvSpPr>
        <p:spPr>
          <a:xfrm>
            <a:off x="3783000" y="11116973"/>
            <a:ext cx="2894057" cy="58724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67A5F5-414B-46AC-8626-CE024AFA6B5F}" type="slidenum">
              <a:t>29</a:t>
            </a:fld>
            <a:endParaRPr lang="en-US" sz="1200" b="0" i="0" u="none" strike="noStrike" kern="1200" cap="none" spc="0" baseline="0">
              <a:solidFill>
                <a:srgbClr val="000000"/>
              </a:solidFill>
              <a:uFillTx/>
              <a:latin typeface="Arial" pitchFamily="34"/>
              <a:ea typeface="ＭＳ Ｐゴシック" pitchFamily="34"/>
            </a:endParaRPr>
          </a:p>
        </p:txBody>
      </p:sp>
      <p:sp>
        <p:nvSpPr>
          <p:cNvPr id="3" name="Slide Image Placeholder 2">
            <a:extLst>
              <a:ext uri="{FF2B5EF4-FFF2-40B4-BE49-F238E27FC236}">
                <a16:creationId xmlns:a16="http://schemas.microsoft.com/office/drawing/2014/main" id="{F80DC964-67D4-50ED-F280-94637EFA4AC3}"/>
              </a:ext>
            </a:extLst>
          </p:cNvPr>
          <p:cNvSpPr>
            <a:spLocks noGrp="1" noRot="1" noChangeAspect="1"/>
          </p:cNvSpPr>
          <p:nvPr>
            <p:ph type="sldImg"/>
          </p:nvPr>
        </p:nvSpPr>
        <p:spPr>
          <a:xfrm>
            <a:off x="422275" y="1241425"/>
            <a:ext cx="5953125" cy="3349625"/>
          </a:xfrm>
        </p:spPr>
      </p:sp>
      <p:sp>
        <p:nvSpPr>
          <p:cNvPr id="4" name="Rectangle 3">
            <a:extLst>
              <a:ext uri="{FF2B5EF4-FFF2-40B4-BE49-F238E27FC236}">
                <a16:creationId xmlns:a16="http://schemas.microsoft.com/office/drawing/2014/main" id="{9E5EFC0E-4CD6-4A8B-6533-E94EB4896EF1}"/>
              </a:ext>
            </a:extLst>
          </p:cNvPr>
          <p:cNvSpPr txBox="1">
            <a:spLocks noGrp="1"/>
          </p:cNvSpPr>
          <p:nvPr>
            <p:ph type="body" sz="quarter"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64A1-982D-79D1-37E1-B022F04ABAC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E5226E37-551F-D546-91DD-363DCE731BD4}"/>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EF74EF1-B641-D401-C08F-0A3CC21162A3}"/>
              </a:ext>
            </a:extLst>
          </p:cNvPr>
          <p:cNvSpPr txBox="1">
            <a:spLocks noGrp="1"/>
          </p:cNvSpPr>
          <p:nvPr>
            <p:ph type="dt" sz="half" idx="7"/>
          </p:nvPr>
        </p:nvSpPr>
        <p:spPr/>
        <p:txBody>
          <a:bodyPr/>
          <a:lstStyle>
            <a:lvl1pPr>
              <a:defRPr/>
            </a:lvl1pPr>
          </a:lstStyle>
          <a:p>
            <a:pPr lvl="0"/>
            <a:fld id="{37DFB44B-702F-456B-9510-C783A8D24D68}" type="datetime1">
              <a:rPr lang="en-GB"/>
              <a:pPr lvl="0"/>
              <a:t>15/11/2024</a:t>
            </a:fld>
            <a:endParaRPr lang="en-GB"/>
          </a:p>
        </p:txBody>
      </p:sp>
      <p:sp>
        <p:nvSpPr>
          <p:cNvPr id="5" name="Footer Placeholder 4">
            <a:extLst>
              <a:ext uri="{FF2B5EF4-FFF2-40B4-BE49-F238E27FC236}">
                <a16:creationId xmlns:a16="http://schemas.microsoft.com/office/drawing/2014/main" id="{A8F535F6-89C2-4B98-F6E8-62ECDBB6E27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F2EC0CD-B757-78DC-5E37-A99D12B9B057}"/>
              </a:ext>
            </a:extLst>
          </p:cNvPr>
          <p:cNvSpPr txBox="1">
            <a:spLocks noGrp="1"/>
          </p:cNvSpPr>
          <p:nvPr>
            <p:ph type="sldNum" sz="quarter" idx="8"/>
          </p:nvPr>
        </p:nvSpPr>
        <p:spPr/>
        <p:txBody>
          <a:bodyPr/>
          <a:lstStyle>
            <a:lvl1pPr>
              <a:defRPr/>
            </a:lvl1pPr>
          </a:lstStyle>
          <a:p>
            <a:pPr lvl="0"/>
            <a:fld id="{292A4597-D602-42D5-9902-B281654FBF16}" type="slidenum">
              <a:t>‹#›</a:t>
            </a:fld>
            <a:endParaRPr lang="en-GB"/>
          </a:p>
        </p:txBody>
      </p:sp>
    </p:spTree>
    <p:extLst>
      <p:ext uri="{BB962C8B-B14F-4D97-AF65-F5344CB8AC3E}">
        <p14:creationId xmlns:p14="http://schemas.microsoft.com/office/powerpoint/2010/main" val="14754075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B810-59F6-19BA-D170-B6BF7532BC7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E39BBDA-0012-9417-4236-3DE8E3B54FB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9A2A85-BE6A-B628-95A5-A6AA0FFE3C4A}"/>
              </a:ext>
            </a:extLst>
          </p:cNvPr>
          <p:cNvSpPr txBox="1">
            <a:spLocks noGrp="1"/>
          </p:cNvSpPr>
          <p:nvPr>
            <p:ph type="dt" sz="half" idx="7"/>
          </p:nvPr>
        </p:nvSpPr>
        <p:spPr/>
        <p:txBody>
          <a:bodyPr/>
          <a:lstStyle>
            <a:lvl1pPr>
              <a:defRPr/>
            </a:lvl1pPr>
          </a:lstStyle>
          <a:p>
            <a:pPr lvl="0"/>
            <a:fld id="{5BAFE735-1CF6-46B0-BF9F-06992559E894}" type="datetime1">
              <a:rPr lang="en-GB"/>
              <a:pPr lvl="0"/>
              <a:t>15/11/2024</a:t>
            </a:fld>
            <a:endParaRPr lang="en-GB"/>
          </a:p>
        </p:txBody>
      </p:sp>
      <p:sp>
        <p:nvSpPr>
          <p:cNvPr id="5" name="Footer Placeholder 4">
            <a:extLst>
              <a:ext uri="{FF2B5EF4-FFF2-40B4-BE49-F238E27FC236}">
                <a16:creationId xmlns:a16="http://schemas.microsoft.com/office/drawing/2014/main" id="{B2C94BAA-88B5-F60F-E3F4-C12505BB173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09460D4-8FD8-9696-9F29-1303BA8F9217}"/>
              </a:ext>
            </a:extLst>
          </p:cNvPr>
          <p:cNvSpPr txBox="1">
            <a:spLocks noGrp="1"/>
          </p:cNvSpPr>
          <p:nvPr>
            <p:ph type="sldNum" sz="quarter" idx="8"/>
          </p:nvPr>
        </p:nvSpPr>
        <p:spPr/>
        <p:txBody>
          <a:bodyPr/>
          <a:lstStyle>
            <a:lvl1pPr>
              <a:defRPr/>
            </a:lvl1pPr>
          </a:lstStyle>
          <a:p>
            <a:pPr lvl="0"/>
            <a:fld id="{BBC23D7B-B47C-4CF3-82BA-8B84FEC43457}" type="slidenum">
              <a:t>‹#›</a:t>
            </a:fld>
            <a:endParaRPr lang="en-GB"/>
          </a:p>
        </p:txBody>
      </p:sp>
    </p:spTree>
    <p:extLst>
      <p:ext uri="{BB962C8B-B14F-4D97-AF65-F5344CB8AC3E}">
        <p14:creationId xmlns:p14="http://schemas.microsoft.com/office/powerpoint/2010/main" val="7066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A3367-96F1-D342-6585-BD11E95F7DF0}"/>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A7CD29D-E19E-735E-94B3-274E4603AE64}"/>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393CD3-4B2B-ABDF-3547-51509A6F0D86}"/>
              </a:ext>
            </a:extLst>
          </p:cNvPr>
          <p:cNvSpPr txBox="1">
            <a:spLocks noGrp="1"/>
          </p:cNvSpPr>
          <p:nvPr>
            <p:ph type="dt" sz="half" idx="7"/>
          </p:nvPr>
        </p:nvSpPr>
        <p:spPr/>
        <p:txBody>
          <a:bodyPr/>
          <a:lstStyle>
            <a:lvl1pPr>
              <a:defRPr/>
            </a:lvl1pPr>
          </a:lstStyle>
          <a:p>
            <a:pPr lvl="0"/>
            <a:fld id="{92EFCB92-3C77-49EA-B1BC-F5A5854B7D46}" type="datetime1">
              <a:rPr lang="en-GB"/>
              <a:pPr lvl="0"/>
              <a:t>15/11/2024</a:t>
            </a:fld>
            <a:endParaRPr lang="en-GB"/>
          </a:p>
        </p:txBody>
      </p:sp>
      <p:sp>
        <p:nvSpPr>
          <p:cNvPr id="5" name="Footer Placeholder 4">
            <a:extLst>
              <a:ext uri="{FF2B5EF4-FFF2-40B4-BE49-F238E27FC236}">
                <a16:creationId xmlns:a16="http://schemas.microsoft.com/office/drawing/2014/main" id="{5B2A3DD4-9CBF-E4DD-890A-D8759A58C65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1C95FB2-BD91-84CE-5603-2D15C4B73A64}"/>
              </a:ext>
            </a:extLst>
          </p:cNvPr>
          <p:cNvSpPr txBox="1">
            <a:spLocks noGrp="1"/>
          </p:cNvSpPr>
          <p:nvPr>
            <p:ph type="sldNum" sz="quarter" idx="8"/>
          </p:nvPr>
        </p:nvSpPr>
        <p:spPr/>
        <p:txBody>
          <a:bodyPr/>
          <a:lstStyle>
            <a:lvl1pPr>
              <a:defRPr/>
            </a:lvl1pPr>
          </a:lstStyle>
          <a:p>
            <a:pPr lvl="0"/>
            <a:fld id="{BA82BC60-2861-416B-806C-86E7764D26D5}" type="slidenum">
              <a:t>‹#›</a:t>
            </a:fld>
            <a:endParaRPr lang="en-GB"/>
          </a:p>
        </p:txBody>
      </p:sp>
    </p:spTree>
    <p:extLst>
      <p:ext uri="{BB962C8B-B14F-4D97-AF65-F5344CB8AC3E}">
        <p14:creationId xmlns:p14="http://schemas.microsoft.com/office/powerpoint/2010/main" val="60815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D70-821D-9123-0A9E-38ACEC9BF063}"/>
              </a:ext>
            </a:extLst>
          </p:cNvPr>
          <p:cNvSpPr txBox="1"/>
          <p:nvPr/>
        </p:nvSpPr>
        <p:spPr>
          <a:xfrm>
            <a:off x="503185" y="1178890"/>
            <a:ext cx="7299508" cy="1200332"/>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5000" b="0" i="0" u="none" strike="noStrike" kern="1200" cap="none" spc="0" baseline="0">
              <a:solidFill>
                <a:srgbClr val="8F2E3E"/>
              </a:solidFill>
              <a:uFillTx/>
              <a:latin typeface="Calibri Light"/>
            </a:endParaRPr>
          </a:p>
        </p:txBody>
      </p:sp>
      <p:sp>
        <p:nvSpPr>
          <p:cNvPr id="3" name="Text Placeholder 2">
            <a:extLst>
              <a:ext uri="{FF2B5EF4-FFF2-40B4-BE49-F238E27FC236}">
                <a16:creationId xmlns:a16="http://schemas.microsoft.com/office/drawing/2014/main" id="{2A997BE4-DD79-B22C-7634-6962D396B3B3}"/>
              </a:ext>
            </a:extLst>
          </p:cNvPr>
          <p:cNvSpPr txBox="1">
            <a:spLocks noGrp="1"/>
          </p:cNvSpPr>
          <p:nvPr>
            <p:ph type="body" idx="4294967295"/>
          </p:nvPr>
        </p:nvSpPr>
        <p:spPr>
          <a:xfrm>
            <a:off x="609603" y="1337995"/>
            <a:ext cx="7974016" cy="769933"/>
          </a:xfrm>
        </p:spPr>
        <p:txBody>
          <a:bodyPr/>
          <a:lstStyle>
            <a:lvl1pPr marL="0" indent="0">
              <a:buNone/>
              <a:defRPr lang="en-GB" sz="4000">
                <a:solidFill>
                  <a:srgbClr val="4C6380"/>
                </a:solidFill>
              </a:defRPr>
            </a:lvl1pPr>
          </a:lstStyle>
          <a:p>
            <a:pPr lvl="0"/>
            <a:r>
              <a:rPr lang="en-GB"/>
              <a:t>Title</a:t>
            </a:r>
            <a:endParaRPr lang="en-IE"/>
          </a:p>
        </p:txBody>
      </p:sp>
      <p:sp>
        <p:nvSpPr>
          <p:cNvPr id="4" name="Text Placeholder 8">
            <a:extLst>
              <a:ext uri="{FF2B5EF4-FFF2-40B4-BE49-F238E27FC236}">
                <a16:creationId xmlns:a16="http://schemas.microsoft.com/office/drawing/2014/main" id="{BFB14963-B436-9375-3510-997CEA662ED8}"/>
              </a:ext>
            </a:extLst>
          </p:cNvPr>
          <p:cNvSpPr txBox="1">
            <a:spLocks noGrp="1"/>
          </p:cNvSpPr>
          <p:nvPr>
            <p:ph type="body" idx="4294967295"/>
          </p:nvPr>
        </p:nvSpPr>
        <p:spPr>
          <a:xfrm>
            <a:off x="609603" y="2324103"/>
            <a:ext cx="8077196" cy="769933"/>
          </a:xfrm>
        </p:spPr>
        <p:txBody>
          <a:bodyPr/>
          <a:lstStyle>
            <a:lvl1pPr marL="457200" indent="-457200">
              <a:buClr>
                <a:srgbClr val="5BB65F"/>
              </a:buClr>
              <a:defRPr>
                <a:solidFill>
                  <a:srgbClr val="3B3838"/>
                </a:solidFill>
              </a:defRPr>
            </a:lvl1pPr>
          </a:lstStyle>
          <a:p>
            <a:pPr lvl="0"/>
            <a:r>
              <a:rPr lang="en-US"/>
              <a:t>Click to edit</a:t>
            </a:r>
          </a:p>
        </p:txBody>
      </p:sp>
      <p:pic>
        <p:nvPicPr>
          <p:cNvPr id="5" name="Picture 1" descr="Graphical user interface, text&#10;&#10;Description automatically generated">
            <a:extLst>
              <a:ext uri="{FF2B5EF4-FFF2-40B4-BE49-F238E27FC236}">
                <a16:creationId xmlns:a16="http://schemas.microsoft.com/office/drawing/2014/main" id="{C9CA2CC3-0702-66FD-2AE5-014D619D88A7}"/>
              </a:ext>
            </a:extLst>
          </p:cNvPr>
          <p:cNvPicPr>
            <a:picLocks noChangeAspect="1"/>
          </p:cNvPicPr>
          <p:nvPr/>
        </p:nvPicPr>
        <p:blipFill>
          <a:blip r:embed="rId2"/>
          <a:stretch>
            <a:fillRect/>
          </a:stretch>
        </p:blipFill>
        <p:spPr>
          <a:xfrm>
            <a:off x="299356" y="141256"/>
            <a:ext cx="2666317" cy="804361"/>
          </a:xfrm>
          <a:prstGeom prst="rect">
            <a:avLst/>
          </a:prstGeom>
          <a:noFill/>
          <a:ln cap="flat">
            <a:noFill/>
          </a:ln>
        </p:spPr>
      </p:pic>
    </p:spTree>
    <p:extLst>
      <p:ext uri="{BB962C8B-B14F-4D97-AF65-F5344CB8AC3E}">
        <p14:creationId xmlns:p14="http://schemas.microsoft.com/office/powerpoint/2010/main" val="40383677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with logo">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457F4F5E-4625-DCE6-7571-7C7EBDC17929}"/>
              </a:ext>
            </a:extLst>
          </p:cNvPr>
          <p:cNvPicPr>
            <a:picLocks noChangeAspect="1"/>
          </p:cNvPicPr>
          <p:nvPr/>
        </p:nvPicPr>
        <p:blipFill>
          <a:blip r:embed="rId2"/>
          <a:stretch>
            <a:fillRect/>
          </a:stretch>
        </p:blipFill>
        <p:spPr>
          <a:xfrm>
            <a:off x="299356" y="141256"/>
            <a:ext cx="2666317" cy="804361"/>
          </a:xfrm>
          <a:prstGeom prst="rect">
            <a:avLst/>
          </a:prstGeom>
          <a:noFill/>
          <a:ln cap="flat">
            <a:noFill/>
          </a:ln>
        </p:spPr>
      </p:pic>
    </p:spTree>
    <p:extLst>
      <p:ext uri="{BB962C8B-B14F-4D97-AF65-F5344CB8AC3E}">
        <p14:creationId xmlns:p14="http://schemas.microsoft.com/office/powerpoint/2010/main" val="15813237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with image">
    <p:bg>
      <p:bgPr>
        <a:solidFill>
          <a:srgbClr val="FFFFFF"/>
        </a:solidFill>
        <a:effectLst/>
      </p:bgPr>
    </p:bg>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5C1634FD-9D1F-FDF9-8F43-E9D9B0B18858}"/>
              </a:ext>
            </a:extLst>
          </p:cNvPr>
          <p:cNvPicPr>
            <a:picLocks noChangeAspect="1"/>
          </p:cNvPicPr>
          <p:nvPr/>
        </p:nvPicPr>
        <p:blipFill>
          <a:blip r:embed="rId2"/>
          <a:stretch>
            <a:fillRect/>
          </a:stretch>
        </p:blipFill>
        <p:spPr>
          <a:xfrm>
            <a:off x="299356" y="141256"/>
            <a:ext cx="2666317" cy="804361"/>
          </a:xfrm>
          <a:prstGeom prst="rect">
            <a:avLst/>
          </a:prstGeom>
          <a:noFill/>
          <a:ln cap="flat">
            <a:noFill/>
          </a:ln>
        </p:spPr>
      </p:pic>
      <p:sp>
        <p:nvSpPr>
          <p:cNvPr id="3" name="Picture Placeholder 3">
            <a:extLst>
              <a:ext uri="{FF2B5EF4-FFF2-40B4-BE49-F238E27FC236}">
                <a16:creationId xmlns:a16="http://schemas.microsoft.com/office/drawing/2014/main" id="{6DA3E775-2337-48F3-7880-86DE128B80AE}"/>
              </a:ext>
            </a:extLst>
          </p:cNvPr>
          <p:cNvSpPr txBox="1">
            <a:spLocks noGrp="1"/>
          </p:cNvSpPr>
          <p:nvPr>
            <p:ph type="pic" idx="4294967295"/>
          </p:nvPr>
        </p:nvSpPr>
        <p:spPr>
          <a:xfrm>
            <a:off x="6248396" y="0"/>
            <a:ext cx="5943600" cy="6858000"/>
          </a:xfrm>
        </p:spPr>
        <p:txBody>
          <a:bodyPr/>
          <a:lstStyle>
            <a:lvl1pPr marL="0" indent="0">
              <a:buNone/>
              <a:defRPr lang="en-GB"/>
            </a:lvl1pPr>
            <a:lvl2pPr marL="0" lvl="0" indent="0">
              <a:spcBef>
                <a:spcPts val="1000"/>
              </a:spcBef>
              <a:buNone/>
              <a:defRPr lang="en-GB" sz="2800"/>
            </a:lvl2pPr>
            <a:lvl3pPr marL="0" lvl="0" indent="0">
              <a:spcBef>
                <a:spcPts val="1000"/>
              </a:spcBef>
              <a:buNone/>
              <a:defRPr lang="en-GB" sz="2800"/>
            </a:lvl3pPr>
            <a:lvl4pPr marL="0" lvl="0" indent="0">
              <a:spcBef>
                <a:spcPts val="1000"/>
              </a:spcBef>
              <a:buNone/>
              <a:defRPr lang="en-GB" sz="2800"/>
            </a:lvl4pPr>
            <a:lvl5pPr marL="0" lvl="0" indent="0">
              <a:spcBef>
                <a:spcPts val="1000"/>
              </a:spcBef>
              <a:buNone/>
              <a:defRPr lang="en-GB" sz="2800"/>
            </a:lvl5pPr>
          </a:lstStyle>
          <a:p>
            <a:pPr lvl="0"/>
            <a:endParaRPr lang="en-GB"/>
          </a:p>
          <a:p>
            <a:pPr lvl="0"/>
            <a:endParaRPr lang="en-GB"/>
          </a:p>
          <a:p>
            <a:pPr lvl="0"/>
            <a:endParaRPr lang="en-GB"/>
          </a:p>
          <a:p>
            <a:pPr lvl="0"/>
            <a:endParaRPr lang="en-GB"/>
          </a:p>
          <a:p>
            <a:pPr lvl="0"/>
            <a:r>
              <a:rPr lang="en-GB"/>
              <a:t>Click icon to insert picture here</a:t>
            </a:r>
            <a:endParaRPr lang="en-IE"/>
          </a:p>
        </p:txBody>
      </p:sp>
      <p:sp>
        <p:nvSpPr>
          <p:cNvPr id="4" name="Text Placeholder 2">
            <a:extLst>
              <a:ext uri="{FF2B5EF4-FFF2-40B4-BE49-F238E27FC236}">
                <a16:creationId xmlns:a16="http://schemas.microsoft.com/office/drawing/2014/main" id="{ED4474F2-AF72-D86C-ADD3-B47C45028F11}"/>
              </a:ext>
            </a:extLst>
          </p:cNvPr>
          <p:cNvSpPr txBox="1">
            <a:spLocks noGrp="1"/>
          </p:cNvSpPr>
          <p:nvPr>
            <p:ph type="body" idx="4294967295"/>
          </p:nvPr>
        </p:nvSpPr>
        <p:spPr>
          <a:xfrm>
            <a:off x="609603" y="1337995"/>
            <a:ext cx="5333996" cy="769933"/>
          </a:xfrm>
        </p:spPr>
        <p:txBody>
          <a:bodyPr/>
          <a:lstStyle>
            <a:lvl1pPr marL="0" indent="0">
              <a:buNone/>
              <a:defRPr lang="en-GB" sz="4000">
                <a:solidFill>
                  <a:srgbClr val="4C6380"/>
                </a:solidFill>
              </a:defRPr>
            </a:lvl1pPr>
          </a:lstStyle>
          <a:p>
            <a:pPr lvl="0"/>
            <a:r>
              <a:rPr lang="en-GB"/>
              <a:t>Title</a:t>
            </a:r>
            <a:endParaRPr lang="en-IE"/>
          </a:p>
        </p:txBody>
      </p:sp>
      <p:sp>
        <p:nvSpPr>
          <p:cNvPr id="5" name="Text Placeholder 8">
            <a:extLst>
              <a:ext uri="{FF2B5EF4-FFF2-40B4-BE49-F238E27FC236}">
                <a16:creationId xmlns:a16="http://schemas.microsoft.com/office/drawing/2014/main" id="{82A3E0C8-BCDD-6FDE-0281-E6AE8EFF5F46}"/>
              </a:ext>
            </a:extLst>
          </p:cNvPr>
          <p:cNvSpPr txBox="1">
            <a:spLocks noGrp="1"/>
          </p:cNvSpPr>
          <p:nvPr>
            <p:ph type="body" idx="4294967295"/>
          </p:nvPr>
        </p:nvSpPr>
        <p:spPr>
          <a:xfrm>
            <a:off x="609603" y="2324103"/>
            <a:ext cx="5333996" cy="769933"/>
          </a:xfrm>
        </p:spPr>
        <p:txBody>
          <a:bodyPr/>
          <a:lstStyle>
            <a:lvl1pPr marL="0" indent="0">
              <a:buNone/>
              <a:defRPr>
                <a:solidFill>
                  <a:srgbClr val="3B3838"/>
                </a:solidFill>
              </a:defRPr>
            </a:lvl1pPr>
          </a:lstStyle>
          <a:p>
            <a:pPr lvl="0"/>
            <a:r>
              <a:rPr lang="en-US"/>
              <a:t>Text here</a:t>
            </a:r>
          </a:p>
        </p:txBody>
      </p:sp>
    </p:spTree>
    <p:extLst>
      <p:ext uri="{BB962C8B-B14F-4D97-AF65-F5344CB8AC3E}">
        <p14:creationId xmlns:p14="http://schemas.microsoft.com/office/powerpoint/2010/main" val="4475492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94540A7-9FF9-5040-0765-348A5E743911}"/>
              </a:ext>
            </a:extLst>
          </p:cNvPr>
          <p:cNvSpPr txBox="1">
            <a:spLocks noGrp="1"/>
          </p:cNvSpPr>
          <p:nvPr>
            <p:ph type="body" idx="4294967295"/>
          </p:nvPr>
        </p:nvSpPr>
        <p:spPr>
          <a:xfrm>
            <a:off x="609603" y="1337995"/>
            <a:ext cx="7974016" cy="769933"/>
          </a:xfrm>
        </p:spPr>
        <p:txBody>
          <a:bodyPr/>
          <a:lstStyle>
            <a:lvl1pPr marL="0" indent="0">
              <a:buNone/>
              <a:defRPr lang="en-GB" sz="4000">
                <a:solidFill>
                  <a:srgbClr val="4C6380"/>
                </a:solidFill>
              </a:defRPr>
            </a:lvl1pPr>
          </a:lstStyle>
          <a:p>
            <a:pPr lvl="0"/>
            <a:r>
              <a:rPr lang="en-GB"/>
              <a:t>Title</a:t>
            </a:r>
            <a:endParaRPr lang="en-IE"/>
          </a:p>
        </p:txBody>
      </p:sp>
      <p:sp>
        <p:nvSpPr>
          <p:cNvPr id="3" name="Text Placeholder 8">
            <a:extLst>
              <a:ext uri="{FF2B5EF4-FFF2-40B4-BE49-F238E27FC236}">
                <a16:creationId xmlns:a16="http://schemas.microsoft.com/office/drawing/2014/main" id="{A6A67F4D-6E5A-EF06-2810-E1AA6BBCF752}"/>
              </a:ext>
            </a:extLst>
          </p:cNvPr>
          <p:cNvSpPr txBox="1">
            <a:spLocks noGrp="1"/>
          </p:cNvSpPr>
          <p:nvPr>
            <p:ph type="body" idx="4294967295"/>
          </p:nvPr>
        </p:nvSpPr>
        <p:spPr>
          <a:xfrm>
            <a:off x="609603" y="2324103"/>
            <a:ext cx="8077196" cy="769933"/>
          </a:xfrm>
        </p:spPr>
        <p:txBody>
          <a:bodyPr/>
          <a:lstStyle>
            <a:lvl1pPr marL="0" indent="0">
              <a:buNone/>
              <a:defRPr>
                <a:solidFill>
                  <a:srgbClr val="3B3838"/>
                </a:solidFill>
              </a:defRPr>
            </a:lvl1pPr>
          </a:lstStyle>
          <a:p>
            <a:pPr lvl="0"/>
            <a:r>
              <a:rPr lang="en-US"/>
              <a:t>Text here</a:t>
            </a:r>
          </a:p>
        </p:txBody>
      </p:sp>
      <p:pic>
        <p:nvPicPr>
          <p:cNvPr id="4" name="Picture 1" descr="Graphical user interface, text&#10;&#10;Description automatically generated">
            <a:extLst>
              <a:ext uri="{FF2B5EF4-FFF2-40B4-BE49-F238E27FC236}">
                <a16:creationId xmlns:a16="http://schemas.microsoft.com/office/drawing/2014/main" id="{20CBA8D9-E421-C261-DAFE-15EBA9B34677}"/>
              </a:ext>
            </a:extLst>
          </p:cNvPr>
          <p:cNvPicPr>
            <a:picLocks noChangeAspect="1"/>
          </p:cNvPicPr>
          <p:nvPr/>
        </p:nvPicPr>
        <p:blipFill>
          <a:blip r:embed="rId2"/>
          <a:stretch>
            <a:fillRect/>
          </a:stretch>
        </p:blipFill>
        <p:spPr>
          <a:xfrm>
            <a:off x="299356" y="141256"/>
            <a:ext cx="2666317" cy="804361"/>
          </a:xfrm>
          <a:prstGeom prst="rect">
            <a:avLst/>
          </a:prstGeom>
          <a:noFill/>
          <a:ln cap="flat">
            <a:noFill/>
          </a:ln>
        </p:spPr>
      </p:pic>
    </p:spTree>
    <p:extLst>
      <p:ext uri="{BB962C8B-B14F-4D97-AF65-F5344CB8AC3E}">
        <p14:creationId xmlns:p14="http://schemas.microsoft.com/office/powerpoint/2010/main" val="15731563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l-8-white-0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08000" y="240024"/>
            <a:ext cx="11376000" cy="439200"/>
          </a:xfrm>
          <a:prstGeom prst="rect">
            <a:avLst/>
          </a:prstGeom>
        </p:spPr>
        <p:txBody>
          <a:bodyPr anchor="ctr">
            <a:noAutofit/>
          </a:bodyPr>
          <a:lstStyle>
            <a:lvl1pPr>
              <a:defRPr sz="3600" b="1">
                <a:solidFill>
                  <a:schemeClr val="tx1">
                    <a:lumMod val="75000"/>
                    <a:lumOff val="25000"/>
                  </a:schemeClr>
                </a:solidFill>
                <a:latin typeface="+mj-lt"/>
                <a:cs typeface="Arial" panose="020B0604020202020204" pitchFamily="34" charset="0"/>
              </a:defRPr>
            </a:lvl1pPr>
          </a:lstStyle>
          <a:p>
            <a:r>
              <a:rPr lang="en-US" dirty="0"/>
              <a:t>CLICK TO EDIT MASTER TITLE STYLE</a:t>
            </a:r>
          </a:p>
        </p:txBody>
      </p:sp>
      <p:sp>
        <p:nvSpPr>
          <p:cNvPr id="6" name="Text Placeholder 6"/>
          <p:cNvSpPr>
            <a:spLocks noGrp="1"/>
          </p:cNvSpPr>
          <p:nvPr>
            <p:ph type="body" sz="quarter" idx="13"/>
          </p:nvPr>
        </p:nvSpPr>
        <p:spPr>
          <a:xfrm>
            <a:off x="408000" y="644088"/>
            <a:ext cx="11376000" cy="583200"/>
          </a:xfrm>
          <a:prstGeom prst="rect">
            <a:avLst/>
          </a:prstGeom>
        </p:spPr>
        <p:txBody>
          <a:bodyPr anchor="ctr">
            <a:normAutofit/>
          </a:bodyPr>
          <a:lstStyle>
            <a:lvl1pPr marL="0" indent="0">
              <a:buNone/>
              <a:defRPr sz="2400">
                <a:solidFill>
                  <a:schemeClr val="tx1">
                    <a:lumMod val="75000"/>
                    <a:lumOff val="25000"/>
                  </a:schemeClr>
                </a:solidFill>
                <a:latin typeface="+mj-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75116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vider 1">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95B8798-3CD7-BEAA-7413-D9FF2423FF22}"/>
              </a:ext>
            </a:extLst>
          </p:cNvPr>
          <p:cNvSpPr txBox="1">
            <a:spLocks noGrp="1"/>
          </p:cNvSpPr>
          <p:nvPr>
            <p:ph type="body" idx="4294967295"/>
          </p:nvPr>
        </p:nvSpPr>
        <p:spPr>
          <a:xfrm>
            <a:off x="603933" y="2313441"/>
            <a:ext cx="6232522" cy="728657"/>
          </a:xfrm>
        </p:spPr>
        <p:txBody>
          <a:bodyPr/>
          <a:lstStyle>
            <a:lvl1pPr marL="0" indent="0">
              <a:buNone/>
              <a:defRPr sz="4000">
                <a:solidFill>
                  <a:srgbClr val="FFFFFF"/>
                </a:solidFill>
              </a:defRPr>
            </a:lvl1pPr>
          </a:lstStyle>
          <a:p>
            <a:pPr lvl="0"/>
            <a:r>
              <a:rPr lang="en-US"/>
              <a:t>Section title</a:t>
            </a:r>
            <a:endParaRPr lang="en-IE"/>
          </a:p>
        </p:txBody>
      </p:sp>
    </p:spTree>
    <p:extLst>
      <p:ext uri="{BB962C8B-B14F-4D97-AF65-F5344CB8AC3E}">
        <p14:creationId xmlns:p14="http://schemas.microsoft.com/office/powerpoint/2010/main" val="295862044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9D2B-ADCD-23BB-0289-95476F097BE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5FED1CD-5EF5-7361-E13A-FAD69D3B176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BCC7D-F8F1-3C1E-553D-06A3A90217C3}"/>
              </a:ext>
            </a:extLst>
          </p:cNvPr>
          <p:cNvSpPr txBox="1">
            <a:spLocks noGrp="1"/>
          </p:cNvSpPr>
          <p:nvPr>
            <p:ph type="dt" sz="half" idx="7"/>
          </p:nvPr>
        </p:nvSpPr>
        <p:spPr/>
        <p:txBody>
          <a:bodyPr/>
          <a:lstStyle>
            <a:lvl1pPr>
              <a:defRPr/>
            </a:lvl1pPr>
          </a:lstStyle>
          <a:p>
            <a:pPr lvl="0"/>
            <a:fld id="{4E3F34D9-D13A-4B74-B9AC-2E39B2FFADB8}" type="datetime1">
              <a:rPr lang="en-GB"/>
              <a:pPr lvl="0"/>
              <a:t>15/11/2024</a:t>
            </a:fld>
            <a:endParaRPr lang="en-GB"/>
          </a:p>
        </p:txBody>
      </p:sp>
      <p:sp>
        <p:nvSpPr>
          <p:cNvPr id="5" name="Footer Placeholder 4">
            <a:extLst>
              <a:ext uri="{FF2B5EF4-FFF2-40B4-BE49-F238E27FC236}">
                <a16:creationId xmlns:a16="http://schemas.microsoft.com/office/drawing/2014/main" id="{8BF3B300-B96F-FDAC-C2B3-67BD93F4FC0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66C4963-5222-4F21-F92C-5A8927737627}"/>
              </a:ext>
            </a:extLst>
          </p:cNvPr>
          <p:cNvSpPr txBox="1">
            <a:spLocks noGrp="1"/>
          </p:cNvSpPr>
          <p:nvPr>
            <p:ph type="sldNum" sz="quarter" idx="8"/>
          </p:nvPr>
        </p:nvSpPr>
        <p:spPr/>
        <p:txBody>
          <a:bodyPr/>
          <a:lstStyle>
            <a:lvl1pPr>
              <a:defRPr/>
            </a:lvl1pPr>
          </a:lstStyle>
          <a:p>
            <a:pPr lvl="0"/>
            <a:fld id="{DFD95830-8D66-4268-8ABD-4D763C8F6F3C}" type="slidenum">
              <a:t>‹#›</a:t>
            </a:fld>
            <a:endParaRPr lang="en-GB"/>
          </a:p>
        </p:txBody>
      </p:sp>
    </p:spTree>
    <p:extLst>
      <p:ext uri="{BB962C8B-B14F-4D97-AF65-F5344CB8AC3E}">
        <p14:creationId xmlns:p14="http://schemas.microsoft.com/office/powerpoint/2010/main" val="90791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7131-2DA0-AACE-C0F5-B42BB16286BE}"/>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04C6088-99E2-D2E3-3FF0-E5891518000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6933EC3-10A4-1698-ACF3-ACEBF9FA548A}"/>
              </a:ext>
            </a:extLst>
          </p:cNvPr>
          <p:cNvSpPr txBox="1">
            <a:spLocks noGrp="1"/>
          </p:cNvSpPr>
          <p:nvPr>
            <p:ph type="dt" sz="half" idx="7"/>
          </p:nvPr>
        </p:nvSpPr>
        <p:spPr/>
        <p:txBody>
          <a:bodyPr/>
          <a:lstStyle>
            <a:lvl1pPr>
              <a:defRPr/>
            </a:lvl1pPr>
          </a:lstStyle>
          <a:p>
            <a:pPr lvl="0"/>
            <a:fld id="{D119280B-E0E0-498E-A55A-D5C064000F6E}" type="datetime1">
              <a:rPr lang="en-GB"/>
              <a:pPr lvl="0"/>
              <a:t>15/11/2024</a:t>
            </a:fld>
            <a:endParaRPr lang="en-GB"/>
          </a:p>
        </p:txBody>
      </p:sp>
      <p:sp>
        <p:nvSpPr>
          <p:cNvPr id="5" name="Footer Placeholder 4">
            <a:extLst>
              <a:ext uri="{FF2B5EF4-FFF2-40B4-BE49-F238E27FC236}">
                <a16:creationId xmlns:a16="http://schemas.microsoft.com/office/drawing/2014/main" id="{BF322BCD-84B2-5FEE-2A49-34576BA85DF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1A69B6E-0AEB-CC8C-606C-0C3C81F252DC}"/>
              </a:ext>
            </a:extLst>
          </p:cNvPr>
          <p:cNvSpPr txBox="1">
            <a:spLocks noGrp="1"/>
          </p:cNvSpPr>
          <p:nvPr>
            <p:ph type="sldNum" sz="quarter" idx="8"/>
          </p:nvPr>
        </p:nvSpPr>
        <p:spPr/>
        <p:txBody>
          <a:bodyPr/>
          <a:lstStyle>
            <a:lvl1pPr>
              <a:defRPr/>
            </a:lvl1pPr>
          </a:lstStyle>
          <a:p>
            <a:pPr lvl="0"/>
            <a:fld id="{7D1F0BC1-798B-4688-AC9F-2B50301E5790}" type="slidenum">
              <a:t>‹#›</a:t>
            </a:fld>
            <a:endParaRPr lang="en-GB"/>
          </a:p>
        </p:txBody>
      </p:sp>
    </p:spTree>
    <p:extLst>
      <p:ext uri="{BB962C8B-B14F-4D97-AF65-F5344CB8AC3E}">
        <p14:creationId xmlns:p14="http://schemas.microsoft.com/office/powerpoint/2010/main" val="177076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ECD7-30B4-6181-8241-CF206549C0B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ADB3770-B464-7F18-9893-C13BA9365F03}"/>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303336-916B-4D12-4CEA-74A395233440}"/>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B66033-4437-FABD-237C-A5D84D201D95}"/>
              </a:ext>
            </a:extLst>
          </p:cNvPr>
          <p:cNvSpPr txBox="1">
            <a:spLocks noGrp="1"/>
          </p:cNvSpPr>
          <p:nvPr>
            <p:ph type="dt" sz="half" idx="7"/>
          </p:nvPr>
        </p:nvSpPr>
        <p:spPr/>
        <p:txBody>
          <a:bodyPr/>
          <a:lstStyle>
            <a:lvl1pPr>
              <a:defRPr/>
            </a:lvl1pPr>
          </a:lstStyle>
          <a:p>
            <a:pPr lvl="0"/>
            <a:fld id="{44D5EA53-8A96-484E-8B85-0F443AC31F53}" type="datetime1">
              <a:rPr lang="en-GB"/>
              <a:pPr lvl="0"/>
              <a:t>15/11/2024</a:t>
            </a:fld>
            <a:endParaRPr lang="en-GB"/>
          </a:p>
        </p:txBody>
      </p:sp>
      <p:sp>
        <p:nvSpPr>
          <p:cNvPr id="6" name="Footer Placeholder 5">
            <a:extLst>
              <a:ext uri="{FF2B5EF4-FFF2-40B4-BE49-F238E27FC236}">
                <a16:creationId xmlns:a16="http://schemas.microsoft.com/office/drawing/2014/main" id="{C0036135-A4D9-275F-4541-D21E7B0AEFD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434C285-E9F6-6487-0107-DCC1D7AC0E25}"/>
              </a:ext>
            </a:extLst>
          </p:cNvPr>
          <p:cNvSpPr txBox="1">
            <a:spLocks noGrp="1"/>
          </p:cNvSpPr>
          <p:nvPr>
            <p:ph type="sldNum" sz="quarter" idx="8"/>
          </p:nvPr>
        </p:nvSpPr>
        <p:spPr/>
        <p:txBody>
          <a:bodyPr/>
          <a:lstStyle>
            <a:lvl1pPr>
              <a:defRPr/>
            </a:lvl1pPr>
          </a:lstStyle>
          <a:p>
            <a:pPr lvl="0"/>
            <a:fld id="{B4E5C756-2C3C-44F1-88A6-A0E15BF2033C}" type="slidenum">
              <a:t>‹#›</a:t>
            </a:fld>
            <a:endParaRPr lang="en-GB"/>
          </a:p>
        </p:txBody>
      </p:sp>
    </p:spTree>
    <p:extLst>
      <p:ext uri="{BB962C8B-B14F-4D97-AF65-F5344CB8AC3E}">
        <p14:creationId xmlns:p14="http://schemas.microsoft.com/office/powerpoint/2010/main" val="108935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A308-52ED-8B56-8121-308227EDC42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C377B9D-68D5-05DF-AEB9-ADD4A5D8AA15}"/>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5F331E31-4D85-CE29-553B-13222E97E105}"/>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A56EF7-DF3A-EE79-5785-A84027AD093E}"/>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24186B02-02B1-3999-E0C6-F793ABFDB64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FE6F64-78DD-63C7-A03E-620B85599570}"/>
              </a:ext>
            </a:extLst>
          </p:cNvPr>
          <p:cNvSpPr txBox="1">
            <a:spLocks noGrp="1"/>
          </p:cNvSpPr>
          <p:nvPr>
            <p:ph type="dt" sz="half" idx="7"/>
          </p:nvPr>
        </p:nvSpPr>
        <p:spPr/>
        <p:txBody>
          <a:bodyPr/>
          <a:lstStyle>
            <a:lvl1pPr>
              <a:defRPr/>
            </a:lvl1pPr>
          </a:lstStyle>
          <a:p>
            <a:pPr lvl="0"/>
            <a:fld id="{F3B16A3A-A38E-446D-81CF-FFB23452711C}" type="datetime1">
              <a:rPr lang="en-GB"/>
              <a:pPr lvl="0"/>
              <a:t>15/11/2024</a:t>
            </a:fld>
            <a:endParaRPr lang="en-GB"/>
          </a:p>
        </p:txBody>
      </p:sp>
      <p:sp>
        <p:nvSpPr>
          <p:cNvPr id="8" name="Footer Placeholder 7">
            <a:extLst>
              <a:ext uri="{FF2B5EF4-FFF2-40B4-BE49-F238E27FC236}">
                <a16:creationId xmlns:a16="http://schemas.microsoft.com/office/drawing/2014/main" id="{D28F4770-EA00-032B-FB6E-E007F83A2BE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E61A54CE-F327-56E8-C72B-FC097470C76E}"/>
              </a:ext>
            </a:extLst>
          </p:cNvPr>
          <p:cNvSpPr txBox="1">
            <a:spLocks noGrp="1"/>
          </p:cNvSpPr>
          <p:nvPr>
            <p:ph type="sldNum" sz="quarter" idx="8"/>
          </p:nvPr>
        </p:nvSpPr>
        <p:spPr/>
        <p:txBody>
          <a:bodyPr/>
          <a:lstStyle>
            <a:lvl1pPr>
              <a:defRPr/>
            </a:lvl1pPr>
          </a:lstStyle>
          <a:p>
            <a:pPr lvl="0"/>
            <a:fld id="{4533D074-82AE-4957-A00C-8EDA29557B1A}" type="slidenum">
              <a:t>‹#›</a:t>
            </a:fld>
            <a:endParaRPr lang="en-GB"/>
          </a:p>
        </p:txBody>
      </p:sp>
    </p:spTree>
    <p:extLst>
      <p:ext uri="{BB962C8B-B14F-4D97-AF65-F5344CB8AC3E}">
        <p14:creationId xmlns:p14="http://schemas.microsoft.com/office/powerpoint/2010/main" val="190532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9319-28BB-1ADB-CE4F-F3F04FD1FF7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F41E2A89-6A84-4F7F-B28A-AB2A429C78D2}"/>
              </a:ext>
            </a:extLst>
          </p:cNvPr>
          <p:cNvSpPr txBox="1">
            <a:spLocks noGrp="1"/>
          </p:cNvSpPr>
          <p:nvPr>
            <p:ph type="dt" sz="half" idx="7"/>
          </p:nvPr>
        </p:nvSpPr>
        <p:spPr/>
        <p:txBody>
          <a:bodyPr/>
          <a:lstStyle>
            <a:lvl1pPr>
              <a:defRPr/>
            </a:lvl1pPr>
          </a:lstStyle>
          <a:p>
            <a:pPr lvl="0"/>
            <a:fld id="{9A30A7F9-27EC-4B0D-B252-BC2FAF098B41}" type="datetime1">
              <a:rPr lang="en-GB"/>
              <a:pPr lvl="0"/>
              <a:t>15/11/2024</a:t>
            </a:fld>
            <a:endParaRPr lang="en-GB"/>
          </a:p>
        </p:txBody>
      </p:sp>
      <p:sp>
        <p:nvSpPr>
          <p:cNvPr id="4" name="Footer Placeholder 3">
            <a:extLst>
              <a:ext uri="{FF2B5EF4-FFF2-40B4-BE49-F238E27FC236}">
                <a16:creationId xmlns:a16="http://schemas.microsoft.com/office/drawing/2014/main" id="{307F6227-EAA7-6A32-590F-242AF3BB3773}"/>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A7F2E10F-27BE-5D2E-2C2B-38E655ADAD4E}"/>
              </a:ext>
            </a:extLst>
          </p:cNvPr>
          <p:cNvSpPr txBox="1">
            <a:spLocks noGrp="1"/>
          </p:cNvSpPr>
          <p:nvPr>
            <p:ph type="sldNum" sz="quarter" idx="8"/>
          </p:nvPr>
        </p:nvSpPr>
        <p:spPr/>
        <p:txBody>
          <a:bodyPr/>
          <a:lstStyle>
            <a:lvl1pPr>
              <a:defRPr/>
            </a:lvl1pPr>
          </a:lstStyle>
          <a:p>
            <a:pPr lvl="0"/>
            <a:fld id="{282F18D6-8C5A-4A2B-BFC5-2984AE7EC2D8}" type="slidenum">
              <a:t>‹#›</a:t>
            </a:fld>
            <a:endParaRPr lang="en-GB"/>
          </a:p>
        </p:txBody>
      </p:sp>
    </p:spTree>
    <p:extLst>
      <p:ext uri="{BB962C8B-B14F-4D97-AF65-F5344CB8AC3E}">
        <p14:creationId xmlns:p14="http://schemas.microsoft.com/office/powerpoint/2010/main" val="309609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458C7-A394-5A22-AC79-1E4047C0F0C7}"/>
              </a:ext>
            </a:extLst>
          </p:cNvPr>
          <p:cNvSpPr txBox="1">
            <a:spLocks noGrp="1"/>
          </p:cNvSpPr>
          <p:nvPr>
            <p:ph type="dt" sz="half" idx="7"/>
          </p:nvPr>
        </p:nvSpPr>
        <p:spPr/>
        <p:txBody>
          <a:bodyPr/>
          <a:lstStyle>
            <a:lvl1pPr>
              <a:defRPr/>
            </a:lvl1pPr>
          </a:lstStyle>
          <a:p>
            <a:pPr lvl="0"/>
            <a:fld id="{A8252B55-A03C-411D-A0BE-AE8B1E3AA599}" type="datetime1">
              <a:rPr lang="en-GB"/>
              <a:pPr lvl="0"/>
              <a:t>15/11/2024</a:t>
            </a:fld>
            <a:endParaRPr lang="en-GB"/>
          </a:p>
        </p:txBody>
      </p:sp>
      <p:sp>
        <p:nvSpPr>
          <p:cNvPr id="3" name="Footer Placeholder 2">
            <a:extLst>
              <a:ext uri="{FF2B5EF4-FFF2-40B4-BE49-F238E27FC236}">
                <a16:creationId xmlns:a16="http://schemas.microsoft.com/office/drawing/2014/main" id="{3C998079-9DCF-3DF0-1A09-7029EF4C5BA7}"/>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357D4294-D2C0-85E5-51D9-3FEDA8D8FB2E}"/>
              </a:ext>
            </a:extLst>
          </p:cNvPr>
          <p:cNvSpPr txBox="1">
            <a:spLocks noGrp="1"/>
          </p:cNvSpPr>
          <p:nvPr>
            <p:ph type="sldNum" sz="quarter" idx="8"/>
          </p:nvPr>
        </p:nvSpPr>
        <p:spPr/>
        <p:txBody>
          <a:bodyPr/>
          <a:lstStyle>
            <a:lvl1pPr>
              <a:defRPr/>
            </a:lvl1pPr>
          </a:lstStyle>
          <a:p>
            <a:pPr lvl="0"/>
            <a:fld id="{AD355D73-FEE5-47E8-9C39-D8E37F14FD56}" type="slidenum">
              <a:t>‹#›</a:t>
            </a:fld>
            <a:endParaRPr lang="en-GB"/>
          </a:p>
        </p:txBody>
      </p:sp>
    </p:spTree>
    <p:extLst>
      <p:ext uri="{BB962C8B-B14F-4D97-AF65-F5344CB8AC3E}">
        <p14:creationId xmlns:p14="http://schemas.microsoft.com/office/powerpoint/2010/main" val="22149022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A3F1-E1E4-C260-F4CB-5ADF82691CA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E23A380-3DAC-D2C6-833D-73922293A4D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E8A0FF-166F-9ED7-335F-8D4A2E0F442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3868DBF-9062-53C6-E05B-859591FE9785}"/>
              </a:ext>
            </a:extLst>
          </p:cNvPr>
          <p:cNvSpPr txBox="1">
            <a:spLocks noGrp="1"/>
          </p:cNvSpPr>
          <p:nvPr>
            <p:ph type="dt" sz="half" idx="7"/>
          </p:nvPr>
        </p:nvSpPr>
        <p:spPr/>
        <p:txBody>
          <a:bodyPr/>
          <a:lstStyle>
            <a:lvl1pPr>
              <a:defRPr/>
            </a:lvl1pPr>
          </a:lstStyle>
          <a:p>
            <a:pPr lvl="0"/>
            <a:fld id="{B932E536-F356-4594-94AA-0DEAC396AAF4}" type="datetime1">
              <a:rPr lang="en-GB"/>
              <a:pPr lvl="0"/>
              <a:t>15/11/2024</a:t>
            </a:fld>
            <a:endParaRPr lang="en-GB"/>
          </a:p>
        </p:txBody>
      </p:sp>
      <p:sp>
        <p:nvSpPr>
          <p:cNvPr id="6" name="Footer Placeholder 5">
            <a:extLst>
              <a:ext uri="{FF2B5EF4-FFF2-40B4-BE49-F238E27FC236}">
                <a16:creationId xmlns:a16="http://schemas.microsoft.com/office/drawing/2014/main" id="{6B1E2BB2-66E1-EA8F-FCB0-BBDE402FECF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9AAE007-37DD-043B-911C-2005730816BF}"/>
              </a:ext>
            </a:extLst>
          </p:cNvPr>
          <p:cNvSpPr txBox="1">
            <a:spLocks noGrp="1"/>
          </p:cNvSpPr>
          <p:nvPr>
            <p:ph type="sldNum" sz="quarter" idx="8"/>
          </p:nvPr>
        </p:nvSpPr>
        <p:spPr/>
        <p:txBody>
          <a:bodyPr/>
          <a:lstStyle>
            <a:lvl1pPr>
              <a:defRPr/>
            </a:lvl1pPr>
          </a:lstStyle>
          <a:p>
            <a:pPr lvl="0"/>
            <a:fld id="{3FB8EA1A-B0F6-40A9-A2D0-A20EAB160649}" type="slidenum">
              <a:t>‹#›</a:t>
            </a:fld>
            <a:endParaRPr lang="en-GB"/>
          </a:p>
        </p:txBody>
      </p:sp>
    </p:spTree>
    <p:extLst>
      <p:ext uri="{BB962C8B-B14F-4D97-AF65-F5344CB8AC3E}">
        <p14:creationId xmlns:p14="http://schemas.microsoft.com/office/powerpoint/2010/main" val="130649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450F-88FE-5E7B-8733-D23465E8021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E72519CF-A45D-CA29-CEC0-0447815FEEFF}"/>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9EB18940-EB61-B2D8-3AAD-2D891C16B85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1C4E615B-EFB0-0349-7C8F-AEC13F7CA3B4}"/>
              </a:ext>
            </a:extLst>
          </p:cNvPr>
          <p:cNvSpPr txBox="1">
            <a:spLocks noGrp="1"/>
          </p:cNvSpPr>
          <p:nvPr>
            <p:ph type="dt" sz="half" idx="7"/>
          </p:nvPr>
        </p:nvSpPr>
        <p:spPr/>
        <p:txBody>
          <a:bodyPr/>
          <a:lstStyle>
            <a:lvl1pPr>
              <a:defRPr/>
            </a:lvl1pPr>
          </a:lstStyle>
          <a:p>
            <a:pPr lvl="0"/>
            <a:fld id="{64A2C219-338D-4ACC-BDF9-590CFA501E2B}" type="datetime1">
              <a:rPr lang="en-GB"/>
              <a:pPr lvl="0"/>
              <a:t>15/11/2024</a:t>
            </a:fld>
            <a:endParaRPr lang="en-GB"/>
          </a:p>
        </p:txBody>
      </p:sp>
      <p:sp>
        <p:nvSpPr>
          <p:cNvPr id="6" name="Footer Placeholder 5">
            <a:extLst>
              <a:ext uri="{FF2B5EF4-FFF2-40B4-BE49-F238E27FC236}">
                <a16:creationId xmlns:a16="http://schemas.microsoft.com/office/drawing/2014/main" id="{030BD355-AC5B-3C2C-90C4-D67BCD34B4E3}"/>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FAB5840-CAED-6C2B-B70A-4821C99BA4B4}"/>
              </a:ext>
            </a:extLst>
          </p:cNvPr>
          <p:cNvSpPr txBox="1">
            <a:spLocks noGrp="1"/>
          </p:cNvSpPr>
          <p:nvPr>
            <p:ph type="sldNum" sz="quarter" idx="8"/>
          </p:nvPr>
        </p:nvSpPr>
        <p:spPr/>
        <p:txBody>
          <a:bodyPr/>
          <a:lstStyle>
            <a:lvl1pPr>
              <a:defRPr/>
            </a:lvl1pPr>
          </a:lstStyle>
          <a:p>
            <a:pPr lvl="0"/>
            <a:fld id="{69D00728-D1E9-4CFF-B820-B197E6BE0F4F}" type="slidenum">
              <a:t>‹#›</a:t>
            </a:fld>
            <a:endParaRPr lang="en-GB"/>
          </a:p>
        </p:txBody>
      </p:sp>
    </p:spTree>
    <p:extLst>
      <p:ext uri="{BB962C8B-B14F-4D97-AF65-F5344CB8AC3E}">
        <p14:creationId xmlns:p14="http://schemas.microsoft.com/office/powerpoint/2010/main" val="343197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98B2BA-CAAB-8406-870F-D42C1B8F7E2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D8EDFC51-5A2F-15B2-5F9C-F7237D643BC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8A07B-420D-7E14-8D53-0987EDB56508}"/>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A9072053-A03B-47B4-A9BD-C8E82DA00C20}" type="datetime1">
              <a:rPr lang="en-GB"/>
              <a:pPr lvl="0"/>
              <a:t>15/11/2024</a:t>
            </a:fld>
            <a:endParaRPr lang="en-GB"/>
          </a:p>
        </p:txBody>
      </p:sp>
      <p:sp>
        <p:nvSpPr>
          <p:cNvPr id="5" name="Footer Placeholder 4">
            <a:extLst>
              <a:ext uri="{FF2B5EF4-FFF2-40B4-BE49-F238E27FC236}">
                <a16:creationId xmlns:a16="http://schemas.microsoft.com/office/drawing/2014/main" id="{C79C405C-F1B2-115A-FF8F-7D79D01F506D}"/>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50A85DF2-861F-B12A-A543-10B95F514B2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CFF8996-7BEC-4A10-AE56-D1D6E2EC3308}"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8" Type="http://schemas.openxmlformats.org/officeDocument/2006/relationships/image" Target="../media/image9.png"/><Relationship Id="rId3"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51.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45.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18" Type="http://schemas.openxmlformats.org/officeDocument/2006/relationships/image" Target="../media/image48.png"/><Relationship Id="rId3" Type="http://schemas.openxmlformats.org/officeDocument/2006/relationships/image" Target="../media/image67.svg"/><Relationship Id="rId7" Type="http://schemas.openxmlformats.org/officeDocument/2006/relationships/image" Target="../media/image71.svg"/><Relationship Id="rId12" Type="http://schemas.openxmlformats.org/officeDocument/2006/relationships/image" Target="../media/image76.png"/><Relationship Id="rId17" Type="http://schemas.openxmlformats.org/officeDocument/2006/relationships/image" Target="../media/image81.svg"/><Relationship Id="rId2" Type="http://schemas.openxmlformats.org/officeDocument/2006/relationships/image" Target="../media/image66.png"/><Relationship Id="rId16" Type="http://schemas.openxmlformats.org/officeDocument/2006/relationships/image" Target="../media/image80.png"/><Relationship Id="rId1" Type="http://schemas.openxmlformats.org/officeDocument/2006/relationships/slideLayout" Target="../slideLayouts/slideLayout14.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79.svg"/><Relationship Id="rId10" Type="http://schemas.openxmlformats.org/officeDocument/2006/relationships/image" Target="../media/image74.png"/><Relationship Id="rId19" Type="http://schemas.openxmlformats.org/officeDocument/2006/relationships/image" Target="../media/image45.pn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image" Target="../media/image93.emf"/><Relationship Id="rId18" Type="http://schemas.openxmlformats.org/officeDocument/2006/relationships/image" Target="../media/image98.emf"/><Relationship Id="rId26" Type="http://schemas.openxmlformats.org/officeDocument/2006/relationships/image" Target="../media/image48.png"/><Relationship Id="rId3" Type="http://schemas.openxmlformats.org/officeDocument/2006/relationships/image" Target="../media/image83.emf"/><Relationship Id="rId21" Type="http://schemas.openxmlformats.org/officeDocument/2006/relationships/image" Target="../media/image101.emf"/><Relationship Id="rId7" Type="http://schemas.openxmlformats.org/officeDocument/2006/relationships/image" Target="../media/image87.emf"/><Relationship Id="rId12" Type="http://schemas.openxmlformats.org/officeDocument/2006/relationships/image" Target="../media/image92.emf"/><Relationship Id="rId17" Type="http://schemas.openxmlformats.org/officeDocument/2006/relationships/image" Target="../media/image97.emf"/><Relationship Id="rId25" Type="http://schemas.openxmlformats.org/officeDocument/2006/relationships/image" Target="../media/image105.emf"/><Relationship Id="rId2" Type="http://schemas.openxmlformats.org/officeDocument/2006/relationships/image" Target="../media/image82.emf"/><Relationship Id="rId16" Type="http://schemas.openxmlformats.org/officeDocument/2006/relationships/image" Target="../media/image96.emf"/><Relationship Id="rId20" Type="http://schemas.openxmlformats.org/officeDocument/2006/relationships/image" Target="../media/image100.emf"/><Relationship Id="rId1" Type="http://schemas.openxmlformats.org/officeDocument/2006/relationships/slideLayout" Target="../slideLayouts/slideLayout13.xml"/><Relationship Id="rId6" Type="http://schemas.openxmlformats.org/officeDocument/2006/relationships/image" Target="../media/image86.emf"/><Relationship Id="rId11" Type="http://schemas.openxmlformats.org/officeDocument/2006/relationships/image" Target="../media/image91.emf"/><Relationship Id="rId24" Type="http://schemas.openxmlformats.org/officeDocument/2006/relationships/image" Target="../media/image104.emf"/><Relationship Id="rId5" Type="http://schemas.openxmlformats.org/officeDocument/2006/relationships/image" Target="../media/image85.emf"/><Relationship Id="rId15" Type="http://schemas.openxmlformats.org/officeDocument/2006/relationships/image" Target="../media/image95.emf"/><Relationship Id="rId23" Type="http://schemas.openxmlformats.org/officeDocument/2006/relationships/image" Target="../media/image103.emf"/><Relationship Id="rId10" Type="http://schemas.openxmlformats.org/officeDocument/2006/relationships/image" Target="../media/image90.emf"/><Relationship Id="rId19" Type="http://schemas.openxmlformats.org/officeDocument/2006/relationships/image" Target="../media/image99.emf"/><Relationship Id="rId4" Type="http://schemas.openxmlformats.org/officeDocument/2006/relationships/image" Target="../media/image84.emf"/><Relationship Id="rId9" Type="http://schemas.openxmlformats.org/officeDocument/2006/relationships/image" Target="../media/image89.emf"/><Relationship Id="rId14" Type="http://schemas.openxmlformats.org/officeDocument/2006/relationships/image" Target="../media/image94.emf"/><Relationship Id="rId22" Type="http://schemas.openxmlformats.org/officeDocument/2006/relationships/image" Target="../media/image102.emf"/></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7.png"/><Relationship Id="rId7" Type="http://schemas.openxmlformats.org/officeDocument/2006/relationships/hyperlink" Target="https://www.wexfordcoco.ie/regeneration-unit" TargetMode="External"/><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B47E-FB71-E4F6-8341-20CF9A73BAED}"/>
              </a:ext>
            </a:extLst>
          </p:cNvPr>
          <p:cNvSpPr txBox="1">
            <a:spLocks noGrp="1"/>
          </p:cNvSpPr>
          <p:nvPr>
            <p:ph type="ctrTitle"/>
          </p:nvPr>
        </p:nvSpPr>
        <p:spPr>
          <a:xfrm>
            <a:off x="618939" y="2626522"/>
            <a:ext cx="7953560" cy="1200332"/>
          </a:xfrm>
        </p:spPr>
        <p:txBody>
          <a:bodyPr anchor="ctr" anchorCtr="0">
            <a:normAutofit fontScale="90000"/>
          </a:bodyPr>
          <a:lstStyle/>
          <a:p>
            <a:pPr lvl="0" algn="l">
              <a:lnSpc>
                <a:spcPct val="150000"/>
              </a:lnSpc>
            </a:pPr>
            <a:r>
              <a:rPr lang="en-GB" sz="3300" b="1" dirty="0">
                <a:solidFill>
                  <a:srgbClr val="4C6380"/>
                </a:solidFill>
              </a:rPr>
              <a:t>Regeneration Unit Wexford County Council  </a:t>
            </a:r>
            <a:br>
              <a:rPr lang="en-GB" sz="3300" b="1" dirty="0">
                <a:solidFill>
                  <a:srgbClr val="4C6380"/>
                </a:solidFill>
              </a:rPr>
            </a:br>
            <a:r>
              <a:rPr lang="en-GB" sz="3300" b="1" dirty="0">
                <a:solidFill>
                  <a:srgbClr val="4C6380"/>
                </a:solidFill>
              </a:rPr>
              <a:t>Town Centre First / Vacant Homes. </a:t>
            </a:r>
            <a:endParaRPr lang="en-US" sz="3300" b="1" dirty="0">
              <a:solidFill>
                <a:srgbClr val="4C6380"/>
              </a:solidFill>
            </a:endParaRPr>
          </a:p>
        </p:txBody>
      </p:sp>
      <p:sp>
        <p:nvSpPr>
          <p:cNvPr id="3" name="Subtitle 2">
            <a:extLst>
              <a:ext uri="{FF2B5EF4-FFF2-40B4-BE49-F238E27FC236}">
                <a16:creationId xmlns:a16="http://schemas.microsoft.com/office/drawing/2014/main" id="{72AB4986-0049-0B24-DD2B-487A9819C8E8}"/>
              </a:ext>
            </a:extLst>
          </p:cNvPr>
          <p:cNvSpPr txBox="1">
            <a:spLocks noGrp="1"/>
          </p:cNvSpPr>
          <p:nvPr>
            <p:ph type="subTitle" idx="1"/>
          </p:nvPr>
        </p:nvSpPr>
        <p:spPr>
          <a:xfrm>
            <a:off x="707837" y="4231477"/>
            <a:ext cx="7210610" cy="1636081"/>
          </a:xfrm>
        </p:spPr>
        <p:txBody>
          <a:bodyPr anchorCtr="0">
            <a:normAutofit fontScale="92500" lnSpcReduction="20000"/>
          </a:bodyPr>
          <a:lstStyle/>
          <a:p>
            <a:pPr lvl="0" algn="l">
              <a:lnSpc>
                <a:spcPct val="110000"/>
              </a:lnSpc>
            </a:pPr>
            <a:r>
              <a:rPr lang="en-US" sz="2500" dirty="0">
                <a:solidFill>
                  <a:srgbClr val="5BB65F"/>
                </a:solidFill>
              </a:rPr>
              <a:t>Mick Mc Cormack (Town Regeneration Officer). </a:t>
            </a:r>
          </a:p>
          <a:p>
            <a:pPr lvl="0" algn="l">
              <a:lnSpc>
                <a:spcPct val="110000"/>
              </a:lnSpc>
            </a:pPr>
            <a:r>
              <a:rPr lang="en-US" sz="2500" dirty="0">
                <a:solidFill>
                  <a:srgbClr val="5BB65F"/>
                </a:solidFill>
              </a:rPr>
              <a:t>Agent Information Day</a:t>
            </a:r>
          </a:p>
          <a:p>
            <a:pPr lvl="0" algn="l">
              <a:lnSpc>
                <a:spcPct val="110000"/>
              </a:lnSpc>
            </a:pPr>
            <a:r>
              <a:rPr lang="en-US" sz="2500" dirty="0">
                <a:solidFill>
                  <a:srgbClr val="5BB65F"/>
                </a:solidFill>
              </a:rPr>
              <a:t>27</a:t>
            </a:r>
            <a:r>
              <a:rPr lang="en-US" sz="2500" baseline="30000" dirty="0">
                <a:solidFill>
                  <a:srgbClr val="5BB65F"/>
                </a:solidFill>
              </a:rPr>
              <a:t>th</a:t>
            </a:r>
            <a:r>
              <a:rPr lang="en-US" sz="2500" dirty="0">
                <a:solidFill>
                  <a:srgbClr val="5BB65F"/>
                </a:solidFill>
              </a:rPr>
              <a:t> Nov 2024.</a:t>
            </a:r>
            <a:br>
              <a:rPr lang="en-US" sz="2500" dirty="0">
                <a:solidFill>
                  <a:srgbClr val="5BB65F"/>
                </a:solidFill>
              </a:rPr>
            </a:br>
            <a:endParaRPr lang="en-US" sz="2500" dirty="0">
              <a:solidFill>
                <a:srgbClr val="5BB65F"/>
              </a:solidFill>
            </a:endParaRPr>
          </a:p>
        </p:txBody>
      </p:sp>
      <p:pic>
        <p:nvPicPr>
          <p:cNvPr id="4" name="Ink 1">
            <a:extLst>
              <a:ext uri="{FF2B5EF4-FFF2-40B4-BE49-F238E27FC236}">
                <a16:creationId xmlns:a16="http://schemas.microsoft.com/office/drawing/2014/main" id="{70D7B1B8-CDE8-3EF6-4461-A9F4E06EAD9B}"/>
              </a:ext>
            </a:extLst>
          </p:cNvPr>
          <p:cNvPicPr>
            <a:picLocks noChangeAspect="1"/>
          </p:cNvPicPr>
          <p:nvPr/>
        </p:nvPicPr>
        <p:blipFill>
          <a:blip r:embed="rId2"/>
          <a:stretch>
            <a:fillRect/>
          </a:stretch>
        </p:blipFill>
        <p:spPr>
          <a:xfrm>
            <a:off x="1769071" y="1006150"/>
            <a:ext cx="93241" cy="811804"/>
          </a:xfrm>
          <a:prstGeom prst="rect">
            <a:avLst/>
          </a:prstGeom>
          <a:noFill/>
          <a:ln cap="flat">
            <a:noFill/>
          </a:ln>
        </p:spPr>
      </p:pic>
      <p:pic>
        <p:nvPicPr>
          <p:cNvPr id="5" name="Ink 2">
            <a:extLst>
              <a:ext uri="{FF2B5EF4-FFF2-40B4-BE49-F238E27FC236}">
                <a16:creationId xmlns:a16="http://schemas.microsoft.com/office/drawing/2014/main" id="{DCB50F0C-88B2-74B2-23E8-E779573B535A}"/>
              </a:ext>
            </a:extLst>
          </p:cNvPr>
          <p:cNvPicPr>
            <a:picLocks noChangeAspect="1"/>
          </p:cNvPicPr>
          <p:nvPr/>
        </p:nvPicPr>
        <p:blipFill>
          <a:blip r:embed="rId3"/>
          <a:stretch>
            <a:fillRect/>
          </a:stretch>
        </p:blipFill>
        <p:spPr>
          <a:xfrm>
            <a:off x="1811554" y="1082110"/>
            <a:ext cx="575998" cy="356"/>
          </a:xfrm>
          <a:prstGeom prst="rect">
            <a:avLst/>
          </a:prstGeom>
          <a:noFill/>
          <a:ln cap="flat">
            <a:noFill/>
          </a:ln>
        </p:spPr>
      </p:pic>
      <p:pic>
        <p:nvPicPr>
          <p:cNvPr id="6" name="Ink 3">
            <a:extLst>
              <a:ext uri="{FF2B5EF4-FFF2-40B4-BE49-F238E27FC236}">
                <a16:creationId xmlns:a16="http://schemas.microsoft.com/office/drawing/2014/main" id="{AC97F3E4-1C6B-3518-ABF8-514B9B34E659}"/>
              </a:ext>
            </a:extLst>
          </p:cNvPr>
          <p:cNvPicPr>
            <a:picLocks noChangeAspect="1"/>
          </p:cNvPicPr>
          <p:nvPr/>
        </p:nvPicPr>
        <p:blipFill>
          <a:blip r:embed="rId4"/>
          <a:stretch>
            <a:fillRect/>
          </a:stretch>
        </p:blipFill>
        <p:spPr>
          <a:xfrm>
            <a:off x="2321670" y="1082110"/>
            <a:ext cx="35999" cy="15124"/>
          </a:xfrm>
          <a:prstGeom prst="rect">
            <a:avLst/>
          </a:prstGeom>
          <a:noFill/>
          <a:ln cap="flat">
            <a:noFill/>
          </a:ln>
        </p:spPr>
      </p:pic>
      <p:pic>
        <p:nvPicPr>
          <p:cNvPr id="7" name="Ink 4">
            <a:extLst>
              <a:ext uri="{FF2B5EF4-FFF2-40B4-BE49-F238E27FC236}">
                <a16:creationId xmlns:a16="http://schemas.microsoft.com/office/drawing/2014/main" id="{E61D03B1-47D2-BCF1-8338-5AE99078C24E}"/>
              </a:ext>
            </a:extLst>
          </p:cNvPr>
          <p:cNvPicPr>
            <a:picLocks noChangeAspect="1"/>
          </p:cNvPicPr>
          <p:nvPr/>
        </p:nvPicPr>
        <p:blipFill>
          <a:blip r:embed="rId5"/>
          <a:stretch>
            <a:fillRect/>
          </a:stretch>
        </p:blipFill>
        <p:spPr>
          <a:xfrm>
            <a:off x="2306546" y="1098669"/>
            <a:ext cx="155164" cy="176040"/>
          </a:xfrm>
          <a:prstGeom prst="rect">
            <a:avLst/>
          </a:prstGeom>
          <a:noFill/>
          <a:ln cap="flat">
            <a:noFill/>
          </a:ln>
        </p:spPr>
      </p:pic>
      <p:pic>
        <p:nvPicPr>
          <p:cNvPr id="8" name="Ink 5">
            <a:extLst>
              <a:ext uri="{FF2B5EF4-FFF2-40B4-BE49-F238E27FC236}">
                <a16:creationId xmlns:a16="http://schemas.microsoft.com/office/drawing/2014/main" id="{603F5AA3-A20D-8430-E889-D9D6E4F70546}"/>
              </a:ext>
            </a:extLst>
          </p:cNvPr>
          <p:cNvPicPr>
            <a:picLocks noChangeAspect="1"/>
          </p:cNvPicPr>
          <p:nvPr/>
        </p:nvPicPr>
        <p:blipFill>
          <a:blip r:embed="rId6"/>
          <a:stretch>
            <a:fillRect/>
          </a:stretch>
        </p:blipFill>
        <p:spPr>
          <a:xfrm>
            <a:off x="2686351" y="1056909"/>
            <a:ext cx="157679" cy="213119"/>
          </a:xfrm>
          <a:prstGeom prst="rect">
            <a:avLst/>
          </a:prstGeom>
          <a:noFill/>
          <a:ln cap="flat">
            <a:noFill/>
          </a:ln>
        </p:spPr>
      </p:pic>
      <p:pic>
        <p:nvPicPr>
          <p:cNvPr id="9" name="Ink 6">
            <a:extLst>
              <a:ext uri="{FF2B5EF4-FFF2-40B4-BE49-F238E27FC236}">
                <a16:creationId xmlns:a16="http://schemas.microsoft.com/office/drawing/2014/main" id="{9329B73B-5C5D-2E2A-3563-9B2709D9A2B8}"/>
              </a:ext>
            </a:extLst>
          </p:cNvPr>
          <p:cNvPicPr>
            <a:picLocks noChangeAspect="1"/>
          </p:cNvPicPr>
          <p:nvPr/>
        </p:nvPicPr>
        <p:blipFill>
          <a:blip r:embed="rId7"/>
          <a:stretch>
            <a:fillRect/>
          </a:stretch>
        </p:blipFill>
        <p:spPr>
          <a:xfrm>
            <a:off x="2533354" y="1009744"/>
            <a:ext cx="1178643" cy="469078"/>
          </a:xfrm>
          <a:prstGeom prst="rect">
            <a:avLst/>
          </a:prstGeom>
          <a:noFill/>
          <a:ln cap="flat">
            <a:noFill/>
          </a:ln>
        </p:spPr>
      </p:pic>
      <p:pic>
        <p:nvPicPr>
          <p:cNvPr id="10" name="Ink 9">
            <a:extLst>
              <a:ext uri="{FF2B5EF4-FFF2-40B4-BE49-F238E27FC236}">
                <a16:creationId xmlns:a16="http://schemas.microsoft.com/office/drawing/2014/main" id="{AB436FEA-2080-1B3A-182C-B8CD0F2495F2}"/>
              </a:ext>
            </a:extLst>
          </p:cNvPr>
          <p:cNvPicPr>
            <a:picLocks noChangeAspect="1"/>
          </p:cNvPicPr>
          <p:nvPr/>
        </p:nvPicPr>
        <p:blipFill>
          <a:blip r:embed="rId8"/>
          <a:stretch>
            <a:fillRect/>
          </a:stretch>
        </p:blipFill>
        <p:spPr>
          <a:xfrm>
            <a:off x="3291154" y="1165631"/>
            <a:ext cx="373322" cy="250920"/>
          </a:xfrm>
          <a:prstGeom prst="rect">
            <a:avLst/>
          </a:prstGeom>
          <a:noFill/>
          <a:ln cap="flat">
            <a:noFill/>
          </a:ln>
        </p:spPr>
      </p:pic>
      <p:pic>
        <p:nvPicPr>
          <p:cNvPr id="11" name="Ink 10">
            <a:extLst>
              <a:ext uri="{FF2B5EF4-FFF2-40B4-BE49-F238E27FC236}">
                <a16:creationId xmlns:a16="http://schemas.microsoft.com/office/drawing/2014/main" id="{EFE68076-77CB-FCDA-76B9-C26CA448F72F}"/>
              </a:ext>
            </a:extLst>
          </p:cNvPr>
          <p:cNvPicPr>
            <a:picLocks noChangeAspect="1"/>
          </p:cNvPicPr>
          <p:nvPr/>
        </p:nvPicPr>
        <p:blipFill>
          <a:blip r:embed="rId9"/>
          <a:stretch>
            <a:fillRect/>
          </a:stretch>
        </p:blipFill>
        <p:spPr>
          <a:xfrm>
            <a:off x="3597149" y="1601589"/>
            <a:ext cx="1177564" cy="86758"/>
          </a:xfrm>
          <a:prstGeom prst="rect">
            <a:avLst/>
          </a:prstGeom>
          <a:noFill/>
          <a:ln cap="flat">
            <a:noFill/>
          </a:ln>
        </p:spPr>
      </p:pic>
      <p:pic>
        <p:nvPicPr>
          <p:cNvPr id="12" name="Ink 27">
            <a:extLst>
              <a:ext uri="{FF2B5EF4-FFF2-40B4-BE49-F238E27FC236}">
                <a16:creationId xmlns:a16="http://schemas.microsoft.com/office/drawing/2014/main" id="{F3B3D6EF-5630-7DE8-EAE8-4ABB62861A10}"/>
              </a:ext>
            </a:extLst>
          </p:cNvPr>
          <p:cNvPicPr>
            <a:picLocks noChangeAspect="1"/>
          </p:cNvPicPr>
          <p:nvPr/>
        </p:nvPicPr>
        <p:blipFill>
          <a:blip r:embed="rId10"/>
          <a:stretch>
            <a:fillRect/>
          </a:stretch>
        </p:blipFill>
        <p:spPr>
          <a:xfrm>
            <a:off x="2880030" y="1365784"/>
            <a:ext cx="479877" cy="243001"/>
          </a:xfrm>
          <a:prstGeom prst="rect">
            <a:avLst/>
          </a:prstGeom>
          <a:noFill/>
          <a:ln cap="flat">
            <a:noFill/>
          </a:ln>
        </p:spPr>
      </p:pic>
      <p:grpSp>
        <p:nvGrpSpPr>
          <p:cNvPr id="13" name="Group 36">
            <a:extLst>
              <a:ext uri="{FF2B5EF4-FFF2-40B4-BE49-F238E27FC236}">
                <a16:creationId xmlns:a16="http://schemas.microsoft.com/office/drawing/2014/main" id="{8D6851B1-42B8-EE10-A061-B632DC37BB42}"/>
              </a:ext>
            </a:extLst>
          </p:cNvPr>
          <p:cNvGrpSpPr/>
          <p:nvPr/>
        </p:nvGrpSpPr>
        <p:grpSpPr>
          <a:xfrm>
            <a:off x="1807229" y="958629"/>
            <a:ext cx="3265560" cy="725037"/>
            <a:chOff x="1807229" y="958629"/>
            <a:chExt cx="3265560" cy="725037"/>
          </a:xfrm>
        </p:grpSpPr>
        <p:pic>
          <p:nvPicPr>
            <p:cNvPr id="14" name="Ink 11">
              <a:extLst>
                <a:ext uri="{FF2B5EF4-FFF2-40B4-BE49-F238E27FC236}">
                  <a16:creationId xmlns:a16="http://schemas.microsoft.com/office/drawing/2014/main" id="{1D5EF692-6BE3-DC16-EFDD-C8CA50ABD0A9}"/>
                </a:ext>
              </a:extLst>
            </p:cNvPr>
            <p:cNvPicPr>
              <a:picLocks noChangeAspect="1"/>
            </p:cNvPicPr>
            <p:nvPr/>
          </p:nvPicPr>
          <p:blipFill>
            <a:blip r:embed="rId11"/>
            <a:stretch>
              <a:fillRect/>
            </a:stretch>
          </p:blipFill>
          <p:spPr>
            <a:xfrm>
              <a:off x="2289986" y="1064827"/>
              <a:ext cx="1747436" cy="304559"/>
            </a:xfrm>
            <a:prstGeom prst="rect">
              <a:avLst/>
            </a:prstGeom>
            <a:noFill/>
            <a:ln cap="flat">
              <a:noFill/>
            </a:ln>
          </p:spPr>
        </p:pic>
        <p:pic>
          <p:nvPicPr>
            <p:cNvPr id="15" name="Ink 12">
              <a:extLst>
                <a:ext uri="{FF2B5EF4-FFF2-40B4-BE49-F238E27FC236}">
                  <a16:creationId xmlns:a16="http://schemas.microsoft.com/office/drawing/2014/main" id="{3BBCF9F6-BBB7-093E-6E19-6CEFCA31FB53}"/>
                </a:ext>
              </a:extLst>
            </p:cNvPr>
            <p:cNvPicPr>
              <a:picLocks noChangeAspect="1"/>
            </p:cNvPicPr>
            <p:nvPr/>
          </p:nvPicPr>
          <p:blipFill>
            <a:blip r:embed="rId12"/>
            <a:stretch>
              <a:fillRect/>
            </a:stretch>
          </p:blipFill>
          <p:spPr>
            <a:xfrm>
              <a:off x="2080113" y="1039627"/>
              <a:ext cx="834481" cy="348843"/>
            </a:xfrm>
            <a:prstGeom prst="rect">
              <a:avLst/>
            </a:prstGeom>
            <a:noFill/>
            <a:ln cap="flat">
              <a:noFill/>
            </a:ln>
          </p:spPr>
        </p:pic>
        <p:pic>
          <p:nvPicPr>
            <p:cNvPr id="16" name="Ink 13">
              <a:extLst>
                <a:ext uri="{FF2B5EF4-FFF2-40B4-BE49-F238E27FC236}">
                  <a16:creationId xmlns:a16="http://schemas.microsoft.com/office/drawing/2014/main" id="{8094EB08-5A09-8465-E0A7-BE7689F9D64D}"/>
                </a:ext>
              </a:extLst>
            </p:cNvPr>
            <p:cNvPicPr>
              <a:picLocks noChangeAspect="1"/>
            </p:cNvPicPr>
            <p:nvPr/>
          </p:nvPicPr>
          <p:blipFill>
            <a:blip r:embed="rId13"/>
            <a:stretch>
              <a:fillRect/>
            </a:stretch>
          </p:blipFill>
          <p:spPr>
            <a:xfrm>
              <a:off x="2188826" y="1147983"/>
              <a:ext cx="1224719" cy="51837"/>
            </a:xfrm>
            <a:prstGeom prst="rect">
              <a:avLst/>
            </a:prstGeom>
            <a:noFill/>
            <a:ln cap="flat">
              <a:noFill/>
            </a:ln>
          </p:spPr>
        </p:pic>
        <p:pic>
          <p:nvPicPr>
            <p:cNvPr id="17" name="Ink 14">
              <a:extLst>
                <a:ext uri="{FF2B5EF4-FFF2-40B4-BE49-F238E27FC236}">
                  <a16:creationId xmlns:a16="http://schemas.microsoft.com/office/drawing/2014/main" id="{8373A3D8-5296-809B-220B-F083C9A7C7B6}"/>
                </a:ext>
              </a:extLst>
            </p:cNvPr>
            <p:cNvPicPr>
              <a:picLocks noChangeAspect="1"/>
            </p:cNvPicPr>
            <p:nvPr/>
          </p:nvPicPr>
          <p:blipFill>
            <a:blip r:embed="rId14"/>
            <a:stretch>
              <a:fillRect/>
            </a:stretch>
          </p:blipFill>
          <p:spPr>
            <a:xfrm>
              <a:off x="2592031" y="1138263"/>
              <a:ext cx="1548719" cy="106198"/>
            </a:xfrm>
            <a:prstGeom prst="rect">
              <a:avLst/>
            </a:prstGeom>
            <a:noFill/>
            <a:ln cap="flat">
              <a:noFill/>
            </a:ln>
          </p:spPr>
        </p:pic>
        <p:pic>
          <p:nvPicPr>
            <p:cNvPr id="18" name="Ink 16">
              <a:extLst>
                <a:ext uri="{FF2B5EF4-FFF2-40B4-BE49-F238E27FC236}">
                  <a16:creationId xmlns:a16="http://schemas.microsoft.com/office/drawing/2014/main" id="{C769ACB4-DDBA-361D-A847-C323DD45812E}"/>
                </a:ext>
              </a:extLst>
            </p:cNvPr>
            <p:cNvPicPr>
              <a:picLocks noChangeAspect="1"/>
            </p:cNvPicPr>
            <p:nvPr/>
          </p:nvPicPr>
          <p:blipFill>
            <a:blip r:embed="rId15"/>
            <a:stretch>
              <a:fillRect/>
            </a:stretch>
          </p:blipFill>
          <p:spPr>
            <a:xfrm>
              <a:off x="3790105" y="1177509"/>
              <a:ext cx="969117" cy="49322"/>
            </a:xfrm>
            <a:prstGeom prst="rect">
              <a:avLst/>
            </a:prstGeom>
            <a:noFill/>
            <a:ln cap="flat">
              <a:noFill/>
            </a:ln>
          </p:spPr>
        </p:pic>
        <p:pic>
          <p:nvPicPr>
            <p:cNvPr id="19" name="Ink 17">
              <a:extLst>
                <a:ext uri="{FF2B5EF4-FFF2-40B4-BE49-F238E27FC236}">
                  <a16:creationId xmlns:a16="http://schemas.microsoft.com/office/drawing/2014/main" id="{2169AD66-987F-C2FD-7833-EA126FF925E6}"/>
                </a:ext>
              </a:extLst>
            </p:cNvPr>
            <p:cNvPicPr>
              <a:picLocks noChangeAspect="1"/>
            </p:cNvPicPr>
            <p:nvPr/>
          </p:nvPicPr>
          <p:blipFill>
            <a:blip r:embed="rId16"/>
            <a:stretch>
              <a:fillRect/>
            </a:stretch>
          </p:blipFill>
          <p:spPr>
            <a:xfrm>
              <a:off x="3763112" y="1003270"/>
              <a:ext cx="1238042" cy="156956"/>
            </a:xfrm>
            <a:prstGeom prst="rect">
              <a:avLst/>
            </a:prstGeom>
            <a:noFill/>
            <a:ln cap="flat">
              <a:noFill/>
            </a:ln>
          </p:spPr>
        </p:pic>
        <p:pic>
          <p:nvPicPr>
            <p:cNvPr id="20" name="Ink 18">
              <a:extLst>
                <a:ext uri="{FF2B5EF4-FFF2-40B4-BE49-F238E27FC236}">
                  <a16:creationId xmlns:a16="http://schemas.microsoft.com/office/drawing/2014/main" id="{C52683AD-300F-BFF9-EF15-044D7D26DB94}"/>
                </a:ext>
              </a:extLst>
            </p:cNvPr>
            <p:cNvPicPr>
              <a:picLocks noChangeAspect="1"/>
            </p:cNvPicPr>
            <p:nvPr/>
          </p:nvPicPr>
          <p:blipFill>
            <a:blip r:embed="rId17"/>
            <a:stretch>
              <a:fillRect/>
            </a:stretch>
          </p:blipFill>
          <p:spPr>
            <a:xfrm>
              <a:off x="3806308" y="958629"/>
              <a:ext cx="996119" cy="164875"/>
            </a:xfrm>
            <a:prstGeom prst="rect">
              <a:avLst/>
            </a:prstGeom>
            <a:noFill/>
            <a:ln cap="flat">
              <a:noFill/>
            </a:ln>
          </p:spPr>
        </p:pic>
        <p:pic>
          <p:nvPicPr>
            <p:cNvPr id="21" name="Ink 19">
              <a:extLst>
                <a:ext uri="{FF2B5EF4-FFF2-40B4-BE49-F238E27FC236}">
                  <a16:creationId xmlns:a16="http://schemas.microsoft.com/office/drawing/2014/main" id="{615CEC15-E906-79BE-3341-212BF7D7609B}"/>
                </a:ext>
              </a:extLst>
            </p:cNvPr>
            <p:cNvPicPr>
              <a:picLocks noChangeAspect="1"/>
            </p:cNvPicPr>
            <p:nvPr/>
          </p:nvPicPr>
          <p:blipFill>
            <a:blip r:embed="rId18"/>
            <a:stretch>
              <a:fillRect/>
            </a:stretch>
          </p:blipFill>
          <p:spPr>
            <a:xfrm>
              <a:off x="3844110" y="1462262"/>
              <a:ext cx="1177198" cy="146880"/>
            </a:xfrm>
            <a:prstGeom prst="rect">
              <a:avLst/>
            </a:prstGeom>
            <a:noFill/>
            <a:ln cap="flat">
              <a:noFill/>
            </a:ln>
          </p:spPr>
        </p:pic>
        <p:pic>
          <p:nvPicPr>
            <p:cNvPr id="22" name="Ink 21">
              <a:extLst>
                <a:ext uri="{FF2B5EF4-FFF2-40B4-BE49-F238E27FC236}">
                  <a16:creationId xmlns:a16="http://schemas.microsoft.com/office/drawing/2014/main" id="{C6572485-7B17-99A8-1FE9-BBE631195E8A}"/>
                </a:ext>
              </a:extLst>
            </p:cNvPr>
            <p:cNvPicPr>
              <a:picLocks noChangeAspect="1"/>
            </p:cNvPicPr>
            <p:nvPr/>
          </p:nvPicPr>
          <p:blipFill>
            <a:blip r:embed="rId19"/>
            <a:stretch>
              <a:fillRect/>
            </a:stretch>
          </p:blipFill>
          <p:spPr>
            <a:xfrm>
              <a:off x="1891472" y="1043943"/>
              <a:ext cx="30239" cy="419764"/>
            </a:xfrm>
            <a:prstGeom prst="rect">
              <a:avLst/>
            </a:prstGeom>
            <a:noFill/>
            <a:ln cap="flat">
              <a:noFill/>
            </a:ln>
          </p:spPr>
        </p:pic>
        <p:pic>
          <p:nvPicPr>
            <p:cNvPr id="23" name="Ink 23">
              <a:extLst>
                <a:ext uri="{FF2B5EF4-FFF2-40B4-BE49-F238E27FC236}">
                  <a16:creationId xmlns:a16="http://schemas.microsoft.com/office/drawing/2014/main" id="{D205E5F4-3723-D251-4EB9-74163D12D378}"/>
                </a:ext>
              </a:extLst>
            </p:cNvPr>
            <p:cNvPicPr>
              <a:picLocks noChangeAspect="1"/>
            </p:cNvPicPr>
            <p:nvPr/>
          </p:nvPicPr>
          <p:blipFill>
            <a:blip r:embed="rId20"/>
            <a:stretch>
              <a:fillRect/>
            </a:stretch>
          </p:blipFill>
          <p:spPr>
            <a:xfrm>
              <a:off x="1807229" y="1006150"/>
              <a:ext cx="980639" cy="603357"/>
            </a:xfrm>
            <a:prstGeom prst="rect">
              <a:avLst/>
            </a:prstGeom>
            <a:noFill/>
            <a:ln cap="flat">
              <a:noFill/>
            </a:ln>
          </p:spPr>
        </p:pic>
        <p:pic>
          <p:nvPicPr>
            <p:cNvPr id="24" name="Ink 25">
              <a:extLst>
                <a:ext uri="{FF2B5EF4-FFF2-40B4-BE49-F238E27FC236}">
                  <a16:creationId xmlns:a16="http://schemas.microsoft.com/office/drawing/2014/main" id="{E1AB2D15-E0BA-ACBB-6634-801B4757BA46}"/>
                </a:ext>
              </a:extLst>
            </p:cNvPr>
            <p:cNvPicPr>
              <a:picLocks noChangeAspect="1"/>
            </p:cNvPicPr>
            <p:nvPr/>
          </p:nvPicPr>
          <p:blipFill>
            <a:blip r:embed="rId21"/>
            <a:stretch>
              <a:fillRect/>
            </a:stretch>
          </p:blipFill>
          <p:spPr>
            <a:xfrm>
              <a:off x="1977508" y="1119911"/>
              <a:ext cx="655204" cy="332283"/>
            </a:xfrm>
            <a:prstGeom prst="rect">
              <a:avLst/>
            </a:prstGeom>
            <a:noFill/>
            <a:ln cap="flat">
              <a:noFill/>
            </a:ln>
          </p:spPr>
        </p:pic>
        <p:pic>
          <p:nvPicPr>
            <p:cNvPr id="25" name="Ink 28">
              <a:extLst>
                <a:ext uri="{FF2B5EF4-FFF2-40B4-BE49-F238E27FC236}">
                  <a16:creationId xmlns:a16="http://schemas.microsoft.com/office/drawing/2014/main" id="{9D527641-C540-3650-168E-F1FE81DA9036}"/>
                </a:ext>
              </a:extLst>
            </p:cNvPr>
            <p:cNvPicPr>
              <a:picLocks noChangeAspect="1"/>
            </p:cNvPicPr>
            <p:nvPr/>
          </p:nvPicPr>
          <p:blipFill>
            <a:blip r:embed="rId22"/>
            <a:stretch>
              <a:fillRect/>
            </a:stretch>
          </p:blipFill>
          <p:spPr>
            <a:xfrm>
              <a:off x="3088834" y="1472705"/>
              <a:ext cx="678960" cy="210961"/>
            </a:xfrm>
            <a:prstGeom prst="rect">
              <a:avLst/>
            </a:prstGeom>
            <a:noFill/>
            <a:ln cap="flat">
              <a:noFill/>
            </a:ln>
          </p:spPr>
        </p:pic>
        <p:pic>
          <p:nvPicPr>
            <p:cNvPr id="26" name="Ink 29">
              <a:extLst>
                <a:ext uri="{FF2B5EF4-FFF2-40B4-BE49-F238E27FC236}">
                  <a16:creationId xmlns:a16="http://schemas.microsoft.com/office/drawing/2014/main" id="{3A1C6038-E878-72F3-CC1A-317068538BD8}"/>
                </a:ext>
              </a:extLst>
            </p:cNvPr>
            <p:cNvPicPr>
              <a:picLocks noChangeAspect="1"/>
            </p:cNvPicPr>
            <p:nvPr/>
          </p:nvPicPr>
          <p:blipFill>
            <a:blip r:embed="rId23"/>
            <a:stretch>
              <a:fillRect/>
            </a:stretch>
          </p:blipFill>
          <p:spPr>
            <a:xfrm>
              <a:off x="3169831" y="1539666"/>
              <a:ext cx="976679" cy="97200"/>
            </a:xfrm>
            <a:prstGeom prst="rect">
              <a:avLst/>
            </a:prstGeom>
            <a:noFill/>
            <a:ln cap="flat">
              <a:noFill/>
            </a:ln>
          </p:spPr>
        </p:pic>
        <p:pic>
          <p:nvPicPr>
            <p:cNvPr id="27" name="Ink 32">
              <a:extLst>
                <a:ext uri="{FF2B5EF4-FFF2-40B4-BE49-F238E27FC236}">
                  <a16:creationId xmlns:a16="http://schemas.microsoft.com/office/drawing/2014/main" id="{9EE1B656-6BAF-E121-3082-529EE103EEB0}"/>
                </a:ext>
              </a:extLst>
            </p:cNvPr>
            <p:cNvPicPr>
              <a:picLocks noChangeAspect="1"/>
            </p:cNvPicPr>
            <p:nvPr/>
          </p:nvPicPr>
          <p:blipFill>
            <a:blip r:embed="rId24"/>
            <a:stretch>
              <a:fillRect/>
            </a:stretch>
          </p:blipFill>
          <p:spPr>
            <a:xfrm>
              <a:off x="3930146" y="1491788"/>
              <a:ext cx="1142643" cy="125638"/>
            </a:xfrm>
            <a:prstGeom prst="rect">
              <a:avLst/>
            </a:prstGeom>
            <a:noFill/>
            <a:ln cap="flat">
              <a:noFill/>
            </a:ln>
          </p:spPr>
        </p:pic>
        <p:pic>
          <p:nvPicPr>
            <p:cNvPr id="28" name="Ink 34">
              <a:extLst>
                <a:ext uri="{FF2B5EF4-FFF2-40B4-BE49-F238E27FC236}">
                  <a16:creationId xmlns:a16="http://schemas.microsoft.com/office/drawing/2014/main" id="{4EFCA365-F3FC-9D94-D180-5183F02162B6}"/>
                </a:ext>
              </a:extLst>
            </p:cNvPr>
            <p:cNvPicPr>
              <a:picLocks noChangeAspect="1"/>
            </p:cNvPicPr>
            <p:nvPr/>
          </p:nvPicPr>
          <p:blipFill>
            <a:blip r:embed="rId25"/>
            <a:stretch>
              <a:fillRect/>
            </a:stretch>
          </p:blipFill>
          <p:spPr>
            <a:xfrm>
              <a:off x="1989752" y="1130344"/>
              <a:ext cx="37435" cy="300243"/>
            </a:xfrm>
            <a:prstGeom prst="rect">
              <a:avLst/>
            </a:prstGeom>
            <a:noFill/>
            <a:ln cap="flat">
              <a:noFill/>
            </a:ln>
          </p:spPr>
        </p:pic>
        <p:pic>
          <p:nvPicPr>
            <p:cNvPr id="29" name="Ink 35">
              <a:extLst>
                <a:ext uri="{FF2B5EF4-FFF2-40B4-BE49-F238E27FC236}">
                  <a16:creationId xmlns:a16="http://schemas.microsoft.com/office/drawing/2014/main" id="{BFAA8832-8782-EC0B-7AC0-B2A0DC17621B}"/>
                </a:ext>
              </a:extLst>
            </p:cNvPr>
            <p:cNvPicPr>
              <a:picLocks noChangeAspect="1"/>
            </p:cNvPicPr>
            <p:nvPr/>
          </p:nvPicPr>
          <p:blipFill>
            <a:blip r:embed="rId26"/>
            <a:stretch>
              <a:fillRect/>
            </a:stretch>
          </p:blipFill>
          <p:spPr>
            <a:xfrm>
              <a:off x="2034750" y="1318263"/>
              <a:ext cx="247317" cy="200884"/>
            </a:xfrm>
            <a:prstGeom prst="rect">
              <a:avLst/>
            </a:prstGeom>
            <a:noFill/>
            <a:ln cap="flat">
              <a:noFill/>
            </a:ln>
          </p:spPr>
        </p:pic>
      </p:grpSp>
      <p:pic>
        <p:nvPicPr>
          <p:cNvPr id="30" name="Ink 37">
            <a:extLst>
              <a:ext uri="{FF2B5EF4-FFF2-40B4-BE49-F238E27FC236}">
                <a16:creationId xmlns:a16="http://schemas.microsoft.com/office/drawing/2014/main" id="{E0EDEB92-9BE6-E049-AD4D-1820739F87B1}"/>
              </a:ext>
            </a:extLst>
          </p:cNvPr>
          <p:cNvPicPr>
            <a:picLocks noChangeAspect="1"/>
          </p:cNvPicPr>
          <p:nvPr/>
        </p:nvPicPr>
        <p:blipFill>
          <a:blip r:embed="rId27"/>
          <a:stretch>
            <a:fillRect/>
          </a:stretch>
        </p:blipFill>
        <p:spPr>
          <a:xfrm>
            <a:off x="125665" y="942782"/>
            <a:ext cx="1396078" cy="99358"/>
          </a:xfrm>
          <a:prstGeom prst="rect">
            <a:avLst/>
          </a:prstGeom>
          <a:noFill/>
          <a:ln cap="flat">
            <a:noFill/>
          </a:ln>
        </p:spPr>
      </p:pic>
      <p:pic>
        <p:nvPicPr>
          <p:cNvPr id="31" name="Ink 38">
            <a:extLst>
              <a:ext uri="{FF2B5EF4-FFF2-40B4-BE49-F238E27FC236}">
                <a16:creationId xmlns:a16="http://schemas.microsoft.com/office/drawing/2014/main" id="{AD5292CF-AD24-4E33-21F3-714F4986174F}"/>
              </a:ext>
            </a:extLst>
          </p:cNvPr>
          <p:cNvPicPr>
            <a:picLocks noChangeAspect="1"/>
          </p:cNvPicPr>
          <p:nvPr/>
        </p:nvPicPr>
        <p:blipFill>
          <a:blip r:embed="rId28"/>
          <a:stretch>
            <a:fillRect/>
          </a:stretch>
        </p:blipFill>
        <p:spPr>
          <a:xfrm>
            <a:off x="912269" y="854945"/>
            <a:ext cx="465484" cy="182157"/>
          </a:xfrm>
          <a:prstGeom prst="rect">
            <a:avLst/>
          </a:prstGeom>
          <a:noFill/>
          <a:ln cap="flat">
            <a:noFill/>
          </a:ln>
        </p:spPr>
      </p:pic>
      <p:pic>
        <p:nvPicPr>
          <p:cNvPr id="32" name="Ink 39">
            <a:extLst>
              <a:ext uri="{FF2B5EF4-FFF2-40B4-BE49-F238E27FC236}">
                <a16:creationId xmlns:a16="http://schemas.microsoft.com/office/drawing/2014/main" id="{789E4B94-AE55-FFAC-C767-157B5D3A1AAF}"/>
              </a:ext>
            </a:extLst>
          </p:cNvPr>
          <p:cNvPicPr>
            <a:picLocks noChangeAspect="1"/>
          </p:cNvPicPr>
          <p:nvPr/>
        </p:nvPicPr>
        <p:blipFill>
          <a:blip r:embed="rId29"/>
          <a:stretch>
            <a:fillRect/>
          </a:stretch>
        </p:blipFill>
        <p:spPr>
          <a:xfrm>
            <a:off x="858987" y="922629"/>
            <a:ext cx="301322" cy="290157"/>
          </a:xfrm>
          <a:prstGeom prst="rect">
            <a:avLst/>
          </a:prstGeom>
          <a:noFill/>
          <a:ln cap="flat">
            <a:noFill/>
          </a:ln>
        </p:spPr>
      </p:pic>
      <p:pic>
        <p:nvPicPr>
          <p:cNvPr id="33" name="Ink 40">
            <a:extLst>
              <a:ext uri="{FF2B5EF4-FFF2-40B4-BE49-F238E27FC236}">
                <a16:creationId xmlns:a16="http://schemas.microsoft.com/office/drawing/2014/main" id="{A9AC039A-EAE3-F45B-7418-E0E64AF0108F}"/>
              </a:ext>
            </a:extLst>
          </p:cNvPr>
          <p:cNvPicPr>
            <a:picLocks noChangeAspect="1"/>
          </p:cNvPicPr>
          <p:nvPr/>
        </p:nvPicPr>
        <p:blipFill>
          <a:blip r:embed="rId30"/>
          <a:stretch>
            <a:fillRect/>
          </a:stretch>
        </p:blipFill>
        <p:spPr>
          <a:xfrm>
            <a:off x="1157072" y="1006150"/>
            <a:ext cx="356" cy="356"/>
          </a:xfrm>
          <a:prstGeom prst="rect">
            <a:avLst/>
          </a:prstGeom>
          <a:noFill/>
          <a:ln cap="flat">
            <a:noFill/>
          </a:ln>
        </p:spPr>
      </p:pic>
      <p:pic>
        <p:nvPicPr>
          <p:cNvPr id="34" name="Ink 41">
            <a:extLst>
              <a:ext uri="{FF2B5EF4-FFF2-40B4-BE49-F238E27FC236}">
                <a16:creationId xmlns:a16="http://schemas.microsoft.com/office/drawing/2014/main" id="{0B95BFD2-A9E2-3CD7-F349-E4841B770618}"/>
              </a:ext>
            </a:extLst>
          </p:cNvPr>
          <p:cNvPicPr>
            <a:picLocks noChangeAspect="1"/>
          </p:cNvPicPr>
          <p:nvPr/>
        </p:nvPicPr>
        <p:blipFill>
          <a:blip r:embed="rId31"/>
          <a:stretch>
            <a:fillRect/>
          </a:stretch>
        </p:blipFill>
        <p:spPr>
          <a:xfrm>
            <a:off x="804992" y="847027"/>
            <a:ext cx="612364" cy="333362"/>
          </a:xfrm>
          <a:prstGeom prst="rect">
            <a:avLst/>
          </a:prstGeom>
          <a:noFill/>
          <a:ln cap="flat">
            <a:noFill/>
          </a:ln>
        </p:spPr>
      </p:pic>
      <p:pic>
        <p:nvPicPr>
          <p:cNvPr id="35" name="Ink 42">
            <a:extLst>
              <a:ext uri="{FF2B5EF4-FFF2-40B4-BE49-F238E27FC236}">
                <a16:creationId xmlns:a16="http://schemas.microsoft.com/office/drawing/2014/main" id="{B56FC054-BACF-7459-5E11-6810C09F7520}"/>
              </a:ext>
            </a:extLst>
          </p:cNvPr>
          <p:cNvPicPr>
            <a:picLocks noChangeAspect="1"/>
          </p:cNvPicPr>
          <p:nvPr/>
        </p:nvPicPr>
        <p:blipFill>
          <a:blip r:embed="rId32"/>
          <a:stretch>
            <a:fillRect/>
          </a:stretch>
        </p:blipFill>
        <p:spPr>
          <a:xfrm>
            <a:off x="969154" y="1149062"/>
            <a:ext cx="447123" cy="171001"/>
          </a:xfrm>
          <a:prstGeom prst="rect">
            <a:avLst/>
          </a:prstGeom>
          <a:noFill/>
          <a:ln cap="flat">
            <a:noFill/>
          </a:ln>
        </p:spPr>
      </p:pic>
      <p:pic>
        <p:nvPicPr>
          <p:cNvPr id="36" name="Ink 43">
            <a:extLst>
              <a:ext uri="{FF2B5EF4-FFF2-40B4-BE49-F238E27FC236}">
                <a16:creationId xmlns:a16="http://schemas.microsoft.com/office/drawing/2014/main" id="{B1183140-8FE2-E634-3B70-879A789A404A}"/>
              </a:ext>
            </a:extLst>
          </p:cNvPr>
          <p:cNvPicPr>
            <a:picLocks noChangeAspect="1"/>
          </p:cNvPicPr>
          <p:nvPr/>
        </p:nvPicPr>
        <p:blipFill>
          <a:blip r:embed="rId33"/>
          <a:stretch>
            <a:fillRect/>
          </a:stretch>
        </p:blipFill>
        <p:spPr>
          <a:xfrm>
            <a:off x="883465" y="1266425"/>
            <a:ext cx="1064517" cy="153719"/>
          </a:xfrm>
          <a:prstGeom prst="rect">
            <a:avLst/>
          </a:prstGeom>
          <a:noFill/>
          <a:ln cap="flat">
            <a:noFill/>
          </a:ln>
        </p:spPr>
      </p:pic>
      <p:pic>
        <p:nvPicPr>
          <p:cNvPr id="37" name="Ink 44">
            <a:extLst>
              <a:ext uri="{FF2B5EF4-FFF2-40B4-BE49-F238E27FC236}">
                <a16:creationId xmlns:a16="http://schemas.microsoft.com/office/drawing/2014/main" id="{D3B52A75-D89D-9B7F-5C86-57E3D2A1D719}"/>
              </a:ext>
            </a:extLst>
          </p:cNvPr>
          <p:cNvPicPr>
            <a:picLocks noChangeAspect="1"/>
          </p:cNvPicPr>
          <p:nvPr/>
        </p:nvPicPr>
        <p:blipFill>
          <a:blip r:embed="rId34"/>
          <a:stretch>
            <a:fillRect/>
          </a:stretch>
        </p:blipFill>
        <p:spPr>
          <a:xfrm>
            <a:off x="1088666" y="1360389"/>
            <a:ext cx="311042" cy="180356"/>
          </a:xfrm>
          <a:prstGeom prst="rect">
            <a:avLst/>
          </a:prstGeom>
          <a:noFill/>
          <a:ln cap="flat">
            <a:noFill/>
          </a:ln>
        </p:spPr>
      </p:pic>
      <p:pic>
        <p:nvPicPr>
          <p:cNvPr id="38" name="Ink 45">
            <a:extLst>
              <a:ext uri="{FF2B5EF4-FFF2-40B4-BE49-F238E27FC236}">
                <a16:creationId xmlns:a16="http://schemas.microsoft.com/office/drawing/2014/main" id="{7C296DC3-FB88-00D1-C349-F2B884DFA38E}"/>
              </a:ext>
            </a:extLst>
          </p:cNvPr>
          <p:cNvPicPr>
            <a:picLocks noChangeAspect="1"/>
          </p:cNvPicPr>
          <p:nvPr/>
        </p:nvPicPr>
        <p:blipFill>
          <a:blip r:embed="rId35"/>
          <a:stretch>
            <a:fillRect/>
          </a:stretch>
        </p:blipFill>
        <p:spPr>
          <a:xfrm>
            <a:off x="1207474" y="897428"/>
            <a:ext cx="356" cy="356"/>
          </a:xfrm>
          <a:prstGeom prst="rect">
            <a:avLst/>
          </a:prstGeom>
          <a:noFill/>
          <a:ln cap="flat">
            <a:noFill/>
          </a:ln>
        </p:spPr>
      </p:pic>
      <p:pic>
        <p:nvPicPr>
          <p:cNvPr id="39" name="Ink 46">
            <a:extLst>
              <a:ext uri="{FF2B5EF4-FFF2-40B4-BE49-F238E27FC236}">
                <a16:creationId xmlns:a16="http://schemas.microsoft.com/office/drawing/2014/main" id="{674740C4-5471-7337-7AAC-3433757A060A}"/>
              </a:ext>
            </a:extLst>
          </p:cNvPr>
          <p:cNvPicPr>
            <a:picLocks noChangeAspect="1"/>
          </p:cNvPicPr>
          <p:nvPr/>
        </p:nvPicPr>
        <p:blipFill>
          <a:blip r:embed="rId36"/>
          <a:stretch>
            <a:fillRect/>
          </a:stretch>
        </p:blipFill>
        <p:spPr>
          <a:xfrm>
            <a:off x="995434" y="934507"/>
            <a:ext cx="660599" cy="315358"/>
          </a:xfrm>
          <a:prstGeom prst="rect">
            <a:avLst/>
          </a:prstGeom>
          <a:noFill/>
          <a:ln cap="flat">
            <a:noFill/>
          </a:ln>
        </p:spPr>
      </p:pic>
      <p:pic>
        <p:nvPicPr>
          <p:cNvPr id="40" name="Ink 47">
            <a:extLst>
              <a:ext uri="{FF2B5EF4-FFF2-40B4-BE49-F238E27FC236}">
                <a16:creationId xmlns:a16="http://schemas.microsoft.com/office/drawing/2014/main" id="{11C0C309-DF3D-7608-8768-075042DC008B}"/>
              </a:ext>
            </a:extLst>
          </p:cNvPr>
          <p:cNvPicPr>
            <a:picLocks noChangeAspect="1"/>
          </p:cNvPicPr>
          <p:nvPr/>
        </p:nvPicPr>
        <p:blipFill>
          <a:blip r:embed="rId37"/>
          <a:stretch>
            <a:fillRect/>
          </a:stretch>
        </p:blipFill>
        <p:spPr>
          <a:xfrm>
            <a:off x="874468" y="1241224"/>
            <a:ext cx="813596" cy="253078"/>
          </a:xfrm>
          <a:prstGeom prst="rect">
            <a:avLst/>
          </a:prstGeom>
          <a:noFill/>
          <a:ln cap="flat">
            <a:noFill/>
          </a:ln>
        </p:spPr>
      </p:pic>
      <p:pic>
        <p:nvPicPr>
          <p:cNvPr id="41" name="Ink 15">
            <a:extLst>
              <a:ext uri="{FF2B5EF4-FFF2-40B4-BE49-F238E27FC236}">
                <a16:creationId xmlns:a16="http://schemas.microsoft.com/office/drawing/2014/main" id="{9A5FE4F2-D50D-2BBD-1415-4AA12A2B48D5}"/>
              </a:ext>
            </a:extLst>
          </p:cNvPr>
          <p:cNvPicPr>
            <a:picLocks noChangeAspect="1"/>
          </p:cNvPicPr>
          <p:nvPr/>
        </p:nvPicPr>
        <p:blipFill>
          <a:blip r:embed="rId38"/>
          <a:stretch>
            <a:fillRect/>
          </a:stretch>
        </p:blipFill>
        <p:spPr>
          <a:xfrm>
            <a:off x="905429" y="906069"/>
            <a:ext cx="917280" cy="42483"/>
          </a:xfrm>
          <a:prstGeom prst="rect">
            <a:avLst/>
          </a:prstGeom>
          <a:noFill/>
          <a:ln cap="flat">
            <a:noFill/>
          </a:ln>
        </p:spPr>
      </p:pic>
      <p:pic>
        <p:nvPicPr>
          <p:cNvPr id="42" name="Ink 20">
            <a:extLst>
              <a:ext uri="{FF2B5EF4-FFF2-40B4-BE49-F238E27FC236}">
                <a16:creationId xmlns:a16="http://schemas.microsoft.com/office/drawing/2014/main" id="{32365EF9-07B1-F73E-52D2-45E348E4BF2B}"/>
              </a:ext>
            </a:extLst>
          </p:cNvPr>
          <p:cNvPicPr>
            <a:picLocks noChangeAspect="1"/>
          </p:cNvPicPr>
          <p:nvPr/>
        </p:nvPicPr>
        <p:blipFill>
          <a:blip r:embed="rId39"/>
          <a:stretch>
            <a:fillRect/>
          </a:stretch>
        </p:blipFill>
        <p:spPr>
          <a:xfrm>
            <a:off x="661705" y="829744"/>
            <a:ext cx="838797" cy="204121"/>
          </a:xfrm>
          <a:prstGeom prst="rect">
            <a:avLst/>
          </a:prstGeom>
          <a:noFill/>
          <a:ln cap="flat">
            <a:noFill/>
          </a:ln>
        </p:spPr>
      </p:pic>
      <p:pic>
        <p:nvPicPr>
          <p:cNvPr id="43" name="Ink 22">
            <a:extLst>
              <a:ext uri="{FF2B5EF4-FFF2-40B4-BE49-F238E27FC236}">
                <a16:creationId xmlns:a16="http://schemas.microsoft.com/office/drawing/2014/main" id="{942E7E00-5637-96F0-4832-44ECFE6AB19A}"/>
              </a:ext>
            </a:extLst>
          </p:cNvPr>
          <p:cNvPicPr>
            <a:picLocks noChangeAspect="1"/>
          </p:cNvPicPr>
          <p:nvPr/>
        </p:nvPicPr>
        <p:blipFill>
          <a:blip r:embed="rId40"/>
          <a:stretch>
            <a:fillRect/>
          </a:stretch>
        </p:blipFill>
        <p:spPr>
          <a:xfrm>
            <a:off x="1895788" y="595384"/>
            <a:ext cx="356" cy="3602"/>
          </a:xfrm>
          <a:prstGeom prst="rect">
            <a:avLst/>
          </a:prstGeom>
          <a:noFill/>
          <a:ln cap="flat">
            <a:noFill/>
          </a:ln>
        </p:spPr>
      </p:pic>
      <p:pic>
        <p:nvPicPr>
          <p:cNvPr id="44" name="Ink 24">
            <a:extLst>
              <a:ext uri="{FF2B5EF4-FFF2-40B4-BE49-F238E27FC236}">
                <a16:creationId xmlns:a16="http://schemas.microsoft.com/office/drawing/2014/main" id="{020E50F7-C3A8-5F37-4E1D-B777297DF288}"/>
              </a:ext>
            </a:extLst>
          </p:cNvPr>
          <p:cNvPicPr>
            <a:picLocks noChangeAspect="1"/>
          </p:cNvPicPr>
          <p:nvPr/>
        </p:nvPicPr>
        <p:blipFill>
          <a:blip r:embed="rId41"/>
          <a:stretch>
            <a:fillRect/>
          </a:stretch>
        </p:blipFill>
        <p:spPr>
          <a:xfrm>
            <a:off x="933867" y="846670"/>
            <a:ext cx="1018797" cy="889921"/>
          </a:xfrm>
          <a:prstGeom prst="rect">
            <a:avLst/>
          </a:prstGeom>
          <a:noFill/>
          <a:ln cap="flat">
            <a:noFill/>
          </a:ln>
        </p:spPr>
      </p:pic>
      <p:pic>
        <p:nvPicPr>
          <p:cNvPr id="45" name="Ink 26">
            <a:extLst>
              <a:ext uri="{FF2B5EF4-FFF2-40B4-BE49-F238E27FC236}">
                <a16:creationId xmlns:a16="http://schemas.microsoft.com/office/drawing/2014/main" id="{4AD18EF7-B047-F05F-E4FE-E84D6CE00524}"/>
              </a:ext>
            </a:extLst>
          </p:cNvPr>
          <p:cNvPicPr>
            <a:picLocks noChangeAspect="1"/>
          </p:cNvPicPr>
          <p:nvPr/>
        </p:nvPicPr>
        <p:blipFill>
          <a:blip r:embed="rId42"/>
          <a:stretch>
            <a:fillRect/>
          </a:stretch>
        </p:blipFill>
        <p:spPr>
          <a:xfrm>
            <a:off x="826946" y="784390"/>
            <a:ext cx="1182602" cy="529556"/>
          </a:xfrm>
          <a:prstGeom prst="rect">
            <a:avLst/>
          </a:prstGeom>
          <a:noFill/>
          <a:ln cap="flat">
            <a:noFill/>
          </a:ln>
        </p:spPr>
      </p:pic>
      <p:pic>
        <p:nvPicPr>
          <p:cNvPr id="46" name="Ink 30">
            <a:extLst>
              <a:ext uri="{FF2B5EF4-FFF2-40B4-BE49-F238E27FC236}">
                <a16:creationId xmlns:a16="http://schemas.microsoft.com/office/drawing/2014/main" id="{6C5B680B-093A-3B7D-1DAB-5DEF251E2B50}"/>
              </a:ext>
            </a:extLst>
          </p:cNvPr>
          <p:cNvPicPr>
            <a:picLocks noChangeAspect="1"/>
          </p:cNvPicPr>
          <p:nvPr/>
        </p:nvPicPr>
        <p:blipFill>
          <a:blip r:embed="rId43"/>
          <a:stretch>
            <a:fillRect/>
          </a:stretch>
        </p:blipFill>
        <p:spPr>
          <a:xfrm>
            <a:off x="858630" y="821826"/>
            <a:ext cx="692639" cy="876964"/>
          </a:xfrm>
          <a:prstGeom prst="rect">
            <a:avLst/>
          </a:prstGeom>
          <a:noFill/>
          <a:ln cap="flat">
            <a:noFill/>
          </a:ln>
        </p:spPr>
      </p:pic>
      <p:pic>
        <p:nvPicPr>
          <p:cNvPr id="47" name="Picture 52" descr="A black and white sign with text&#10;&#10;Description automatically generated">
            <a:extLst>
              <a:ext uri="{FF2B5EF4-FFF2-40B4-BE49-F238E27FC236}">
                <a16:creationId xmlns:a16="http://schemas.microsoft.com/office/drawing/2014/main" id="{BDB3642E-1E29-EDD8-8392-E7257D312C68}"/>
              </a:ext>
            </a:extLst>
          </p:cNvPr>
          <p:cNvPicPr>
            <a:picLocks noChangeAspect="1"/>
          </p:cNvPicPr>
          <p:nvPr/>
        </p:nvPicPr>
        <p:blipFill>
          <a:blip r:embed="rId44"/>
          <a:stretch>
            <a:fillRect/>
          </a:stretch>
        </p:blipFill>
        <p:spPr>
          <a:xfrm>
            <a:off x="360012" y="338739"/>
            <a:ext cx="3844110" cy="1618488"/>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4" name="Rectangle 2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32D0F-20B2-E3BC-7886-40241BA8CAA9}"/>
              </a:ext>
            </a:extLst>
          </p:cNvPr>
          <p:cNvSpPr>
            <a:spLocks noGrp="1"/>
          </p:cNvSpPr>
          <p:nvPr>
            <p:ph type="title"/>
          </p:nvPr>
        </p:nvSpPr>
        <p:spPr>
          <a:xfrm>
            <a:off x="1153618" y="1239927"/>
            <a:ext cx="4008586" cy="4680583"/>
          </a:xfrm>
        </p:spPr>
        <p:txBody>
          <a:bodyPr anchor="ctr">
            <a:normAutofit/>
          </a:bodyPr>
          <a:lstStyle/>
          <a:p>
            <a:r>
              <a:rPr lang="en-IE" sz="5200" b="1"/>
              <a:t>Issues that can cause delay from our experience</a:t>
            </a:r>
          </a:p>
        </p:txBody>
      </p:sp>
      <p:sp>
        <p:nvSpPr>
          <p:cNvPr id="16" name="Content Placeholder 2">
            <a:extLst>
              <a:ext uri="{FF2B5EF4-FFF2-40B4-BE49-F238E27FC236}">
                <a16:creationId xmlns:a16="http://schemas.microsoft.com/office/drawing/2014/main" id="{9519B4FB-64DF-D097-7149-AD69E928D97D}"/>
              </a:ext>
            </a:extLst>
          </p:cNvPr>
          <p:cNvSpPr>
            <a:spLocks noGrp="1"/>
          </p:cNvSpPr>
          <p:nvPr>
            <p:ph idx="1"/>
          </p:nvPr>
        </p:nvSpPr>
        <p:spPr>
          <a:xfrm>
            <a:off x="5142195" y="1137274"/>
            <a:ext cx="6457939" cy="5483494"/>
          </a:xfrm>
        </p:spPr>
        <p:txBody>
          <a:bodyPr anchor="ctr">
            <a:normAutofit/>
          </a:bodyPr>
          <a:lstStyle/>
          <a:p>
            <a:r>
              <a:rPr lang="en-IE" sz="2000" kern="0" dirty="0">
                <a:effectLst/>
                <a:latin typeface="Aptos" panose="020B0004020202020204" pitchFamily="34" charset="0"/>
                <a:ea typeface="Aptos" panose="020B0004020202020204" pitchFamily="34" charset="0"/>
                <a:cs typeface="Aptos" panose="020B0004020202020204" pitchFamily="34" charset="0"/>
              </a:rPr>
              <a:t>Missing documentation such as proof of ownership,</a:t>
            </a:r>
            <a:r>
              <a:rPr lang="en-IE" sz="2000" kern="0" dirty="0">
                <a:latin typeface="Aptos" panose="020B0004020202020204" pitchFamily="34" charset="0"/>
                <a:ea typeface="Aptos" panose="020B0004020202020204" pitchFamily="34" charset="0"/>
                <a:cs typeface="Aptos" panose="020B0004020202020204" pitchFamily="34" charset="0"/>
              </a:rPr>
              <a:t> LPT evidence</a:t>
            </a:r>
            <a:r>
              <a:rPr lang="en-IE" sz="2000" kern="0" dirty="0">
                <a:effectLst/>
                <a:latin typeface="Aptos" panose="020B0004020202020204" pitchFamily="34" charset="0"/>
                <a:ea typeface="Aptos" panose="020B0004020202020204" pitchFamily="34" charset="0"/>
                <a:cs typeface="Aptos" panose="020B0004020202020204" pitchFamily="34" charset="0"/>
              </a:rPr>
              <a:t> or contractor quotes</a:t>
            </a:r>
          </a:p>
          <a:p>
            <a:r>
              <a:rPr lang="en-IE" sz="2000" kern="0" dirty="0">
                <a:effectLst/>
                <a:latin typeface="Aptos" panose="020B0004020202020204" pitchFamily="34" charset="0"/>
                <a:ea typeface="Aptos" panose="020B0004020202020204" pitchFamily="34" charset="0"/>
                <a:cs typeface="Aptos" panose="020B0004020202020204" pitchFamily="34" charset="0"/>
              </a:rPr>
              <a:t>Failure to meet eligibility criteria </a:t>
            </a:r>
            <a:r>
              <a:rPr lang="en-IE" sz="2000" kern="0" dirty="0">
                <a:latin typeface="Aptos" panose="020B0004020202020204" pitchFamily="34" charset="0"/>
                <a:ea typeface="Aptos" panose="020B0004020202020204" pitchFamily="34" charset="0"/>
                <a:cs typeface="Aptos" panose="020B0004020202020204" pitchFamily="34" charset="0"/>
              </a:rPr>
              <a:t>– no proof of Vacancy</a:t>
            </a:r>
          </a:p>
          <a:p>
            <a:r>
              <a:rPr lang="en-IE" sz="2000" kern="0" dirty="0">
                <a:effectLst/>
                <a:latin typeface="Aptos" panose="020B0004020202020204" pitchFamily="34" charset="0"/>
                <a:ea typeface="Aptos" panose="020B0004020202020204" pitchFamily="34" charset="0"/>
                <a:cs typeface="Aptos" panose="020B0004020202020204" pitchFamily="34" charset="0"/>
              </a:rPr>
              <a:t>Need for planning permission if substantial changes to the property are required.</a:t>
            </a:r>
            <a:endParaRPr lang="en-IE" sz="2000" kern="0" dirty="0">
              <a:latin typeface="Aptos" panose="020B0004020202020204" pitchFamily="34" charset="0"/>
              <a:ea typeface="Aptos" panose="020B0004020202020204" pitchFamily="34" charset="0"/>
              <a:cs typeface="Aptos" panose="020B0004020202020204" pitchFamily="34" charset="0"/>
            </a:endParaRPr>
          </a:p>
          <a:p>
            <a:r>
              <a:rPr lang="en-IE" sz="2000" dirty="0">
                <a:effectLst/>
                <a:latin typeface="Aptos" panose="020B0004020202020204" pitchFamily="34" charset="0"/>
                <a:ea typeface="Aptos" panose="020B0004020202020204" pitchFamily="34" charset="0"/>
                <a:cs typeface="Aptos" panose="020B0004020202020204" pitchFamily="34" charset="0"/>
              </a:rPr>
              <a:t>Difficulty securing qualified contractors or tradespeople due to high demand in the construction sector.</a:t>
            </a:r>
          </a:p>
          <a:p>
            <a:r>
              <a:rPr lang="en-IE" sz="2000" kern="0" dirty="0">
                <a:effectLst/>
                <a:latin typeface="Aptos" panose="020B0004020202020204" pitchFamily="34" charset="0"/>
                <a:ea typeface="Aptos" panose="020B0004020202020204" pitchFamily="34" charset="0"/>
                <a:cs typeface="Aptos" panose="020B0004020202020204" pitchFamily="34" charset="0"/>
              </a:rPr>
              <a:t>Failure to provide receipts, invoices, or certificates of completion required for reimbursement.</a:t>
            </a:r>
          </a:p>
          <a:p>
            <a:r>
              <a:rPr lang="en-IE" sz="2000" kern="0" dirty="0">
                <a:effectLst/>
                <a:latin typeface="Aptos" panose="020B0004020202020204" pitchFamily="34" charset="0"/>
                <a:ea typeface="Aptos" panose="020B0004020202020204" pitchFamily="34" charset="0"/>
                <a:cs typeface="Aptos" panose="020B0004020202020204" pitchFamily="34" charset="0"/>
              </a:rPr>
              <a:t>Timeframe involved in paperwork/legalities connected to the Charge Documents</a:t>
            </a:r>
          </a:p>
          <a:p>
            <a:r>
              <a:rPr lang="en-IE" sz="2000" kern="0" dirty="0">
                <a:effectLst/>
                <a:latin typeface="Aptos" panose="020B0004020202020204" pitchFamily="34" charset="0"/>
                <a:ea typeface="Aptos" panose="020B0004020202020204" pitchFamily="34" charset="0"/>
                <a:cs typeface="Aptos" panose="020B0004020202020204" pitchFamily="34" charset="0"/>
              </a:rPr>
              <a:t>Invalid/Expired Tax Clearance Certs at Payment Stage.</a:t>
            </a:r>
          </a:p>
          <a:p>
            <a:pPr marL="0" indent="0">
              <a:buNone/>
            </a:pPr>
            <a:endParaRPr lang="en-IE" sz="2000" dirty="0"/>
          </a:p>
          <a:p>
            <a:endParaRPr lang="en-IE" sz="1600" dirty="0"/>
          </a:p>
          <a:p>
            <a:pPr marL="0" indent="0">
              <a:buNone/>
            </a:pPr>
            <a:endParaRPr lang="en-IE" sz="1600" dirty="0"/>
          </a:p>
          <a:p>
            <a:endParaRPr lang="en-IE" sz="1600" dirty="0"/>
          </a:p>
        </p:txBody>
      </p:sp>
    </p:spTree>
    <p:extLst>
      <p:ext uri="{BB962C8B-B14F-4D97-AF65-F5344CB8AC3E}">
        <p14:creationId xmlns:p14="http://schemas.microsoft.com/office/powerpoint/2010/main" val="25446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C76-2E74-4345-B601-F00A1BACFCE9}"/>
              </a:ext>
            </a:extLst>
          </p:cNvPr>
          <p:cNvSpPr>
            <a:spLocks noGrp="1"/>
          </p:cNvSpPr>
          <p:nvPr>
            <p:ph type="title"/>
          </p:nvPr>
        </p:nvSpPr>
        <p:spPr>
          <a:xfrm>
            <a:off x="415393" y="672610"/>
            <a:ext cx="11361213" cy="942747"/>
          </a:xfrm>
        </p:spPr>
        <p:txBody>
          <a:bodyPr/>
          <a:lstStyle/>
          <a:p>
            <a:pPr algn="ctr"/>
            <a:r>
              <a:rPr lang="en-US" sz="3200" dirty="0">
                <a:solidFill>
                  <a:schemeClr val="tx1">
                    <a:lumMod val="50000"/>
                    <a:lumOff val="50000"/>
                  </a:schemeClr>
                </a:solidFill>
                <a:latin typeface="+mn-lt"/>
              </a:rPr>
              <a:t>CROÍ CÓNAITHE – </a:t>
            </a:r>
            <a:br>
              <a:rPr lang="en-US" sz="3200" dirty="0">
                <a:solidFill>
                  <a:schemeClr val="tx1">
                    <a:lumMod val="50000"/>
                    <a:lumOff val="50000"/>
                  </a:schemeClr>
                </a:solidFill>
                <a:latin typeface="+mn-lt"/>
              </a:rPr>
            </a:br>
            <a:r>
              <a:rPr lang="en-US" sz="3200" dirty="0">
                <a:solidFill>
                  <a:schemeClr val="tx1">
                    <a:lumMod val="50000"/>
                    <a:lumOff val="50000"/>
                  </a:schemeClr>
                </a:solidFill>
                <a:latin typeface="+mn-lt"/>
              </a:rPr>
              <a:t>VACANT PROPERTY REFURBISHMENT GRANT</a:t>
            </a:r>
            <a:endParaRPr lang="en-IN" sz="3200" dirty="0">
              <a:solidFill>
                <a:schemeClr val="tx1">
                  <a:lumMod val="50000"/>
                  <a:lumOff val="50000"/>
                </a:schemeClr>
              </a:solidFill>
              <a:latin typeface="+mn-lt"/>
            </a:endParaRPr>
          </a:p>
        </p:txBody>
      </p:sp>
      <p:sp>
        <p:nvSpPr>
          <p:cNvPr id="6" name="TextBox 5">
            <a:extLst>
              <a:ext uri="{FF2B5EF4-FFF2-40B4-BE49-F238E27FC236}">
                <a16:creationId xmlns:a16="http://schemas.microsoft.com/office/drawing/2014/main" id="{2E5685BC-3C87-496D-8009-E8298D67E248}"/>
              </a:ext>
            </a:extLst>
          </p:cNvPr>
          <p:cNvSpPr txBox="1"/>
          <p:nvPr/>
        </p:nvSpPr>
        <p:spPr>
          <a:xfrm>
            <a:off x="10346366" y="6506631"/>
            <a:ext cx="153607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1" u="none" strike="noStrike" kern="1200" cap="none" spc="0" normalizeH="0" baseline="0" noProof="0" dirty="0">
                <a:ln>
                  <a:noFill/>
                </a:ln>
                <a:solidFill>
                  <a:srgbClr val="FFFFFF">
                    <a:lumMod val="50000"/>
                  </a:srgbClr>
                </a:solidFill>
                <a:effectLst/>
                <a:uLnTx/>
                <a:uFillTx/>
                <a:latin typeface="Calibri" panose="020F0502020204030204"/>
                <a:ea typeface="+mn-ea"/>
                <a:cs typeface="Arial" pitchFamily="34" charset="0"/>
              </a:rPr>
              <a:t>Source: Globe Giving</a:t>
            </a:r>
          </a:p>
        </p:txBody>
      </p:sp>
      <p:grpSp>
        <p:nvGrpSpPr>
          <p:cNvPr id="4" name="Group 3">
            <a:extLst>
              <a:ext uri="{FF2B5EF4-FFF2-40B4-BE49-F238E27FC236}">
                <a16:creationId xmlns:a16="http://schemas.microsoft.com/office/drawing/2014/main" id="{88273FCE-0B33-BDC5-93E4-A1CD8373BA44}"/>
              </a:ext>
            </a:extLst>
          </p:cNvPr>
          <p:cNvGrpSpPr/>
          <p:nvPr/>
        </p:nvGrpSpPr>
        <p:grpSpPr>
          <a:xfrm>
            <a:off x="878973" y="1993303"/>
            <a:ext cx="10060546" cy="3654366"/>
            <a:chOff x="895454" y="1608410"/>
            <a:chExt cx="10060546" cy="3654366"/>
          </a:xfrm>
        </p:grpSpPr>
        <p:sp>
          <p:nvSpPr>
            <p:cNvPr id="9" name="Rectangle: Rounded Corners 8">
              <a:extLst>
                <a:ext uri="{FF2B5EF4-FFF2-40B4-BE49-F238E27FC236}">
                  <a16:creationId xmlns:a16="http://schemas.microsoft.com/office/drawing/2014/main" id="{D8330A81-3D8C-4D43-8831-16A7882BEA94}"/>
                </a:ext>
              </a:extLst>
            </p:cNvPr>
            <p:cNvSpPr/>
            <p:nvPr/>
          </p:nvSpPr>
          <p:spPr bwMode="auto">
            <a:xfrm>
              <a:off x="1236000" y="1608410"/>
              <a:ext cx="9720000" cy="172035"/>
            </a:xfrm>
            <a:prstGeom prst="roundRect">
              <a:avLst>
                <a:gd name="adj" fmla="val 50000"/>
              </a:avLst>
            </a:prstGeom>
            <a:solidFill>
              <a:schemeClr val="bg2"/>
            </a:solidFill>
            <a:ln>
              <a:solidFill>
                <a:schemeClr val="bg1">
                  <a:lumMod val="75000"/>
                </a:schemeClr>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D7C239A-DAA0-4496-B543-5F8F7D94AD60}"/>
                </a:ext>
              </a:extLst>
            </p:cNvPr>
            <p:cNvSpPr/>
            <p:nvPr/>
          </p:nvSpPr>
          <p:spPr bwMode="auto">
            <a:xfrm>
              <a:off x="2398101" y="1780443"/>
              <a:ext cx="126830" cy="278185"/>
            </a:xfrm>
            <a:prstGeom prst="rect">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B26C05C-FA40-4A5E-8057-2BD40B7ABD5F}"/>
                </a:ext>
              </a:extLst>
            </p:cNvPr>
            <p:cNvSpPr/>
            <p:nvPr/>
          </p:nvSpPr>
          <p:spPr bwMode="auto">
            <a:xfrm>
              <a:off x="4072481" y="1788720"/>
              <a:ext cx="126830" cy="278185"/>
            </a:xfrm>
            <a:prstGeom prst="rect">
              <a:avLst/>
            </a:pr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3CDC495-1A77-4FAD-97DE-41366FCDE4B3}"/>
                </a:ext>
              </a:extLst>
            </p:cNvPr>
            <p:cNvSpPr/>
            <p:nvPr/>
          </p:nvSpPr>
          <p:spPr bwMode="auto">
            <a:xfrm>
              <a:off x="5753439" y="1780444"/>
              <a:ext cx="126830" cy="278185"/>
            </a:xfrm>
            <a:prstGeom prst="rect">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2A47D22-7932-4B22-87E1-69790A21101C}"/>
                </a:ext>
              </a:extLst>
            </p:cNvPr>
            <p:cNvSpPr/>
            <p:nvPr/>
          </p:nvSpPr>
          <p:spPr bwMode="auto">
            <a:xfrm>
              <a:off x="7460569" y="1784863"/>
              <a:ext cx="126830" cy="278185"/>
            </a:xfrm>
            <a:prstGeom prst="rect">
              <a:avLst/>
            </a:prstGeom>
            <a:solidFill>
              <a:schemeClr val="accent4">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16B8503-D976-45A9-8312-2C379CEC26D1}"/>
                </a:ext>
              </a:extLst>
            </p:cNvPr>
            <p:cNvSpPr/>
            <p:nvPr/>
          </p:nvSpPr>
          <p:spPr bwMode="auto">
            <a:xfrm>
              <a:off x="9130058" y="1780444"/>
              <a:ext cx="126830" cy="278185"/>
            </a:xfrm>
            <a:prstGeom prst="rect">
              <a:avLst/>
            </a:prstGeom>
            <a:solidFill>
              <a:schemeClr val="accent5">
                <a:lumMod val="75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9B1089F-3BCC-9793-5E04-B4183773A67F}"/>
                </a:ext>
              </a:extLst>
            </p:cNvPr>
            <p:cNvGrpSpPr/>
            <p:nvPr/>
          </p:nvGrpSpPr>
          <p:grpSpPr>
            <a:xfrm>
              <a:off x="914586" y="1608410"/>
              <a:ext cx="1499820" cy="3641181"/>
              <a:chOff x="914586" y="1608410"/>
              <a:chExt cx="1499820" cy="3641181"/>
            </a:xfrm>
          </p:grpSpPr>
          <p:sp>
            <p:nvSpPr>
              <p:cNvPr id="43" name="Freeform: Shape 42">
                <a:extLst>
                  <a:ext uri="{FF2B5EF4-FFF2-40B4-BE49-F238E27FC236}">
                    <a16:creationId xmlns:a16="http://schemas.microsoft.com/office/drawing/2014/main" id="{10E5FCC3-A535-457B-866A-5703E3957112}"/>
                  </a:ext>
                </a:extLst>
              </p:cNvPr>
              <p:cNvSpPr/>
              <p:nvPr/>
            </p:nvSpPr>
            <p:spPr bwMode="auto">
              <a:xfrm>
                <a:off x="914586" y="1608410"/>
                <a:ext cx="1499820" cy="3641181"/>
              </a:xfrm>
              <a:custGeom>
                <a:avLst/>
                <a:gdLst>
                  <a:gd name="connsiteX0" fmla="*/ 104090 w 1368613"/>
                  <a:gd name="connsiteY0" fmla="*/ 0 h 3322643"/>
                  <a:gd name="connsiteX1" fmla="*/ 1368613 w 1368613"/>
                  <a:gd name="connsiteY1" fmla="*/ 0 h 3322643"/>
                  <a:gd name="connsiteX2" fmla="*/ 1368613 w 1368613"/>
                  <a:gd name="connsiteY2" fmla="*/ 563 h 3322643"/>
                  <a:gd name="connsiteX3" fmla="*/ 1354914 w 1368613"/>
                  <a:gd name="connsiteY3" fmla="*/ 6268 h 3322643"/>
                  <a:gd name="connsiteX4" fmla="*/ 1348681 w 1368613"/>
                  <a:gd name="connsiteY4" fmla="*/ 21400 h 3322643"/>
                  <a:gd name="connsiteX5" fmla="*/ 1348681 w 1368613"/>
                  <a:gd name="connsiteY5" fmla="*/ 263872 h 3322643"/>
                  <a:gd name="connsiteX6" fmla="*/ 1349407 w 1368613"/>
                  <a:gd name="connsiteY6" fmla="*/ 263872 h 3322643"/>
                  <a:gd name="connsiteX7" fmla="*/ 1349407 w 1368613"/>
                  <a:gd name="connsiteY7" fmla="*/ 3009729 h 3322643"/>
                  <a:gd name="connsiteX8" fmla="*/ 674704 w 1368613"/>
                  <a:gd name="connsiteY8" fmla="*/ 3322643 h 3322643"/>
                  <a:gd name="connsiteX9" fmla="*/ 0 w 1368613"/>
                  <a:gd name="connsiteY9" fmla="*/ 3009729 h 3322643"/>
                  <a:gd name="connsiteX10" fmla="*/ 0 w 1368613"/>
                  <a:gd name="connsiteY10" fmla="*/ 263872 h 3322643"/>
                  <a:gd name="connsiteX11" fmla="*/ 1 w 1368613"/>
                  <a:gd name="connsiteY11" fmla="*/ 263872 h 3322643"/>
                  <a:gd name="connsiteX12" fmla="*/ 1 w 1368613"/>
                  <a:gd name="connsiteY12" fmla="*/ 104661 h 3322643"/>
                  <a:gd name="connsiteX13" fmla="*/ 104090 w 1368613"/>
                  <a:gd name="connsiteY13" fmla="*/ 0 h 3322643"/>
                  <a:gd name="connsiteX0" fmla="*/ 104090 w 1368613"/>
                  <a:gd name="connsiteY0" fmla="*/ 0 h 3322643"/>
                  <a:gd name="connsiteX1" fmla="*/ 1368613 w 1368613"/>
                  <a:gd name="connsiteY1" fmla="*/ 0 h 3322643"/>
                  <a:gd name="connsiteX2" fmla="*/ 1368613 w 1368613"/>
                  <a:gd name="connsiteY2" fmla="*/ 563 h 3322643"/>
                  <a:gd name="connsiteX3" fmla="*/ 1354914 w 1368613"/>
                  <a:gd name="connsiteY3" fmla="*/ 6268 h 3322643"/>
                  <a:gd name="connsiteX4" fmla="*/ 1348681 w 1368613"/>
                  <a:gd name="connsiteY4" fmla="*/ 21400 h 3322643"/>
                  <a:gd name="connsiteX5" fmla="*/ 1348681 w 1368613"/>
                  <a:gd name="connsiteY5" fmla="*/ 263872 h 3322643"/>
                  <a:gd name="connsiteX6" fmla="*/ 1349407 w 1368613"/>
                  <a:gd name="connsiteY6" fmla="*/ 3009729 h 3322643"/>
                  <a:gd name="connsiteX7" fmla="*/ 674704 w 1368613"/>
                  <a:gd name="connsiteY7" fmla="*/ 3322643 h 3322643"/>
                  <a:gd name="connsiteX8" fmla="*/ 0 w 1368613"/>
                  <a:gd name="connsiteY8" fmla="*/ 3009729 h 3322643"/>
                  <a:gd name="connsiteX9" fmla="*/ 0 w 1368613"/>
                  <a:gd name="connsiteY9" fmla="*/ 263872 h 3322643"/>
                  <a:gd name="connsiteX10" fmla="*/ 1 w 1368613"/>
                  <a:gd name="connsiteY10" fmla="*/ 263872 h 3322643"/>
                  <a:gd name="connsiteX11" fmla="*/ 1 w 1368613"/>
                  <a:gd name="connsiteY11" fmla="*/ 104661 h 3322643"/>
                  <a:gd name="connsiteX12" fmla="*/ 104090 w 1368613"/>
                  <a:gd name="connsiteY12" fmla="*/ 0 h 3322643"/>
                  <a:gd name="connsiteX0" fmla="*/ 104090 w 1368613"/>
                  <a:gd name="connsiteY0" fmla="*/ 0 h 3322643"/>
                  <a:gd name="connsiteX1" fmla="*/ 1368613 w 1368613"/>
                  <a:gd name="connsiteY1" fmla="*/ 0 h 3322643"/>
                  <a:gd name="connsiteX2" fmla="*/ 1368613 w 1368613"/>
                  <a:gd name="connsiteY2" fmla="*/ 563 h 3322643"/>
                  <a:gd name="connsiteX3" fmla="*/ 1354914 w 1368613"/>
                  <a:gd name="connsiteY3" fmla="*/ 6268 h 3322643"/>
                  <a:gd name="connsiteX4" fmla="*/ 1348681 w 1368613"/>
                  <a:gd name="connsiteY4" fmla="*/ 21400 h 3322643"/>
                  <a:gd name="connsiteX5" fmla="*/ 1349407 w 1368613"/>
                  <a:gd name="connsiteY5" fmla="*/ 3009729 h 3322643"/>
                  <a:gd name="connsiteX6" fmla="*/ 674704 w 1368613"/>
                  <a:gd name="connsiteY6" fmla="*/ 3322643 h 3322643"/>
                  <a:gd name="connsiteX7" fmla="*/ 0 w 1368613"/>
                  <a:gd name="connsiteY7" fmla="*/ 3009729 h 3322643"/>
                  <a:gd name="connsiteX8" fmla="*/ 0 w 1368613"/>
                  <a:gd name="connsiteY8" fmla="*/ 263872 h 3322643"/>
                  <a:gd name="connsiteX9" fmla="*/ 1 w 1368613"/>
                  <a:gd name="connsiteY9" fmla="*/ 263872 h 3322643"/>
                  <a:gd name="connsiteX10" fmla="*/ 1 w 1368613"/>
                  <a:gd name="connsiteY10" fmla="*/ 104661 h 3322643"/>
                  <a:gd name="connsiteX11" fmla="*/ 104090 w 1368613"/>
                  <a:gd name="connsiteY11" fmla="*/ 0 h 332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8613" h="3322643">
                    <a:moveTo>
                      <a:pt x="104090" y="0"/>
                    </a:moveTo>
                    <a:lnTo>
                      <a:pt x="1368613" y="0"/>
                    </a:lnTo>
                    <a:lnTo>
                      <a:pt x="1368613" y="563"/>
                    </a:lnTo>
                    <a:lnTo>
                      <a:pt x="1354914" y="6268"/>
                    </a:lnTo>
                    <a:cubicBezTo>
                      <a:pt x="1351063" y="10140"/>
                      <a:pt x="1348681" y="15491"/>
                      <a:pt x="1348681" y="21400"/>
                    </a:cubicBezTo>
                    <a:lnTo>
                      <a:pt x="1349407" y="3009729"/>
                    </a:lnTo>
                    <a:lnTo>
                      <a:pt x="674704" y="3322643"/>
                    </a:lnTo>
                    <a:lnTo>
                      <a:pt x="0" y="3009729"/>
                    </a:lnTo>
                    <a:lnTo>
                      <a:pt x="0" y="263872"/>
                    </a:lnTo>
                    <a:lnTo>
                      <a:pt x="1" y="263872"/>
                    </a:lnTo>
                    <a:lnTo>
                      <a:pt x="1" y="104661"/>
                    </a:lnTo>
                    <a:cubicBezTo>
                      <a:pt x="1" y="46859"/>
                      <a:pt x="46604" y="0"/>
                      <a:pt x="104090" y="0"/>
                    </a:cubicBezTo>
                    <a:close/>
                  </a:path>
                </a:pathLst>
              </a:custGeom>
              <a:solidFill>
                <a:schemeClr val="accent1"/>
              </a:solidFill>
              <a:ln w="19050">
                <a:solidFill>
                  <a:schemeClr val="accent1">
                    <a:lumMod val="75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077" name="Oval 3076">
                <a:extLst>
                  <a:ext uri="{FF2B5EF4-FFF2-40B4-BE49-F238E27FC236}">
                    <a16:creationId xmlns:a16="http://schemas.microsoft.com/office/drawing/2014/main" id="{0126B55F-A6BC-443B-A9B3-8D5EF309A601}"/>
                  </a:ext>
                </a:extLst>
              </p:cNvPr>
              <p:cNvSpPr/>
              <p:nvPr/>
            </p:nvSpPr>
            <p:spPr bwMode="auto">
              <a:xfrm>
                <a:off x="1125745" y="1788720"/>
                <a:ext cx="1049266" cy="1049266"/>
              </a:xfrm>
              <a:prstGeom prst="ellipse">
                <a:avLst/>
              </a:prstGeom>
              <a:solidFill>
                <a:schemeClr val="tx1">
                  <a:alpha val="20000"/>
                </a:schemeClr>
              </a:solidFill>
              <a:ln w="25400">
                <a:solidFill>
                  <a:schemeClr val="bg1"/>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82CE64C6-99ED-9489-DE61-2AC8E26C97CB}"/>
                </a:ext>
              </a:extLst>
            </p:cNvPr>
            <p:cNvGrpSpPr/>
            <p:nvPr/>
          </p:nvGrpSpPr>
          <p:grpSpPr>
            <a:xfrm>
              <a:off x="2609512" y="1615974"/>
              <a:ext cx="1499819" cy="3641181"/>
              <a:chOff x="2609512" y="1615974"/>
              <a:chExt cx="1499819" cy="3641181"/>
            </a:xfrm>
          </p:grpSpPr>
          <p:sp>
            <p:nvSpPr>
              <p:cNvPr id="44" name="Freeform: Shape 43">
                <a:extLst>
                  <a:ext uri="{FF2B5EF4-FFF2-40B4-BE49-F238E27FC236}">
                    <a16:creationId xmlns:a16="http://schemas.microsoft.com/office/drawing/2014/main" id="{CED5D34F-6AF5-469D-9653-82BD36DF14AA}"/>
                  </a:ext>
                </a:extLst>
              </p:cNvPr>
              <p:cNvSpPr/>
              <p:nvPr/>
            </p:nvSpPr>
            <p:spPr bwMode="auto">
              <a:xfrm>
                <a:off x="2609512" y="1615974"/>
                <a:ext cx="1499819" cy="3641181"/>
              </a:xfrm>
              <a:custGeom>
                <a:avLst/>
                <a:gdLst>
                  <a:gd name="connsiteX0" fmla="*/ 104090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8680 w 1368612"/>
                  <a:gd name="connsiteY5" fmla="*/ 263872 h 3322643"/>
                  <a:gd name="connsiteX6" fmla="*/ 1349407 w 1368612"/>
                  <a:gd name="connsiteY6" fmla="*/ 263872 h 3322643"/>
                  <a:gd name="connsiteX7" fmla="*/ 1349407 w 1368612"/>
                  <a:gd name="connsiteY7" fmla="*/ 3009729 h 3322643"/>
                  <a:gd name="connsiteX8" fmla="*/ 674704 w 1368612"/>
                  <a:gd name="connsiteY8" fmla="*/ 3322643 h 3322643"/>
                  <a:gd name="connsiteX9" fmla="*/ 0 w 1368612"/>
                  <a:gd name="connsiteY9" fmla="*/ 3009729 h 3322643"/>
                  <a:gd name="connsiteX10" fmla="*/ 0 w 1368612"/>
                  <a:gd name="connsiteY10" fmla="*/ 263872 h 3322643"/>
                  <a:gd name="connsiteX11" fmla="*/ 1 w 1368612"/>
                  <a:gd name="connsiteY11" fmla="*/ 263872 h 3322643"/>
                  <a:gd name="connsiteX12" fmla="*/ 1 w 1368612"/>
                  <a:gd name="connsiteY12" fmla="*/ 104661 h 3322643"/>
                  <a:gd name="connsiteX13" fmla="*/ 104090 w 1368612"/>
                  <a:gd name="connsiteY13" fmla="*/ 0 h 3322643"/>
                  <a:gd name="connsiteX0" fmla="*/ 104090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8680 w 1368612"/>
                  <a:gd name="connsiteY5" fmla="*/ 263872 h 3322643"/>
                  <a:gd name="connsiteX6" fmla="*/ 1349407 w 1368612"/>
                  <a:gd name="connsiteY6" fmla="*/ 3009729 h 3322643"/>
                  <a:gd name="connsiteX7" fmla="*/ 674704 w 1368612"/>
                  <a:gd name="connsiteY7" fmla="*/ 3322643 h 3322643"/>
                  <a:gd name="connsiteX8" fmla="*/ 0 w 1368612"/>
                  <a:gd name="connsiteY8" fmla="*/ 3009729 h 3322643"/>
                  <a:gd name="connsiteX9" fmla="*/ 0 w 1368612"/>
                  <a:gd name="connsiteY9" fmla="*/ 263872 h 3322643"/>
                  <a:gd name="connsiteX10" fmla="*/ 1 w 1368612"/>
                  <a:gd name="connsiteY10" fmla="*/ 263872 h 3322643"/>
                  <a:gd name="connsiteX11" fmla="*/ 1 w 1368612"/>
                  <a:gd name="connsiteY11" fmla="*/ 104661 h 3322643"/>
                  <a:gd name="connsiteX12" fmla="*/ 104090 w 1368612"/>
                  <a:gd name="connsiteY12" fmla="*/ 0 h 3322643"/>
                  <a:gd name="connsiteX0" fmla="*/ 104090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9407 w 1368612"/>
                  <a:gd name="connsiteY5" fmla="*/ 3009729 h 3322643"/>
                  <a:gd name="connsiteX6" fmla="*/ 674704 w 1368612"/>
                  <a:gd name="connsiteY6" fmla="*/ 3322643 h 3322643"/>
                  <a:gd name="connsiteX7" fmla="*/ 0 w 1368612"/>
                  <a:gd name="connsiteY7" fmla="*/ 3009729 h 3322643"/>
                  <a:gd name="connsiteX8" fmla="*/ 0 w 1368612"/>
                  <a:gd name="connsiteY8" fmla="*/ 263872 h 3322643"/>
                  <a:gd name="connsiteX9" fmla="*/ 1 w 1368612"/>
                  <a:gd name="connsiteY9" fmla="*/ 263872 h 3322643"/>
                  <a:gd name="connsiteX10" fmla="*/ 1 w 1368612"/>
                  <a:gd name="connsiteY10" fmla="*/ 104661 h 3322643"/>
                  <a:gd name="connsiteX11" fmla="*/ 104090 w 1368612"/>
                  <a:gd name="connsiteY11" fmla="*/ 0 h 332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8612" h="3322643">
                    <a:moveTo>
                      <a:pt x="104090" y="0"/>
                    </a:moveTo>
                    <a:lnTo>
                      <a:pt x="1368612" y="0"/>
                    </a:lnTo>
                    <a:lnTo>
                      <a:pt x="1368612" y="563"/>
                    </a:lnTo>
                    <a:lnTo>
                      <a:pt x="1354914" y="6268"/>
                    </a:lnTo>
                    <a:cubicBezTo>
                      <a:pt x="1351062" y="10140"/>
                      <a:pt x="1348680" y="15491"/>
                      <a:pt x="1348680" y="21400"/>
                    </a:cubicBezTo>
                    <a:cubicBezTo>
                      <a:pt x="1348922" y="1017510"/>
                      <a:pt x="1349165" y="2013619"/>
                      <a:pt x="1349407" y="3009729"/>
                    </a:cubicBezTo>
                    <a:lnTo>
                      <a:pt x="674704" y="3322643"/>
                    </a:lnTo>
                    <a:lnTo>
                      <a:pt x="0" y="3009729"/>
                    </a:lnTo>
                    <a:lnTo>
                      <a:pt x="0" y="263872"/>
                    </a:lnTo>
                    <a:lnTo>
                      <a:pt x="1" y="263872"/>
                    </a:lnTo>
                    <a:lnTo>
                      <a:pt x="1" y="104661"/>
                    </a:lnTo>
                    <a:cubicBezTo>
                      <a:pt x="1" y="46859"/>
                      <a:pt x="46604" y="0"/>
                      <a:pt x="104090" y="0"/>
                    </a:cubicBezTo>
                    <a:close/>
                  </a:path>
                </a:pathLst>
              </a:custGeom>
              <a:solidFill>
                <a:schemeClr val="accent2"/>
              </a:solidFill>
              <a:ln w="19050">
                <a:solidFill>
                  <a:schemeClr val="accent2">
                    <a:lumMod val="75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B2D3A00-BF52-4FBB-AF9C-FF84CE7A33B8}"/>
                  </a:ext>
                </a:extLst>
              </p:cNvPr>
              <p:cNvSpPr/>
              <p:nvPr/>
            </p:nvSpPr>
            <p:spPr bwMode="auto">
              <a:xfrm>
                <a:off x="2845800" y="1781747"/>
                <a:ext cx="1049266" cy="1049266"/>
              </a:xfrm>
              <a:prstGeom prst="ellipse">
                <a:avLst/>
              </a:prstGeom>
              <a:solidFill>
                <a:schemeClr val="tx1">
                  <a:alpha val="20000"/>
                </a:schemeClr>
              </a:solidFill>
              <a:ln w="25400">
                <a:solidFill>
                  <a:schemeClr val="bg1"/>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004031CC-DB78-6CED-CCEB-BCE4A7F9A0C2}"/>
                </a:ext>
              </a:extLst>
            </p:cNvPr>
            <p:cNvGrpSpPr/>
            <p:nvPr/>
          </p:nvGrpSpPr>
          <p:grpSpPr>
            <a:xfrm>
              <a:off x="4284699" y="1621595"/>
              <a:ext cx="1499819" cy="3641181"/>
              <a:chOff x="4284699" y="1621595"/>
              <a:chExt cx="1499819" cy="3641181"/>
            </a:xfrm>
          </p:grpSpPr>
          <p:sp>
            <p:nvSpPr>
              <p:cNvPr id="45" name="Freeform: Shape 44">
                <a:extLst>
                  <a:ext uri="{FF2B5EF4-FFF2-40B4-BE49-F238E27FC236}">
                    <a16:creationId xmlns:a16="http://schemas.microsoft.com/office/drawing/2014/main" id="{5DDFA55E-B669-4B16-B5F5-44B244817ABF}"/>
                  </a:ext>
                </a:extLst>
              </p:cNvPr>
              <p:cNvSpPr/>
              <p:nvPr/>
            </p:nvSpPr>
            <p:spPr bwMode="auto">
              <a:xfrm>
                <a:off x="4284699" y="1621595"/>
                <a:ext cx="1499819" cy="3641181"/>
              </a:xfrm>
              <a:custGeom>
                <a:avLst/>
                <a:gdLst>
                  <a:gd name="connsiteX0" fmla="*/ 104089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8680 w 1368612"/>
                  <a:gd name="connsiteY5" fmla="*/ 263872 h 3322643"/>
                  <a:gd name="connsiteX6" fmla="*/ 1349407 w 1368612"/>
                  <a:gd name="connsiteY6" fmla="*/ 263872 h 3322643"/>
                  <a:gd name="connsiteX7" fmla="*/ 1349407 w 1368612"/>
                  <a:gd name="connsiteY7" fmla="*/ 3006558 h 3322643"/>
                  <a:gd name="connsiteX8" fmla="*/ 674704 w 1368612"/>
                  <a:gd name="connsiteY8" fmla="*/ 3322643 h 3322643"/>
                  <a:gd name="connsiteX9" fmla="*/ 1 w 1368612"/>
                  <a:gd name="connsiteY9" fmla="*/ 3006558 h 3322643"/>
                  <a:gd name="connsiteX10" fmla="*/ 1 w 1368612"/>
                  <a:gd name="connsiteY10" fmla="*/ 527738 h 3322643"/>
                  <a:gd name="connsiteX11" fmla="*/ 0 w 1368612"/>
                  <a:gd name="connsiteY11" fmla="*/ 527738 h 3322643"/>
                  <a:gd name="connsiteX12" fmla="*/ 0 w 1368612"/>
                  <a:gd name="connsiteY12" fmla="*/ 104661 h 3322643"/>
                  <a:gd name="connsiteX13" fmla="*/ 104089 w 1368612"/>
                  <a:gd name="connsiteY13" fmla="*/ 0 h 3322643"/>
                  <a:gd name="connsiteX0" fmla="*/ 104089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8680 w 1368612"/>
                  <a:gd name="connsiteY5" fmla="*/ 263872 h 3322643"/>
                  <a:gd name="connsiteX6" fmla="*/ 1349407 w 1368612"/>
                  <a:gd name="connsiteY6" fmla="*/ 3006558 h 3322643"/>
                  <a:gd name="connsiteX7" fmla="*/ 674704 w 1368612"/>
                  <a:gd name="connsiteY7" fmla="*/ 3322643 h 3322643"/>
                  <a:gd name="connsiteX8" fmla="*/ 1 w 1368612"/>
                  <a:gd name="connsiteY8" fmla="*/ 3006558 h 3322643"/>
                  <a:gd name="connsiteX9" fmla="*/ 1 w 1368612"/>
                  <a:gd name="connsiteY9" fmla="*/ 527738 h 3322643"/>
                  <a:gd name="connsiteX10" fmla="*/ 0 w 1368612"/>
                  <a:gd name="connsiteY10" fmla="*/ 527738 h 3322643"/>
                  <a:gd name="connsiteX11" fmla="*/ 0 w 1368612"/>
                  <a:gd name="connsiteY11" fmla="*/ 104661 h 3322643"/>
                  <a:gd name="connsiteX12" fmla="*/ 104089 w 1368612"/>
                  <a:gd name="connsiteY12" fmla="*/ 0 h 3322643"/>
                  <a:gd name="connsiteX0" fmla="*/ 104089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9407 w 1368612"/>
                  <a:gd name="connsiteY5" fmla="*/ 3006558 h 3322643"/>
                  <a:gd name="connsiteX6" fmla="*/ 674704 w 1368612"/>
                  <a:gd name="connsiteY6" fmla="*/ 3322643 h 3322643"/>
                  <a:gd name="connsiteX7" fmla="*/ 1 w 1368612"/>
                  <a:gd name="connsiteY7" fmla="*/ 3006558 h 3322643"/>
                  <a:gd name="connsiteX8" fmla="*/ 1 w 1368612"/>
                  <a:gd name="connsiteY8" fmla="*/ 527738 h 3322643"/>
                  <a:gd name="connsiteX9" fmla="*/ 0 w 1368612"/>
                  <a:gd name="connsiteY9" fmla="*/ 527738 h 3322643"/>
                  <a:gd name="connsiteX10" fmla="*/ 0 w 1368612"/>
                  <a:gd name="connsiteY10" fmla="*/ 104661 h 3322643"/>
                  <a:gd name="connsiteX11" fmla="*/ 104089 w 1368612"/>
                  <a:gd name="connsiteY11" fmla="*/ 0 h 332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8612" h="3322643">
                    <a:moveTo>
                      <a:pt x="104089" y="0"/>
                    </a:moveTo>
                    <a:lnTo>
                      <a:pt x="1368612" y="0"/>
                    </a:lnTo>
                    <a:lnTo>
                      <a:pt x="1368612" y="563"/>
                    </a:lnTo>
                    <a:lnTo>
                      <a:pt x="1354914" y="6268"/>
                    </a:lnTo>
                    <a:cubicBezTo>
                      <a:pt x="1351062" y="10140"/>
                      <a:pt x="1348680" y="15491"/>
                      <a:pt x="1348680" y="21400"/>
                    </a:cubicBezTo>
                    <a:cubicBezTo>
                      <a:pt x="1348922" y="1016453"/>
                      <a:pt x="1349165" y="2011505"/>
                      <a:pt x="1349407" y="3006558"/>
                    </a:cubicBezTo>
                    <a:lnTo>
                      <a:pt x="674704" y="3322643"/>
                    </a:lnTo>
                    <a:lnTo>
                      <a:pt x="1" y="3006558"/>
                    </a:lnTo>
                    <a:lnTo>
                      <a:pt x="1" y="527738"/>
                    </a:lnTo>
                    <a:lnTo>
                      <a:pt x="0" y="527738"/>
                    </a:lnTo>
                    <a:lnTo>
                      <a:pt x="0" y="104661"/>
                    </a:lnTo>
                    <a:cubicBezTo>
                      <a:pt x="0" y="46859"/>
                      <a:pt x="46603" y="0"/>
                      <a:pt x="104089" y="0"/>
                    </a:cubicBezTo>
                    <a:close/>
                  </a:path>
                </a:pathLst>
              </a:custGeom>
              <a:solidFill>
                <a:schemeClr val="accent3"/>
              </a:solidFill>
              <a:ln w="19050">
                <a:solidFill>
                  <a:schemeClr val="accent3">
                    <a:lumMod val="75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D87AB4FF-433F-44FA-8C3C-116E9588E5BC}"/>
                  </a:ext>
                </a:extLst>
              </p:cNvPr>
              <p:cNvSpPr/>
              <p:nvPr/>
            </p:nvSpPr>
            <p:spPr bwMode="auto">
              <a:xfrm>
                <a:off x="4509975" y="1794242"/>
                <a:ext cx="1049266" cy="1049266"/>
              </a:xfrm>
              <a:prstGeom prst="ellipse">
                <a:avLst/>
              </a:prstGeom>
              <a:solidFill>
                <a:schemeClr val="tx1">
                  <a:alpha val="20000"/>
                </a:schemeClr>
              </a:solidFill>
              <a:ln w="25400">
                <a:solidFill>
                  <a:schemeClr val="bg1"/>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208AF5F3-ECC3-81E5-E0D2-2666683D1A7D}"/>
                </a:ext>
              </a:extLst>
            </p:cNvPr>
            <p:cNvGrpSpPr/>
            <p:nvPr/>
          </p:nvGrpSpPr>
          <p:grpSpPr>
            <a:xfrm>
              <a:off x="6028265" y="1615974"/>
              <a:ext cx="1499819" cy="3641181"/>
              <a:chOff x="6028265" y="1615974"/>
              <a:chExt cx="1499819" cy="3641181"/>
            </a:xfrm>
          </p:grpSpPr>
          <p:sp>
            <p:nvSpPr>
              <p:cNvPr id="46" name="Freeform: Shape 45">
                <a:extLst>
                  <a:ext uri="{FF2B5EF4-FFF2-40B4-BE49-F238E27FC236}">
                    <a16:creationId xmlns:a16="http://schemas.microsoft.com/office/drawing/2014/main" id="{396461D8-799D-4CDD-ABF3-77F5ED8BCD6E}"/>
                  </a:ext>
                </a:extLst>
              </p:cNvPr>
              <p:cNvSpPr/>
              <p:nvPr/>
            </p:nvSpPr>
            <p:spPr bwMode="auto">
              <a:xfrm>
                <a:off x="6028265" y="1615974"/>
                <a:ext cx="1499819" cy="3641181"/>
              </a:xfrm>
              <a:custGeom>
                <a:avLst/>
                <a:gdLst>
                  <a:gd name="connsiteX0" fmla="*/ 104089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8680 w 1368612"/>
                  <a:gd name="connsiteY5" fmla="*/ 263872 h 3322643"/>
                  <a:gd name="connsiteX6" fmla="*/ 1349407 w 1368612"/>
                  <a:gd name="connsiteY6" fmla="*/ 263872 h 3322643"/>
                  <a:gd name="connsiteX7" fmla="*/ 1349407 w 1368612"/>
                  <a:gd name="connsiteY7" fmla="*/ 3009729 h 3322643"/>
                  <a:gd name="connsiteX8" fmla="*/ 674704 w 1368612"/>
                  <a:gd name="connsiteY8" fmla="*/ 3322643 h 3322643"/>
                  <a:gd name="connsiteX9" fmla="*/ 1 w 1368612"/>
                  <a:gd name="connsiteY9" fmla="*/ 3009729 h 3322643"/>
                  <a:gd name="connsiteX10" fmla="*/ 1 w 1368612"/>
                  <a:gd name="connsiteY10" fmla="*/ 527738 h 3322643"/>
                  <a:gd name="connsiteX11" fmla="*/ 0 w 1368612"/>
                  <a:gd name="connsiteY11" fmla="*/ 527738 h 3322643"/>
                  <a:gd name="connsiteX12" fmla="*/ 0 w 1368612"/>
                  <a:gd name="connsiteY12" fmla="*/ 104661 h 3322643"/>
                  <a:gd name="connsiteX13" fmla="*/ 104089 w 1368612"/>
                  <a:gd name="connsiteY13" fmla="*/ 0 h 3322643"/>
                  <a:gd name="connsiteX0" fmla="*/ 104089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8680 w 1368612"/>
                  <a:gd name="connsiteY5" fmla="*/ 263872 h 3322643"/>
                  <a:gd name="connsiteX6" fmla="*/ 1349407 w 1368612"/>
                  <a:gd name="connsiteY6" fmla="*/ 3009729 h 3322643"/>
                  <a:gd name="connsiteX7" fmla="*/ 674704 w 1368612"/>
                  <a:gd name="connsiteY7" fmla="*/ 3322643 h 3322643"/>
                  <a:gd name="connsiteX8" fmla="*/ 1 w 1368612"/>
                  <a:gd name="connsiteY8" fmla="*/ 3009729 h 3322643"/>
                  <a:gd name="connsiteX9" fmla="*/ 1 w 1368612"/>
                  <a:gd name="connsiteY9" fmla="*/ 527738 h 3322643"/>
                  <a:gd name="connsiteX10" fmla="*/ 0 w 1368612"/>
                  <a:gd name="connsiteY10" fmla="*/ 527738 h 3322643"/>
                  <a:gd name="connsiteX11" fmla="*/ 0 w 1368612"/>
                  <a:gd name="connsiteY11" fmla="*/ 104661 h 3322643"/>
                  <a:gd name="connsiteX12" fmla="*/ 104089 w 1368612"/>
                  <a:gd name="connsiteY12" fmla="*/ 0 h 3322643"/>
                  <a:gd name="connsiteX0" fmla="*/ 104089 w 1368612"/>
                  <a:gd name="connsiteY0" fmla="*/ 0 h 3322643"/>
                  <a:gd name="connsiteX1" fmla="*/ 1368612 w 1368612"/>
                  <a:gd name="connsiteY1" fmla="*/ 0 h 3322643"/>
                  <a:gd name="connsiteX2" fmla="*/ 1368612 w 1368612"/>
                  <a:gd name="connsiteY2" fmla="*/ 563 h 3322643"/>
                  <a:gd name="connsiteX3" fmla="*/ 1354914 w 1368612"/>
                  <a:gd name="connsiteY3" fmla="*/ 6268 h 3322643"/>
                  <a:gd name="connsiteX4" fmla="*/ 1348680 w 1368612"/>
                  <a:gd name="connsiteY4" fmla="*/ 21400 h 3322643"/>
                  <a:gd name="connsiteX5" fmla="*/ 1349407 w 1368612"/>
                  <a:gd name="connsiteY5" fmla="*/ 3009729 h 3322643"/>
                  <a:gd name="connsiteX6" fmla="*/ 674704 w 1368612"/>
                  <a:gd name="connsiteY6" fmla="*/ 3322643 h 3322643"/>
                  <a:gd name="connsiteX7" fmla="*/ 1 w 1368612"/>
                  <a:gd name="connsiteY7" fmla="*/ 3009729 h 3322643"/>
                  <a:gd name="connsiteX8" fmla="*/ 1 w 1368612"/>
                  <a:gd name="connsiteY8" fmla="*/ 527738 h 3322643"/>
                  <a:gd name="connsiteX9" fmla="*/ 0 w 1368612"/>
                  <a:gd name="connsiteY9" fmla="*/ 527738 h 3322643"/>
                  <a:gd name="connsiteX10" fmla="*/ 0 w 1368612"/>
                  <a:gd name="connsiteY10" fmla="*/ 104661 h 3322643"/>
                  <a:gd name="connsiteX11" fmla="*/ 104089 w 1368612"/>
                  <a:gd name="connsiteY11" fmla="*/ 0 h 332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8612" h="3322643">
                    <a:moveTo>
                      <a:pt x="104089" y="0"/>
                    </a:moveTo>
                    <a:lnTo>
                      <a:pt x="1368612" y="0"/>
                    </a:lnTo>
                    <a:lnTo>
                      <a:pt x="1368612" y="563"/>
                    </a:lnTo>
                    <a:lnTo>
                      <a:pt x="1354914" y="6268"/>
                    </a:lnTo>
                    <a:cubicBezTo>
                      <a:pt x="1351062" y="10140"/>
                      <a:pt x="1348680" y="15491"/>
                      <a:pt x="1348680" y="21400"/>
                    </a:cubicBezTo>
                    <a:cubicBezTo>
                      <a:pt x="1348922" y="1017510"/>
                      <a:pt x="1349165" y="2013619"/>
                      <a:pt x="1349407" y="3009729"/>
                    </a:cubicBezTo>
                    <a:lnTo>
                      <a:pt x="674704" y="3322643"/>
                    </a:lnTo>
                    <a:lnTo>
                      <a:pt x="1" y="3009729"/>
                    </a:lnTo>
                    <a:lnTo>
                      <a:pt x="1" y="527738"/>
                    </a:lnTo>
                    <a:lnTo>
                      <a:pt x="0" y="527738"/>
                    </a:lnTo>
                    <a:lnTo>
                      <a:pt x="0" y="104661"/>
                    </a:lnTo>
                    <a:cubicBezTo>
                      <a:pt x="0" y="46859"/>
                      <a:pt x="46603" y="0"/>
                      <a:pt x="104089" y="0"/>
                    </a:cubicBezTo>
                    <a:close/>
                  </a:path>
                </a:pathLst>
              </a:custGeom>
              <a:solidFill>
                <a:schemeClr val="accent4"/>
              </a:solidFill>
              <a:ln w="19050">
                <a:solidFill>
                  <a:schemeClr val="accent4">
                    <a:lumMod val="75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219B9D19-D24B-4EA1-B7F6-58BD77997144}"/>
                  </a:ext>
                </a:extLst>
              </p:cNvPr>
              <p:cNvSpPr/>
              <p:nvPr/>
            </p:nvSpPr>
            <p:spPr bwMode="auto">
              <a:xfrm>
                <a:off x="6214193" y="1824987"/>
                <a:ext cx="1049266" cy="1049266"/>
              </a:xfrm>
              <a:prstGeom prst="ellipse">
                <a:avLst/>
              </a:prstGeom>
              <a:solidFill>
                <a:schemeClr val="tx1">
                  <a:alpha val="20000"/>
                </a:schemeClr>
              </a:solidFill>
              <a:ln w="25400">
                <a:solidFill>
                  <a:schemeClr val="bg1"/>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6A7CC370-9916-6E89-0F49-3537409348AF}"/>
                </a:ext>
              </a:extLst>
            </p:cNvPr>
            <p:cNvGrpSpPr/>
            <p:nvPr/>
          </p:nvGrpSpPr>
          <p:grpSpPr>
            <a:xfrm>
              <a:off x="7652012" y="1608410"/>
              <a:ext cx="1499819" cy="3641179"/>
              <a:chOff x="7652012" y="1608410"/>
              <a:chExt cx="1499819" cy="3641179"/>
            </a:xfrm>
          </p:grpSpPr>
          <p:sp>
            <p:nvSpPr>
              <p:cNvPr id="47" name="Freeform: Shape 46">
                <a:extLst>
                  <a:ext uri="{FF2B5EF4-FFF2-40B4-BE49-F238E27FC236}">
                    <a16:creationId xmlns:a16="http://schemas.microsoft.com/office/drawing/2014/main" id="{84D1FDF1-B15F-4D52-8B7B-8CEBB3A57E9F}"/>
                  </a:ext>
                </a:extLst>
              </p:cNvPr>
              <p:cNvSpPr/>
              <p:nvPr/>
            </p:nvSpPr>
            <p:spPr bwMode="auto">
              <a:xfrm>
                <a:off x="7652012" y="1608410"/>
                <a:ext cx="1499819" cy="3641179"/>
              </a:xfrm>
              <a:custGeom>
                <a:avLst/>
                <a:gdLst>
                  <a:gd name="connsiteX0" fmla="*/ 104089 w 1368612"/>
                  <a:gd name="connsiteY0" fmla="*/ 0 h 3322641"/>
                  <a:gd name="connsiteX1" fmla="*/ 1368612 w 1368612"/>
                  <a:gd name="connsiteY1" fmla="*/ 0 h 3322641"/>
                  <a:gd name="connsiteX2" fmla="*/ 1368612 w 1368612"/>
                  <a:gd name="connsiteY2" fmla="*/ 563 h 3322641"/>
                  <a:gd name="connsiteX3" fmla="*/ 1354913 w 1368612"/>
                  <a:gd name="connsiteY3" fmla="*/ 6268 h 3322641"/>
                  <a:gd name="connsiteX4" fmla="*/ 1348680 w 1368612"/>
                  <a:gd name="connsiteY4" fmla="*/ 21400 h 3322641"/>
                  <a:gd name="connsiteX5" fmla="*/ 1348680 w 1368612"/>
                  <a:gd name="connsiteY5" fmla="*/ 263871 h 3322641"/>
                  <a:gd name="connsiteX6" fmla="*/ 1349407 w 1368612"/>
                  <a:gd name="connsiteY6" fmla="*/ 263871 h 3322641"/>
                  <a:gd name="connsiteX7" fmla="*/ 1349407 w 1368612"/>
                  <a:gd name="connsiteY7" fmla="*/ 3009727 h 3322641"/>
                  <a:gd name="connsiteX8" fmla="*/ 674704 w 1368612"/>
                  <a:gd name="connsiteY8" fmla="*/ 3322641 h 3322641"/>
                  <a:gd name="connsiteX9" fmla="*/ 1 w 1368612"/>
                  <a:gd name="connsiteY9" fmla="*/ 3009727 h 3322641"/>
                  <a:gd name="connsiteX10" fmla="*/ 1 w 1368612"/>
                  <a:gd name="connsiteY10" fmla="*/ 527738 h 3322641"/>
                  <a:gd name="connsiteX11" fmla="*/ 0 w 1368612"/>
                  <a:gd name="connsiteY11" fmla="*/ 527738 h 3322641"/>
                  <a:gd name="connsiteX12" fmla="*/ 0 w 1368612"/>
                  <a:gd name="connsiteY12" fmla="*/ 104661 h 3322641"/>
                  <a:gd name="connsiteX13" fmla="*/ 104089 w 1368612"/>
                  <a:gd name="connsiteY13" fmla="*/ 0 h 3322641"/>
                  <a:gd name="connsiteX0" fmla="*/ 104089 w 1368612"/>
                  <a:gd name="connsiteY0" fmla="*/ 0 h 3322641"/>
                  <a:gd name="connsiteX1" fmla="*/ 1368612 w 1368612"/>
                  <a:gd name="connsiteY1" fmla="*/ 0 h 3322641"/>
                  <a:gd name="connsiteX2" fmla="*/ 1368612 w 1368612"/>
                  <a:gd name="connsiteY2" fmla="*/ 563 h 3322641"/>
                  <a:gd name="connsiteX3" fmla="*/ 1354913 w 1368612"/>
                  <a:gd name="connsiteY3" fmla="*/ 6268 h 3322641"/>
                  <a:gd name="connsiteX4" fmla="*/ 1348680 w 1368612"/>
                  <a:gd name="connsiteY4" fmla="*/ 21400 h 3322641"/>
                  <a:gd name="connsiteX5" fmla="*/ 1348680 w 1368612"/>
                  <a:gd name="connsiteY5" fmla="*/ 263871 h 3322641"/>
                  <a:gd name="connsiteX6" fmla="*/ 1349407 w 1368612"/>
                  <a:gd name="connsiteY6" fmla="*/ 3009727 h 3322641"/>
                  <a:gd name="connsiteX7" fmla="*/ 674704 w 1368612"/>
                  <a:gd name="connsiteY7" fmla="*/ 3322641 h 3322641"/>
                  <a:gd name="connsiteX8" fmla="*/ 1 w 1368612"/>
                  <a:gd name="connsiteY8" fmla="*/ 3009727 h 3322641"/>
                  <a:gd name="connsiteX9" fmla="*/ 1 w 1368612"/>
                  <a:gd name="connsiteY9" fmla="*/ 527738 h 3322641"/>
                  <a:gd name="connsiteX10" fmla="*/ 0 w 1368612"/>
                  <a:gd name="connsiteY10" fmla="*/ 527738 h 3322641"/>
                  <a:gd name="connsiteX11" fmla="*/ 0 w 1368612"/>
                  <a:gd name="connsiteY11" fmla="*/ 104661 h 3322641"/>
                  <a:gd name="connsiteX12" fmla="*/ 104089 w 1368612"/>
                  <a:gd name="connsiteY12" fmla="*/ 0 h 3322641"/>
                  <a:gd name="connsiteX0" fmla="*/ 104089 w 1368612"/>
                  <a:gd name="connsiteY0" fmla="*/ 0 h 3322641"/>
                  <a:gd name="connsiteX1" fmla="*/ 1368612 w 1368612"/>
                  <a:gd name="connsiteY1" fmla="*/ 0 h 3322641"/>
                  <a:gd name="connsiteX2" fmla="*/ 1368612 w 1368612"/>
                  <a:gd name="connsiteY2" fmla="*/ 563 h 3322641"/>
                  <a:gd name="connsiteX3" fmla="*/ 1354913 w 1368612"/>
                  <a:gd name="connsiteY3" fmla="*/ 6268 h 3322641"/>
                  <a:gd name="connsiteX4" fmla="*/ 1348680 w 1368612"/>
                  <a:gd name="connsiteY4" fmla="*/ 21400 h 3322641"/>
                  <a:gd name="connsiteX5" fmla="*/ 1349407 w 1368612"/>
                  <a:gd name="connsiteY5" fmla="*/ 3009727 h 3322641"/>
                  <a:gd name="connsiteX6" fmla="*/ 674704 w 1368612"/>
                  <a:gd name="connsiteY6" fmla="*/ 3322641 h 3322641"/>
                  <a:gd name="connsiteX7" fmla="*/ 1 w 1368612"/>
                  <a:gd name="connsiteY7" fmla="*/ 3009727 h 3322641"/>
                  <a:gd name="connsiteX8" fmla="*/ 1 w 1368612"/>
                  <a:gd name="connsiteY8" fmla="*/ 527738 h 3322641"/>
                  <a:gd name="connsiteX9" fmla="*/ 0 w 1368612"/>
                  <a:gd name="connsiteY9" fmla="*/ 527738 h 3322641"/>
                  <a:gd name="connsiteX10" fmla="*/ 0 w 1368612"/>
                  <a:gd name="connsiteY10" fmla="*/ 104661 h 3322641"/>
                  <a:gd name="connsiteX11" fmla="*/ 104089 w 1368612"/>
                  <a:gd name="connsiteY11" fmla="*/ 0 h 33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8612" h="3322641">
                    <a:moveTo>
                      <a:pt x="104089" y="0"/>
                    </a:moveTo>
                    <a:lnTo>
                      <a:pt x="1368612" y="0"/>
                    </a:lnTo>
                    <a:lnTo>
                      <a:pt x="1368612" y="563"/>
                    </a:lnTo>
                    <a:lnTo>
                      <a:pt x="1354913" y="6268"/>
                    </a:lnTo>
                    <a:cubicBezTo>
                      <a:pt x="1351062" y="10140"/>
                      <a:pt x="1348680" y="15491"/>
                      <a:pt x="1348680" y="21400"/>
                    </a:cubicBezTo>
                    <a:cubicBezTo>
                      <a:pt x="1348922" y="1017509"/>
                      <a:pt x="1349165" y="2013618"/>
                      <a:pt x="1349407" y="3009727"/>
                    </a:cubicBezTo>
                    <a:lnTo>
                      <a:pt x="674704" y="3322641"/>
                    </a:lnTo>
                    <a:lnTo>
                      <a:pt x="1" y="3009727"/>
                    </a:lnTo>
                    <a:lnTo>
                      <a:pt x="1" y="527738"/>
                    </a:lnTo>
                    <a:lnTo>
                      <a:pt x="0" y="527738"/>
                    </a:lnTo>
                    <a:lnTo>
                      <a:pt x="0" y="104661"/>
                    </a:lnTo>
                    <a:cubicBezTo>
                      <a:pt x="0" y="46858"/>
                      <a:pt x="46603" y="0"/>
                      <a:pt x="104089" y="0"/>
                    </a:cubicBezTo>
                    <a:close/>
                  </a:path>
                </a:pathLst>
              </a:custGeom>
              <a:solidFill>
                <a:schemeClr val="accent5"/>
              </a:solidFill>
              <a:ln w="19050">
                <a:solidFill>
                  <a:schemeClr val="accent5">
                    <a:lumMod val="75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9BB3EC9-C0BF-4322-B74E-141483988D13}"/>
                  </a:ext>
                </a:extLst>
              </p:cNvPr>
              <p:cNvSpPr/>
              <p:nvPr/>
            </p:nvSpPr>
            <p:spPr bwMode="auto">
              <a:xfrm>
                <a:off x="7899943" y="1844609"/>
                <a:ext cx="1049266" cy="1049266"/>
              </a:xfrm>
              <a:prstGeom prst="ellipse">
                <a:avLst/>
              </a:prstGeom>
              <a:solidFill>
                <a:schemeClr val="tx1">
                  <a:alpha val="20000"/>
                </a:schemeClr>
              </a:solidFill>
              <a:ln w="25400">
                <a:solidFill>
                  <a:schemeClr val="bg1"/>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6D6297EC-6BB3-49A2-97EF-72C9817BA804}"/>
                </a:ext>
              </a:extLst>
            </p:cNvPr>
            <p:cNvSpPr txBox="1"/>
            <p:nvPr/>
          </p:nvSpPr>
          <p:spPr>
            <a:xfrm>
              <a:off x="895454" y="3174955"/>
              <a:ext cx="14620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effectLst>
                    <a:outerShdw blurRad="38100" dist="38100" dir="2700000" algn="tl">
                      <a:srgbClr val="000000">
                        <a:alpha val="43137"/>
                      </a:srgbClr>
                    </a:outerShdw>
                  </a:effectLst>
                  <a:latin typeface="Calibri" panose="020F0502020204030204"/>
                  <a:cs typeface="Calibri" panose="020F0502020204030204" pitchFamily="34" charset="0"/>
                </a:rPr>
                <a:t>Number of Applications received</a:t>
              </a:r>
              <a:endParaRPr kumimoji="0" lang="en-IN"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cs typeface="Calibri" panose="020F0502020204030204" pitchFamily="34" charset="0"/>
              </a:endParaRPr>
            </a:p>
          </p:txBody>
        </p:sp>
        <p:sp>
          <p:nvSpPr>
            <p:cNvPr id="36" name="TextBox 35">
              <a:extLst>
                <a:ext uri="{FF2B5EF4-FFF2-40B4-BE49-F238E27FC236}">
                  <a16:creationId xmlns:a16="http://schemas.microsoft.com/office/drawing/2014/main" id="{F998C1C7-F41F-4B02-B13E-28CECFDEE76D}"/>
                </a:ext>
              </a:extLst>
            </p:cNvPr>
            <p:cNvSpPr txBox="1"/>
            <p:nvPr/>
          </p:nvSpPr>
          <p:spPr>
            <a:xfrm>
              <a:off x="2636912" y="3180574"/>
              <a:ext cx="146207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Calibri" panose="020F0502020204030204" pitchFamily="34" charset="0"/>
                </a:rPr>
                <a:t>Approvals</a:t>
              </a:r>
            </a:p>
          </p:txBody>
        </p:sp>
        <p:sp>
          <p:nvSpPr>
            <p:cNvPr id="37" name="TextBox 36">
              <a:extLst>
                <a:ext uri="{FF2B5EF4-FFF2-40B4-BE49-F238E27FC236}">
                  <a16:creationId xmlns:a16="http://schemas.microsoft.com/office/drawing/2014/main" id="{BDA495A0-C656-4707-AACB-D6906086DED0}"/>
                </a:ext>
              </a:extLst>
            </p:cNvPr>
            <p:cNvSpPr txBox="1"/>
            <p:nvPr/>
          </p:nvSpPr>
          <p:spPr>
            <a:xfrm>
              <a:off x="4359019" y="3174955"/>
              <a:ext cx="14620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Calibri" panose="020F0502020204030204" pitchFamily="34" charset="0"/>
                </a:rPr>
                <a:t>Further Information Requested</a:t>
              </a:r>
            </a:p>
          </p:txBody>
        </p:sp>
        <p:sp>
          <p:nvSpPr>
            <p:cNvPr id="38" name="TextBox 37">
              <a:extLst>
                <a:ext uri="{FF2B5EF4-FFF2-40B4-BE49-F238E27FC236}">
                  <a16:creationId xmlns:a16="http://schemas.microsoft.com/office/drawing/2014/main" id="{8AFA4897-65C5-4427-860C-06348698996A}"/>
                </a:ext>
              </a:extLst>
            </p:cNvPr>
            <p:cNvSpPr txBox="1"/>
            <p:nvPr/>
          </p:nvSpPr>
          <p:spPr>
            <a:xfrm>
              <a:off x="5998497" y="3174955"/>
              <a:ext cx="14620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effectLst>
                    <a:outerShdw blurRad="38100" dist="38100" dir="2700000" algn="tl">
                      <a:srgbClr val="000000">
                        <a:alpha val="43137"/>
                      </a:srgbClr>
                    </a:outerShdw>
                  </a:effectLst>
                  <a:latin typeface="Calibri" panose="020F0502020204030204"/>
                  <a:cs typeface="Calibri" panose="020F0502020204030204" pitchFamily="34" charset="0"/>
                </a:rPr>
                <a:t>Applications Declined or Withdrawn</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cs typeface="Calibri" panose="020F0502020204030204" pitchFamily="34" charset="0"/>
              </a:endParaRPr>
            </a:p>
          </p:txBody>
        </p:sp>
        <p:sp>
          <p:nvSpPr>
            <p:cNvPr id="39" name="TextBox 38">
              <a:extLst>
                <a:ext uri="{FF2B5EF4-FFF2-40B4-BE49-F238E27FC236}">
                  <a16:creationId xmlns:a16="http://schemas.microsoft.com/office/drawing/2014/main" id="{52BE3755-481C-4DA3-9B31-DF08DF9C3536}"/>
                </a:ext>
              </a:extLst>
            </p:cNvPr>
            <p:cNvSpPr txBox="1"/>
            <p:nvPr/>
          </p:nvSpPr>
          <p:spPr>
            <a:xfrm>
              <a:off x="7715286" y="3179838"/>
              <a:ext cx="146207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effectLst>
                    <a:outerShdw blurRad="38100" dist="38100" dir="2700000" algn="tl">
                      <a:srgbClr val="000000">
                        <a:alpha val="43137"/>
                      </a:srgbClr>
                    </a:outerShdw>
                  </a:effectLst>
                  <a:latin typeface="Calibri" panose="020F0502020204030204"/>
                  <a:cs typeface="Calibri" panose="020F0502020204030204" pitchFamily="34" charset="0"/>
                </a:rPr>
                <a:t>No. of application with funding issued</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Calibri" panose="020F0502020204030204" pitchFamily="34" charset="0"/>
              </a:endParaRPr>
            </a:p>
          </p:txBody>
        </p:sp>
        <p:sp>
          <p:nvSpPr>
            <p:cNvPr id="54" name="TextBox 53">
              <a:extLst>
                <a:ext uri="{FF2B5EF4-FFF2-40B4-BE49-F238E27FC236}">
                  <a16:creationId xmlns:a16="http://schemas.microsoft.com/office/drawing/2014/main" id="{DC809062-BE47-41E7-8BEB-07B84A5AFCA8}"/>
                </a:ext>
              </a:extLst>
            </p:cNvPr>
            <p:cNvSpPr txBox="1"/>
            <p:nvPr/>
          </p:nvSpPr>
          <p:spPr>
            <a:xfrm>
              <a:off x="1232752" y="2131320"/>
              <a:ext cx="84649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355</a:t>
              </a:r>
            </a:p>
          </p:txBody>
        </p:sp>
        <p:sp>
          <p:nvSpPr>
            <p:cNvPr id="55" name="TextBox 54">
              <a:extLst>
                <a:ext uri="{FF2B5EF4-FFF2-40B4-BE49-F238E27FC236}">
                  <a16:creationId xmlns:a16="http://schemas.microsoft.com/office/drawing/2014/main" id="{86B52A36-DD84-4CF1-9719-E3E29325D0DF}"/>
                </a:ext>
              </a:extLst>
            </p:cNvPr>
            <p:cNvSpPr txBox="1"/>
            <p:nvPr/>
          </p:nvSpPr>
          <p:spPr>
            <a:xfrm>
              <a:off x="2925538" y="2137103"/>
              <a:ext cx="84649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215</a:t>
              </a:r>
            </a:p>
          </p:txBody>
        </p:sp>
        <p:sp>
          <p:nvSpPr>
            <p:cNvPr id="56" name="TextBox 55">
              <a:extLst>
                <a:ext uri="{FF2B5EF4-FFF2-40B4-BE49-F238E27FC236}">
                  <a16:creationId xmlns:a16="http://schemas.microsoft.com/office/drawing/2014/main" id="{8CC286BE-1321-4EE7-A0D3-43FC050F3158}"/>
                </a:ext>
              </a:extLst>
            </p:cNvPr>
            <p:cNvSpPr txBox="1"/>
            <p:nvPr/>
          </p:nvSpPr>
          <p:spPr>
            <a:xfrm>
              <a:off x="4623746" y="2126680"/>
              <a:ext cx="84649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rPr>
                <a:t>130</a:t>
              </a:r>
            </a:p>
          </p:txBody>
        </p:sp>
        <p:sp>
          <p:nvSpPr>
            <p:cNvPr id="57" name="TextBox 56">
              <a:extLst>
                <a:ext uri="{FF2B5EF4-FFF2-40B4-BE49-F238E27FC236}">
                  <a16:creationId xmlns:a16="http://schemas.microsoft.com/office/drawing/2014/main" id="{2F8190FC-A413-4CF6-9C18-CFD3A254B61C}"/>
                </a:ext>
              </a:extLst>
            </p:cNvPr>
            <p:cNvSpPr txBox="1"/>
            <p:nvPr/>
          </p:nvSpPr>
          <p:spPr>
            <a:xfrm>
              <a:off x="6287228" y="2126680"/>
              <a:ext cx="90319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FF"/>
                  </a:solidFill>
                  <a:effectLst>
                    <a:outerShdw blurRad="38100" dist="38100" dir="2700000" algn="tl">
                      <a:srgbClr val="000000">
                        <a:alpha val="43137"/>
                      </a:srgbClr>
                    </a:outerShdw>
                  </a:effectLst>
                  <a:latin typeface="Calibri" panose="020F0502020204030204"/>
                </a:rPr>
                <a:t>7</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ndParaRPr>
            </a:p>
          </p:txBody>
        </p:sp>
        <p:sp>
          <p:nvSpPr>
            <p:cNvPr id="58" name="TextBox 57">
              <a:extLst>
                <a:ext uri="{FF2B5EF4-FFF2-40B4-BE49-F238E27FC236}">
                  <a16:creationId xmlns:a16="http://schemas.microsoft.com/office/drawing/2014/main" id="{2576E3EC-FC90-4562-91A3-DE1C6318A65C}"/>
                </a:ext>
              </a:extLst>
            </p:cNvPr>
            <p:cNvSpPr txBox="1"/>
            <p:nvPr/>
          </p:nvSpPr>
          <p:spPr>
            <a:xfrm>
              <a:off x="7859633" y="2110074"/>
              <a:ext cx="112988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FFFF"/>
                  </a:solidFill>
                  <a:effectLst>
                    <a:outerShdw blurRad="38100" dist="38100" dir="2700000" algn="tl">
                      <a:srgbClr val="000000">
                        <a:alpha val="43137"/>
                      </a:srgbClr>
                    </a:outerShdw>
                  </a:effectLst>
                  <a:latin typeface="Calibri" panose="020F0502020204030204"/>
                </a:rPr>
                <a:t>46</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ndParaRPr>
            </a:p>
          </p:txBody>
        </p:sp>
      </p:grpSp>
      <p:sp>
        <p:nvSpPr>
          <p:cNvPr id="16" name="Rectangle 15">
            <a:extLst>
              <a:ext uri="{FF2B5EF4-FFF2-40B4-BE49-F238E27FC236}">
                <a16:creationId xmlns:a16="http://schemas.microsoft.com/office/drawing/2014/main" id="{81F76622-1244-A4CD-9D44-F412AB3A57D7}"/>
              </a:ext>
            </a:extLst>
          </p:cNvPr>
          <p:cNvSpPr/>
          <p:nvPr/>
        </p:nvSpPr>
        <p:spPr bwMode="auto">
          <a:xfrm>
            <a:off x="10420978" y="6506631"/>
            <a:ext cx="1499819" cy="276999"/>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a:endParaRPr lang="en-IE"/>
          </a:p>
        </p:txBody>
      </p:sp>
      <p:pic>
        <p:nvPicPr>
          <p:cNvPr id="17" name="Picture 16">
            <a:extLst>
              <a:ext uri="{FF2B5EF4-FFF2-40B4-BE49-F238E27FC236}">
                <a16:creationId xmlns:a16="http://schemas.microsoft.com/office/drawing/2014/main" id="{7BBA1A5D-F9CD-EB35-86AB-8EE04FC966C2}"/>
              </a:ext>
            </a:extLst>
          </p:cNvPr>
          <p:cNvPicPr>
            <a:picLocks noChangeAspect="1"/>
          </p:cNvPicPr>
          <p:nvPr/>
        </p:nvPicPr>
        <p:blipFill>
          <a:blip r:embed="rId2"/>
          <a:stretch>
            <a:fillRect/>
          </a:stretch>
        </p:blipFill>
        <p:spPr>
          <a:xfrm rot="5400000">
            <a:off x="9818210" y="4492169"/>
            <a:ext cx="2242618" cy="2504961"/>
          </a:xfrm>
          <a:prstGeom prst="rect">
            <a:avLst/>
          </a:prstGeom>
        </p:spPr>
      </p:pic>
      <p:sp>
        <p:nvSpPr>
          <p:cNvPr id="3" name="Freeform: Shape 2">
            <a:extLst>
              <a:ext uri="{FF2B5EF4-FFF2-40B4-BE49-F238E27FC236}">
                <a16:creationId xmlns:a16="http://schemas.microsoft.com/office/drawing/2014/main" id="{CA4245AD-A16E-AE54-6E31-64D72CD06942}"/>
              </a:ext>
            </a:extLst>
          </p:cNvPr>
          <p:cNvSpPr/>
          <p:nvPr/>
        </p:nvSpPr>
        <p:spPr bwMode="auto">
          <a:xfrm>
            <a:off x="9291331" y="1993302"/>
            <a:ext cx="1499819" cy="3641179"/>
          </a:xfrm>
          <a:custGeom>
            <a:avLst/>
            <a:gdLst>
              <a:gd name="connsiteX0" fmla="*/ 104089 w 1368612"/>
              <a:gd name="connsiteY0" fmla="*/ 0 h 3322641"/>
              <a:gd name="connsiteX1" fmla="*/ 1368612 w 1368612"/>
              <a:gd name="connsiteY1" fmla="*/ 0 h 3322641"/>
              <a:gd name="connsiteX2" fmla="*/ 1368612 w 1368612"/>
              <a:gd name="connsiteY2" fmla="*/ 563 h 3322641"/>
              <a:gd name="connsiteX3" fmla="*/ 1354913 w 1368612"/>
              <a:gd name="connsiteY3" fmla="*/ 6268 h 3322641"/>
              <a:gd name="connsiteX4" fmla="*/ 1348680 w 1368612"/>
              <a:gd name="connsiteY4" fmla="*/ 21400 h 3322641"/>
              <a:gd name="connsiteX5" fmla="*/ 1348680 w 1368612"/>
              <a:gd name="connsiteY5" fmla="*/ 263871 h 3322641"/>
              <a:gd name="connsiteX6" fmla="*/ 1349407 w 1368612"/>
              <a:gd name="connsiteY6" fmla="*/ 263871 h 3322641"/>
              <a:gd name="connsiteX7" fmla="*/ 1349407 w 1368612"/>
              <a:gd name="connsiteY7" fmla="*/ 3009727 h 3322641"/>
              <a:gd name="connsiteX8" fmla="*/ 674704 w 1368612"/>
              <a:gd name="connsiteY8" fmla="*/ 3322641 h 3322641"/>
              <a:gd name="connsiteX9" fmla="*/ 1 w 1368612"/>
              <a:gd name="connsiteY9" fmla="*/ 3009727 h 3322641"/>
              <a:gd name="connsiteX10" fmla="*/ 1 w 1368612"/>
              <a:gd name="connsiteY10" fmla="*/ 527738 h 3322641"/>
              <a:gd name="connsiteX11" fmla="*/ 0 w 1368612"/>
              <a:gd name="connsiteY11" fmla="*/ 527738 h 3322641"/>
              <a:gd name="connsiteX12" fmla="*/ 0 w 1368612"/>
              <a:gd name="connsiteY12" fmla="*/ 104661 h 3322641"/>
              <a:gd name="connsiteX13" fmla="*/ 104089 w 1368612"/>
              <a:gd name="connsiteY13" fmla="*/ 0 h 3322641"/>
              <a:gd name="connsiteX0" fmla="*/ 104089 w 1368612"/>
              <a:gd name="connsiteY0" fmla="*/ 0 h 3322641"/>
              <a:gd name="connsiteX1" fmla="*/ 1368612 w 1368612"/>
              <a:gd name="connsiteY1" fmla="*/ 0 h 3322641"/>
              <a:gd name="connsiteX2" fmla="*/ 1368612 w 1368612"/>
              <a:gd name="connsiteY2" fmla="*/ 563 h 3322641"/>
              <a:gd name="connsiteX3" fmla="*/ 1354913 w 1368612"/>
              <a:gd name="connsiteY3" fmla="*/ 6268 h 3322641"/>
              <a:gd name="connsiteX4" fmla="*/ 1348680 w 1368612"/>
              <a:gd name="connsiteY4" fmla="*/ 21400 h 3322641"/>
              <a:gd name="connsiteX5" fmla="*/ 1348680 w 1368612"/>
              <a:gd name="connsiteY5" fmla="*/ 263871 h 3322641"/>
              <a:gd name="connsiteX6" fmla="*/ 1349407 w 1368612"/>
              <a:gd name="connsiteY6" fmla="*/ 3009727 h 3322641"/>
              <a:gd name="connsiteX7" fmla="*/ 674704 w 1368612"/>
              <a:gd name="connsiteY7" fmla="*/ 3322641 h 3322641"/>
              <a:gd name="connsiteX8" fmla="*/ 1 w 1368612"/>
              <a:gd name="connsiteY8" fmla="*/ 3009727 h 3322641"/>
              <a:gd name="connsiteX9" fmla="*/ 1 w 1368612"/>
              <a:gd name="connsiteY9" fmla="*/ 527738 h 3322641"/>
              <a:gd name="connsiteX10" fmla="*/ 0 w 1368612"/>
              <a:gd name="connsiteY10" fmla="*/ 527738 h 3322641"/>
              <a:gd name="connsiteX11" fmla="*/ 0 w 1368612"/>
              <a:gd name="connsiteY11" fmla="*/ 104661 h 3322641"/>
              <a:gd name="connsiteX12" fmla="*/ 104089 w 1368612"/>
              <a:gd name="connsiteY12" fmla="*/ 0 h 3322641"/>
              <a:gd name="connsiteX0" fmla="*/ 104089 w 1368612"/>
              <a:gd name="connsiteY0" fmla="*/ 0 h 3322641"/>
              <a:gd name="connsiteX1" fmla="*/ 1368612 w 1368612"/>
              <a:gd name="connsiteY1" fmla="*/ 0 h 3322641"/>
              <a:gd name="connsiteX2" fmla="*/ 1368612 w 1368612"/>
              <a:gd name="connsiteY2" fmla="*/ 563 h 3322641"/>
              <a:gd name="connsiteX3" fmla="*/ 1354913 w 1368612"/>
              <a:gd name="connsiteY3" fmla="*/ 6268 h 3322641"/>
              <a:gd name="connsiteX4" fmla="*/ 1348680 w 1368612"/>
              <a:gd name="connsiteY4" fmla="*/ 21400 h 3322641"/>
              <a:gd name="connsiteX5" fmla="*/ 1349407 w 1368612"/>
              <a:gd name="connsiteY5" fmla="*/ 3009727 h 3322641"/>
              <a:gd name="connsiteX6" fmla="*/ 674704 w 1368612"/>
              <a:gd name="connsiteY6" fmla="*/ 3322641 h 3322641"/>
              <a:gd name="connsiteX7" fmla="*/ 1 w 1368612"/>
              <a:gd name="connsiteY7" fmla="*/ 3009727 h 3322641"/>
              <a:gd name="connsiteX8" fmla="*/ 1 w 1368612"/>
              <a:gd name="connsiteY8" fmla="*/ 527738 h 3322641"/>
              <a:gd name="connsiteX9" fmla="*/ 0 w 1368612"/>
              <a:gd name="connsiteY9" fmla="*/ 527738 h 3322641"/>
              <a:gd name="connsiteX10" fmla="*/ 0 w 1368612"/>
              <a:gd name="connsiteY10" fmla="*/ 104661 h 3322641"/>
              <a:gd name="connsiteX11" fmla="*/ 104089 w 1368612"/>
              <a:gd name="connsiteY11" fmla="*/ 0 h 33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8612" h="3322641">
                <a:moveTo>
                  <a:pt x="104089" y="0"/>
                </a:moveTo>
                <a:lnTo>
                  <a:pt x="1368612" y="0"/>
                </a:lnTo>
                <a:lnTo>
                  <a:pt x="1368612" y="563"/>
                </a:lnTo>
                <a:lnTo>
                  <a:pt x="1354913" y="6268"/>
                </a:lnTo>
                <a:cubicBezTo>
                  <a:pt x="1351062" y="10140"/>
                  <a:pt x="1348680" y="15491"/>
                  <a:pt x="1348680" y="21400"/>
                </a:cubicBezTo>
                <a:cubicBezTo>
                  <a:pt x="1348922" y="1017509"/>
                  <a:pt x="1349165" y="2013618"/>
                  <a:pt x="1349407" y="3009727"/>
                </a:cubicBezTo>
                <a:lnTo>
                  <a:pt x="674704" y="3322641"/>
                </a:lnTo>
                <a:lnTo>
                  <a:pt x="1" y="3009727"/>
                </a:lnTo>
                <a:lnTo>
                  <a:pt x="1" y="527738"/>
                </a:lnTo>
                <a:lnTo>
                  <a:pt x="0" y="527738"/>
                </a:lnTo>
                <a:lnTo>
                  <a:pt x="0" y="104661"/>
                </a:lnTo>
                <a:cubicBezTo>
                  <a:pt x="0" y="46858"/>
                  <a:pt x="46603" y="0"/>
                  <a:pt x="104089" y="0"/>
                </a:cubicBezTo>
                <a:close/>
              </a:path>
            </a:pathLst>
          </a:custGeom>
          <a:solidFill>
            <a:srgbClr val="993366"/>
          </a:solidFill>
          <a:ln w="19050">
            <a:solidFill>
              <a:schemeClr val="accent5">
                <a:lumMod val="75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A375F6E-2D92-B786-5570-A7CAEB30C4DB}"/>
              </a:ext>
            </a:extLst>
          </p:cNvPr>
          <p:cNvSpPr/>
          <p:nvPr/>
        </p:nvSpPr>
        <p:spPr bwMode="auto">
          <a:xfrm>
            <a:off x="10743666" y="2175737"/>
            <a:ext cx="126830" cy="278185"/>
          </a:xfrm>
          <a:prstGeom prst="rect">
            <a:avLst/>
          </a:prstGeom>
          <a:solidFill>
            <a:srgbClr val="993366"/>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BC66851-20A7-0FE2-41A8-399878F9973D}"/>
              </a:ext>
            </a:extLst>
          </p:cNvPr>
          <p:cNvSpPr/>
          <p:nvPr/>
        </p:nvSpPr>
        <p:spPr bwMode="auto">
          <a:xfrm>
            <a:off x="9556018" y="2234457"/>
            <a:ext cx="1049266" cy="1049266"/>
          </a:xfrm>
          <a:prstGeom prst="ellipse">
            <a:avLst/>
          </a:prstGeom>
          <a:solidFill>
            <a:schemeClr val="tx1">
              <a:alpha val="20000"/>
            </a:schemeClr>
          </a:solidFill>
          <a:ln w="25400">
            <a:solidFill>
              <a:schemeClr val="bg1"/>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B172067-46C8-7530-95B4-2B66FE53DB5B}"/>
              </a:ext>
            </a:extLst>
          </p:cNvPr>
          <p:cNvSpPr txBox="1"/>
          <p:nvPr/>
        </p:nvSpPr>
        <p:spPr>
          <a:xfrm>
            <a:off x="9515708" y="2488693"/>
            <a:ext cx="112988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€2.5m</a:t>
            </a:r>
          </a:p>
        </p:txBody>
      </p:sp>
      <p:sp>
        <p:nvSpPr>
          <p:cNvPr id="18" name="TextBox 17">
            <a:extLst>
              <a:ext uri="{FF2B5EF4-FFF2-40B4-BE49-F238E27FC236}">
                <a16:creationId xmlns:a16="http://schemas.microsoft.com/office/drawing/2014/main" id="{031816F2-E5B0-4D77-25A4-60D137EB42A5}"/>
              </a:ext>
            </a:extLst>
          </p:cNvPr>
          <p:cNvSpPr txBox="1"/>
          <p:nvPr/>
        </p:nvSpPr>
        <p:spPr>
          <a:xfrm>
            <a:off x="9330456" y="3528099"/>
            <a:ext cx="146207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alibri" panose="020F0502020204030204"/>
                <a:cs typeface="Calibri" panose="020F0502020204030204" pitchFamily="34" charset="0"/>
              </a:rPr>
              <a:t>Amount paid out to date</a:t>
            </a:r>
            <a:endPar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42754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BA3A90-C97F-873D-7341-9248F0FC9FA3}"/>
              </a:ext>
            </a:extLst>
          </p:cNvPr>
          <p:cNvSpPr txBox="1">
            <a:spLocks noGrp="1"/>
          </p:cNvSpPr>
          <p:nvPr>
            <p:ph type="body" idx="4294967295"/>
          </p:nvPr>
        </p:nvSpPr>
        <p:spPr>
          <a:xfrm>
            <a:off x="2108992" y="1111937"/>
            <a:ext cx="7974016" cy="769933"/>
          </a:xfrm>
        </p:spPr>
        <p:txBody>
          <a:bodyPr anchorCtr="1"/>
          <a:lstStyle/>
          <a:p>
            <a:pPr marL="0" lvl="0" indent="0" algn="ctr">
              <a:buNone/>
            </a:pPr>
            <a:r>
              <a:rPr lang="en-GB" sz="3600" b="1" dirty="0">
                <a:solidFill>
                  <a:srgbClr val="7F7F7F"/>
                </a:solidFill>
              </a:rPr>
              <a:t>Ready to build scheme – Scheme outline</a:t>
            </a:r>
            <a:endParaRPr lang="en-IE" sz="3600" b="1" dirty="0">
              <a:solidFill>
                <a:srgbClr val="7F7F7F"/>
              </a:solidFill>
            </a:endParaRPr>
          </a:p>
        </p:txBody>
      </p:sp>
      <p:pic>
        <p:nvPicPr>
          <p:cNvPr id="3" name="Ink 5">
            <a:extLst>
              <a:ext uri="{FF2B5EF4-FFF2-40B4-BE49-F238E27FC236}">
                <a16:creationId xmlns:a16="http://schemas.microsoft.com/office/drawing/2014/main" id="{92FAFA8E-93DA-1A99-9D1A-376C834D82EE}"/>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8B3306FC-5B08-931F-0E3C-476EA1040C54}"/>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1B05C226-9072-C599-1B36-64993AB13FF9}"/>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grpSp>
        <p:nvGrpSpPr>
          <p:cNvPr id="8" name="Text Placeholder 2">
            <a:extLst>
              <a:ext uri="{FF2B5EF4-FFF2-40B4-BE49-F238E27FC236}">
                <a16:creationId xmlns:a16="http://schemas.microsoft.com/office/drawing/2014/main" id="{38A0FA6A-2F6A-0F44-AE35-FF4C24DD5E6B}"/>
              </a:ext>
            </a:extLst>
          </p:cNvPr>
          <p:cNvGrpSpPr/>
          <p:nvPr/>
        </p:nvGrpSpPr>
        <p:grpSpPr>
          <a:xfrm>
            <a:off x="1077990" y="2009248"/>
            <a:ext cx="10174464" cy="4241499"/>
            <a:chOff x="1008766" y="2025011"/>
            <a:chExt cx="10174464" cy="3858475"/>
          </a:xfrm>
        </p:grpSpPr>
        <p:sp>
          <p:nvSpPr>
            <p:cNvPr id="9" name="Freeform: Shape 9">
              <a:extLst>
                <a:ext uri="{FF2B5EF4-FFF2-40B4-BE49-F238E27FC236}">
                  <a16:creationId xmlns:a16="http://schemas.microsoft.com/office/drawing/2014/main" id="{96C31E8C-C43C-98CE-188B-FDCA83C8A112}"/>
                </a:ext>
              </a:extLst>
            </p:cNvPr>
            <p:cNvSpPr/>
            <p:nvPr/>
          </p:nvSpPr>
          <p:spPr>
            <a:xfrm>
              <a:off x="1008766" y="2025011"/>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0" cap="none" spc="0" baseline="0" dirty="0">
                  <a:solidFill>
                    <a:srgbClr val="FFFFFF"/>
                  </a:solidFill>
                  <a:effectLst>
                    <a:outerShdw dist="38096" dir="2700000">
                      <a:srgbClr val="000000"/>
                    </a:outerShdw>
                  </a:effectLst>
                  <a:uFillTx/>
                  <a:latin typeface="Calibri"/>
                </a:rPr>
                <a:t>Serviced sites for new Homes.  Local Authorities will make available serviced sites at reduced cost to support self-build home ownership.</a:t>
              </a:r>
              <a:r>
                <a:rPr lang="en-GB" sz="2300" b="1" i="0" u="none" strike="noStrike" kern="1200" cap="none" spc="0" baseline="0" dirty="0">
                  <a:solidFill>
                    <a:srgbClr val="FFFFFF"/>
                  </a:solidFill>
                  <a:effectLst>
                    <a:outerShdw dist="38096" dir="2700000">
                      <a:srgbClr val="000000"/>
                    </a:outerShdw>
                  </a:effectLst>
                  <a:uFillTx/>
                  <a:latin typeface="Calibri"/>
                </a:rPr>
                <a:t> </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10" name="Freeform: Shape 10">
              <a:extLst>
                <a:ext uri="{FF2B5EF4-FFF2-40B4-BE49-F238E27FC236}">
                  <a16:creationId xmlns:a16="http://schemas.microsoft.com/office/drawing/2014/main" id="{6F589DD1-9811-C20A-2F7E-1F6B78428A39}"/>
                </a:ext>
              </a:extLst>
            </p:cNvPr>
            <p:cNvSpPr/>
            <p:nvPr/>
          </p:nvSpPr>
          <p:spPr>
            <a:xfrm>
              <a:off x="1008766" y="3006190"/>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0" cap="none" spc="0" baseline="0" dirty="0">
                  <a:solidFill>
                    <a:srgbClr val="FFFFFF"/>
                  </a:solidFill>
                  <a:effectLst>
                    <a:outerShdw dist="38096" dir="2700000">
                      <a:srgbClr val="000000"/>
                    </a:outerShdw>
                  </a:effectLst>
                  <a:uFillTx/>
                  <a:latin typeface="Calibri"/>
                </a:rPr>
                <a:t>The level of discount to the individual will depend on the level of servicing cost incurred by the Local </a:t>
              </a:r>
              <a:r>
                <a:rPr lang="en-GB" sz="2300" b="1" kern="0" dirty="0">
                  <a:solidFill>
                    <a:srgbClr val="FFFFFF"/>
                  </a:solidFill>
                  <a:effectLst>
                    <a:outerShdw dist="38096" dir="2700000">
                      <a:srgbClr val="000000"/>
                    </a:outerShdw>
                  </a:effectLst>
                  <a:latin typeface="Calibri"/>
                </a:rPr>
                <a:t>A</a:t>
              </a:r>
              <a:r>
                <a:rPr lang="en-GB" sz="2300" b="1" i="0" u="none" strike="noStrike" kern="0" cap="none" spc="0" baseline="0" dirty="0">
                  <a:solidFill>
                    <a:srgbClr val="FFFFFF"/>
                  </a:solidFill>
                  <a:effectLst>
                    <a:outerShdw dist="38096" dir="2700000">
                      <a:srgbClr val="000000"/>
                    </a:outerShdw>
                  </a:effectLst>
                  <a:uFillTx/>
                  <a:latin typeface="Calibri"/>
                </a:rPr>
                <a:t>uthority before the sale of the site but will not exceed €30,000. </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11" name="Freeform: Shape 11">
              <a:extLst>
                <a:ext uri="{FF2B5EF4-FFF2-40B4-BE49-F238E27FC236}">
                  <a16:creationId xmlns:a16="http://schemas.microsoft.com/office/drawing/2014/main" id="{AD548D53-AB36-28D5-7414-1ADF6A5180CC}"/>
                </a:ext>
              </a:extLst>
            </p:cNvPr>
            <p:cNvSpPr/>
            <p:nvPr/>
          </p:nvSpPr>
          <p:spPr>
            <a:xfrm>
              <a:off x="1008766" y="396220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0" cap="none" spc="0" baseline="0">
                  <a:solidFill>
                    <a:srgbClr val="FFFFFF"/>
                  </a:solidFill>
                  <a:effectLst>
                    <a:outerShdw dist="38096" dir="2700000">
                      <a:srgbClr val="000000"/>
                    </a:outerShdw>
                  </a:effectLst>
                  <a:uFillTx/>
                  <a:latin typeface="Calibri"/>
                </a:rPr>
                <a:t>Have direct access to adequate mains water supply and mains wastewater disposal infrastructure.</a:t>
              </a:r>
              <a:endParaRPr lang="en-US" sz="2300" b="1" i="0" u="none" strike="noStrike" kern="1200" cap="none" spc="0" baseline="0">
                <a:solidFill>
                  <a:srgbClr val="FFFFFF"/>
                </a:solidFill>
                <a:effectLst>
                  <a:outerShdw dist="38096" dir="2700000">
                    <a:srgbClr val="000000"/>
                  </a:outerShdw>
                </a:effectLst>
                <a:uFillTx/>
                <a:latin typeface="Calibri"/>
              </a:endParaRPr>
            </a:p>
          </p:txBody>
        </p:sp>
        <p:sp>
          <p:nvSpPr>
            <p:cNvPr id="12" name="Freeform: Shape 12">
              <a:extLst>
                <a:ext uri="{FF2B5EF4-FFF2-40B4-BE49-F238E27FC236}">
                  <a16:creationId xmlns:a16="http://schemas.microsoft.com/office/drawing/2014/main" id="{248FFD32-BD66-3B01-BBB2-7BB4ED48768B}"/>
                </a:ext>
              </a:extLst>
            </p:cNvPr>
            <p:cNvSpPr/>
            <p:nvPr/>
          </p:nvSpPr>
          <p:spPr>
            <a:xfrm>
              <a:off x="1008766" y="4968547"/>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0" cap="none" spc="0" baseline="0">
                  <a:solidFill>
                    <a:srgbClr val="FFFFFF"/>
                  </a:solidFill>
                  <a:effectLst>
                    <a:outerShdw dist="38096" dir="2700000">
                      <a:srgbClr val="000000"/>
                    </a:outerShdw>
                  </a:effectLst>
                  <a:uFillTx/>
                  <a:latin typeface="Calibri"/>
                </a:rPr>
                <a:t>Local Authorities will manage the prioritisation, in line with the framework of priorities.</a:t>
              </a:r>
              <a:endParaRPr lang="en-US" sz="2300" b="1" i="0" u="none" strike="noStrike" kern="1200" cap="none" spc="0" baseline="0">
                <a:solidFill>
                  <a:srgbClr val="FFFFFF"/>
                </a:solidFill>
                <a:effectLst>
                  <a:outerShdw dist="38096" dir="2700000">
                    <a:srgbClr val="000000"/>
                  </a:outerShdw>
                </a:effectLst>
                <a:uFillTx/>
                <a:latin typeface="Calibri"/>
              </a:endParaRPr>
            </a:p>
          </p:txBody>
        </p:sp>
      </p:grpSp>
      <p:pic>
        <p:nvPicPr>
          <p:cNvPr id="13" name="Picture 2">
            <a:extLst>
              <a:ext uri="{FF2B5EF4-FFF2-40B4-BE49-F238E27FC236}">
                <a16:creationId xmlns:a16="http://schemas.microsoft.com/office/drawing/2014/main" id="{AE338DBA-8536-305F-1F39-8FA2094A7C3E}"/>
              </a:ext>
            </a:extLst>
          </p:cNvPr>
          <p:cNvPicPr>
            <a:picLocks noChangeAspect="1"/>
          </p:cNvPicPr>
          <p:nvPr/>
        </p:nvPicPr>
        <p:blipFill>
          <a:blip r:embed="rId5"/>
          <a:stretch>
            <a:fillRect/>
          </a:stretch>
        </p:blipFill>
        <p:spPr>
          <a:xfrm rot="5400013">
            <a:off x="10411367" y="5077435"/>
            <a:ext cx="1682175" cy="1878954"/>
          </a:xfrm>
          <a:prstGeom prst="rect">
            <a:avLst/>
          </a:prstGeom>
          <a:noFill/>
          <a:ln cap="flat">
            <a:noFill/>
          </a:ln>
        </p:spPr>
      </p:pic>
      <p:sp>
        <p:nvSpPr>
          <p:cNvPr id="15" name="Rectangle 14">
            <a:extLst>
              <a:ext uri="{FF2B5EF4-FFF2-40B4-BE49-F238E27FC236}">
                <a16:creationId xmlns:a16="http://schemas.microsoft.com/office/drawing/2014/main" id="{BA4851D9-1DC4-144A-E3C0-6A12FAB147E0}"/>
              </a:ext>
            </a:extLst>
          </p:cNvPr>
          <p:cNvSpPr/>
          <p:nvPr/>
        </p:nvSpPr>
        <p:spPr>
          <a:xfrm>
            <a:off x="89659" y="120432"/>
            <a:ext cx="3243476" cy="717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4" descr="A black and white sign with text&#10;&#10;Description automatically generated">
            <a:extLst>
              <a:ext uri="{FF2B5EF4-FFF2-40B4-BE49-F238E27FC236}">
                <a16:creationId xmlns:a16="http://schemas.microsoft.com/office/drawing/2014/main" id="{9C2B753C-12F4-3530-54D4-1AB79A14279D}"/>
              </a:ext>
            </a:extLst>
          </p:cNvPr>
          <p:cNvPicPr>
            <a:picLocks noChangeAspect="1"/>
          </p:cNvPicPr>
          <p:nvPr/>
        </p:nvPicPr>
        <p:blipFill>
          <a:blip r:embed="rId6"/>
          <a:stretch>
            <a:fillRect/>
          </a:stretch>
        </p:blipFill>
        <p:spPr>
          <a:xfrm>
            <a:off x="0" y="0"/>
            <a:ext cx="3844110" cy="1291471"/>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E026C-05B6-24B0-27B2-B32D5B04AC7D}"/>
              </a:ext>
            </a:extLst>
          </p:cNvPr>
          <p:cNvSpPr txBox="1">
            <a:spLocks noGrp="1"/>
          </p:cNvSpPr>
          <p:nvPr>
            <p:ph type="body" idx="4294967295"/>
          </p:nvPr>
        </p:nvSpPr>
        <p:spPr>
          <a:xfrm>
            <a:off x="603933" y="2313441"/>
            <a:ext cx="6232522" cy="728657"/>
          </a:xfrm>
        </p:spPr>
        <p:txBody>
          <a:bodyPr/>
          <a:lstStyle/>
          <a:p>
            <a:pPr marL="0" lvl="0" indent="0">
              <a:buNone/>
            </a:pPr>
            <a:r>
              <a:rPr lang="en-GB" sz="4000" dirty="0">
                <a:solidFill>
                  <a:srgbClr val="FFFFFF"/>
                </a:solidFill>
              </a:rPr>
              <a:t>URDF Rd 3</a:t>
            </a:r>
            <a:endParaRPr lang="en-IE" sz="4000" dirty="0">
              <a:solidFill>
                <a:srgbClr val="FFFFFF"/>
              </a:solidFill>
            </a:endParaRPr>
          </a:p>
        </p:txBody>
      </p:sp>
    </p:spTree>
    <p:extLst>
      <p:ext uri="{BB962C8B-B14F-4D97-AF65-F5344CB8AC3E}">
        <p14:creationId xmlns:p14="http://schemas.microsoft.com/office/powerpoint/2010/main" val="288609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5F492-7634-1D0D-B918-1281955741F1}"/>
              </a:ext>
            </a:extLst>
          </p:cNvPr>
          <p:cNvSpPr txBox="1">
            <a:spLocks noGrp="1"/>
          </p:cNvSpPr>
          <p:nvPr>
            <p:ph type="body" idx="4294967295"/>
          </p:nvPr>
        </p:nvSpPr>
        <p:spPr>
          <a:xfrm>
            <a:off x="1730913" y="1064169"/>
            <a:ext cx="7974016" cy="769933"/>
          </a:xfrm>
        </p:spPr>
        <p:txBody>
          <a:bodyPr anchorCtr="1"/>
          <a:lstStyle/>
          <a:p>
            <a:pPr marL="0" lvl="0" indent="0" algn="ctr">
              <a:buNone/>
            </a:pPr>
            <a:r>
              <a:rPr lang="en-GB" sz="3600" b="1" dirty="0">
                <a:solidFill>
                  <a:srgbClr val="7F7F7F"/>
                </a:solidFill>
              </a:rPr>
              <a:t>URDF Round 3</a:t>
            </a:r>
            <a:endParaRPr lang="en-IE" sz="3600" b="1" dirty="0">
              <a:solidFill>
                <a:srgbClr val="7F7F7F"/>
              </a:solidFill>
            </a:endParaRPr>
          </a:p>
        </p:txBody>
      </p:sp>
      <p:pic>
        <p:nvPicPr>
          <p:cNvPr id="3" name="Ink 5">
            <a:extLst>
              <a:ext uri="{FF2B5EF4-FFF2-40B4-BE49-F238E27FC236}">
                <a16:creationId xmlns:a16="http://schemas.microsoft.com/office/drawing/2014/main" id="{41F315B7-527F-43D8-8380-C05D2AD65AA6}"/>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4CCEE6FB-785C-C664-1DA2-3D8165325130}"/>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A392948C-55A0-7A49-D1B9-858911EF7840}"/>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grpSp>
        <p:nvGrpSpPr>
          <p:cNvPr id="7" name="Text Placeholder 2">
            <a:extLst>
              <a:ext uri="{FF2B5EF4-FFF2-40B4-BE49-F238E27FC236}">
                <a16:creationId xmlns:a16="http://schemas.microsoft.com/office/drawing/2014/main" id="{440C4D5A-A79B-567E-0633-F9338482F5B8}"/>
              </a:ext>
            </a:extLst>
          </p:cNvPr>
          <p:cNvGrpSpPr/>
          <p:nvPr/>
        </p:nvGrpSpPr>
        <p:grpSpPr>
          <a:xfrm>
            <a:off x="1174841" y="1603895"/>
            <a:ext cx="10174464" cy="5014620"/>
            <a:chOff x="1336569" y="1999134"/>
            <a:chExt cx="10174464" cy="3797859"/>
          </a:xfrm>
        </p:grpSpPr>
        <p:sp>
          <p:nvSpPr>
            <p:cNvPr id="8" name="Freeform: Shape 9">
              <a:extLst>
                <a:ext uri="{FF2B5EF4-FFF2-40B4-BE49-F238E27FC236}">
                  <a16:creationId xmlns:a16="http://schemas.microsoft.com/office/drawing/2014/main" id="{10175056-CE94-F5D2-58FE-6A69FB820AC9}"/>
                </a:ext>
              </a:extLst>
            </p:cNvPr>
            <p:cNvSpPr/>
            <p:nvPr/>
          </p:nvSpPr>
          <p:spPr>
            <a:xfrm>
              <a:off x="1336569" y="199913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dirty="0">
                  <a:solidFill>
                    <a:srgbClr val="FFFFFF"/>
                  </a:solidFill>
                  <a:effectLst>
                    <a:outerShdw dist="38096" dir="2700000">
                      <a:srgbClr val="000000"/>
                    </a:outerShdw>
                  </a:effectLst>
                  <a:latin typeface="Calibri"/>
                </a:rPr>
                <a:t>URDF Round 3 to act as a dedicated revolving fund within each LA to address the financial barrier and risk faced by LA in seeking to tackle long term vacant and derelict building and sites in URDF Towns and Cities.</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9" name="Freeform: Shape 10">
              <a:extLst>
                <a:ext uri="{FF2B5EF4-FFF2-40B4-BE49-F238E27FC236}">
                  <a16:creationId xmlns:a16="http://schemas.microsoft.com/office/drawing/2014/main" id="{69D8CA72-1007-9E1A-FA5C-8718B65B7D79}"/>
                </a:ext>
              </a:extLst>
            </p:cNvPr>
            <p:cNvSpPr/>
            <p:nvPr/>
          </p:nvSpPr>
          <p:spPr>
            <a:xfrm>
              <a:off x="1336569" y="2980313"/>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Wexford identified 217 vacant and derelict sites in 4 main Wexford Towns and applied for funding.  169 properties approved and allocated €6.7m in a revolving fund.</a:t>
              </a:r>
            </a:p>
          </p:txBody>
        </p:sp>
        <p:sp>
          <p:nvSpPr>
            <p:cNvPr id="10" name="Freeform: Shape 11">
              <a:extLst>
                <a:ext uri="{FF2B5EF4-FFF2-40B4-BE49-F238E27FC236}">
                  <a16:creationId xmlns:a16="http://schemas.microsoft.com/office/drawing/2014/main" id="{8BB35CA0-E146-E70F-E67D-783E6EEED8FD}"/>
                </a:ext>
              </a:extLst>
            </p:cNvPr>
            <p:cNvSpPr/>
            <p:nvPr/>
          </p:nvSpPr>
          <p:spPr>
            <a:xfrm>
              <a:off x="1336569" y="488205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VACANCY IS NOT OK!! Active now on 62 of the identified properties as per graph. </a:t>
              </a:r>
            </a:p>
          </p:txBody>
        </p:sp>
        <p:sp>
          <p:nvSpPr>
            <p:cNvPr id="11" name="Freeform: Shape 12">
              <a:extLst>
                <a:ext uri="{FF2B5EF4-FFF2-40B4-BE49-F238E27FC236}">
                  <a16:creationId xmlns:a16="http://schemas.microsoft.com/office/drawing/2014/main" id="{779DC0E9-0272-2E91-8D2F-ADB1020FC5B6}"/>
                </a:ext>
              </a:extLst>
            </p:cNvPr>
            <p:cNvSpPr/>
            <p:nvPr/>
          </p:nvSpPr>
          <p:spPr>
            <a:xfrm>
              <a:off x="1336569" y="3939143"/>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dirty="0">
                  <a:solidFill>
                    <a:srgbClr val="FFFFFF"/>
                  </a:solidFill>
                  <a:effectLst>
                    <a:outerShdw dist="38096" dir="2700000">
                      <a:srgbClr val="000000"/>
                    </a:outerShdw>
                  </a:effectLst>
                  <a:latin typeface="Calibri"/>
                </a:rPr>
                <a:t>Essentially process is buy (CPO under derelict sites) - derisk – Sell.  </a:t>
              </a:r>
            </a:p>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dirty="0">
                  <a:solidFill>
                    <a:srgbClr val="FFFFFF"/>
                  </a:solidFill>
                  <a:effectLst>
                    <a:outerShdw dist="38096" dir="2700000">
                      <a:srgbClr val="000000"/>
                    </a:outerShdw>
                  </a:effectLst>
                  <a:latin typeface="Calibri"/>
                </a:rPr>
                <a:t>Led by Planning enforcement team in conjunction with property section.</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grpSp>
      <p:sp>
        <p:nvSpPr>
          <p:cNvPr id="15" name="TextBox 14">
            <a:extLst>
              <a:ext uri="{FF2B5EF4-FFF2-40B4-BE49-F238E27FC236}">
                <a16:creationId xmlns:a16="http://schemas.microsoft.com/office/drawing/2014/main" id="{02F272E8-1C0A-CB47-9F48-5EBDE9331829}"/>
              </a:ext>
            </a:extLst>
          </p:cNvPr>
          <p:cNvSpPr txBox="1"/>
          <p:nvPr/>
        </p:nvSpPr>
        <p:spPr>
          <a:xfrm>
            <a:off x="-341610" y="3500540"/>
            <a:ext cx="10174464" cy="369332"/>
          </a:xfrm>
          <a:prstGeom prst="rect">
            <a:avLst/>
          </a:prstGeom>
          <a:noFill/>
        </p:spPr>
        <p:txBody>
          <a:bodyPr wrap="square">
            <a:spAutoFit/>
          </a:bodyPr>
          <a:lstStyle/>
          <a:p>
            <a:pPr algn="just"/>
            <a:r>
              <a:rPr lang="en-GB" sz="1800" dirty="0">
                <a:solidFill>
                  <a:srgbClr val="000000"/>
                </a:solidFill>
                <a:effectLst/>
                <a:latin typeface="Arial" panose="020B0604020202020204" pitchFamily="34" charset="0"/>
                <a:ea typeface="Calibri" panose="020F0502020204030204" pitchFamily="34" charset="0"/>
              </a:rPr>
              <a:t> </a:t>
            </a:r>
            <a:endParaRPr lang="en-IE" sz="1800" dirty="0">
              <a:solidFill>
                <a:srgbClr val="000000"/>
              </a:solidFill>
              <a:effectLst/>
              <a:latin typeface="Arial" panose="020B060402020202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5595DDED-706A-C9F2-241D-0791A9578551}"/>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4" descr="A black and white sign with text&#10;&#10;Description automatically generated">
            <a:extLst>
              <a:ext uri="{FF2B5EF4-FFF2-40B4-BE49-F238E27FC236}">
                <a16:creationId xmlns:a16="http://schemas.microsoft.com/office/drawing/2014/main" id="{A19B05B4-9FD3-9A06-4E9F-A6DFFDA172FA}"/>
              </a:ext>
            </a:extLst>
          </p:cNvPr>
          <p:cNvPicPr>
            <a:picLocks noChangeAspect="1"/>
          </p:cNvPicPr>
          <p:nvPr/>
        </p:nvPicPr>
        <p:blipFill>
          <a:blip r:embed="rId5"/>
          <a:stretch>
            <a:fillRect/>
          </a:stretch>
        </p:blipFill>
        <p:spPr>
          <a:xfrm>
            <a:off x="0" y="0"/>
            <a:ext cx="3844110" cy="1291471"/>
          </a:xfrm>
          <a:prstGeom prst="rect">
            <a:avLst/>
          </a:prstGeom>
          <a:noFill/>
          <a:ln cap="flat">
            <a:noFill/>
          </a:ln>
        </p:spPr>
      </p:pic>
    </p:spTree>
    <p:extLst>
      <p:ext uri="{BB962C8B-B14F-4D97-AF65-F5344CB8AC3E}">
        <p14:creationId xmlns:p14="http://schemas.microsoft.com/office/powerpoint/2010/main" val="191286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1E3A488-3A11-7768-EF2A-B528C71D1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3175"/>
            <a:ext cx="1218723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E026C-05B6-24B0-27B2-B32D5B04AC7D}"/>
              </a:ext>
            </a:extLst>
          </p:cNvPr>
          <p:cNvSpPr txBox="1">
            <a:spLocks noGrp="1"/>
          </p:cNvSpPr>
          <p:nvPr>
            <p:ph type="body" idx="4294967295"/>
          </p:nvPr>
        </p:nvSpPr>
        <p:spPr>
          <a:xfrm>
            <a:off x="603933" y="2313441"/>
            <a:ext cx="6232522" cy="728657"/>
          </a:xfrm>
        </p:spPr>
        <p:txBody>
          <a:bodyPr/>
          <a:lstStyle/>
          <a:p>
            <a:pPr marL="0" lvl="0" indent="0">
              <a:buNone/>
            </a:pPr>
            <a:r>
              <a:rPr lang="en-GB" sz="4000" dirty="0">
                <a:solidFill>
                  <a:srgbClr val="FFFFFF"/>
                </a:solidFill>
              </a:rPr>
              <a:t>Town Centre First</a:t>
            </a:r>
            <a:endParaRPr lang="en-IE" sz="4000" dirty="0">
              <a:solidFill>
                <a:srgbClr val="FFFFFF"/>
              </a:solidFill>
            </a:endParaRPr>
          </a:p>
        </p:txBody>
      </p:sp>
    </p:spTree>
    <p:extLst>
      <p:ext uri="{BB962C8B-B14F-4D97-AF65-F5344CB8AC3E}">
        <p14:creationId xmlns:p14="http://schemas.microsoft.com/office/powerpoint/2010/main" val="245907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472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5F492-7634-1D0D-B918-1281955741F1}"/>
              </a:ext>
            </a:extLst>
          </p:cNvPr>
          <p:cNvSpPr txBox="1">
            <a:spLocks noGrp="1"/>
          </p:cNvSpPr>
          <p:nvPr>
            <p:ph type="body" idx="4294967295"/>
          </p:nvPr>
        </p:nvSpPr>
        <p:spPr>
          <a:xfrm>
            <a:off x="2108992" y="1069550"/>
            <a:ext cx="7974016" cy="769933"/>
          </a:xfrm>
        </p:spPr>
        <p:txBody>
          <a:bodyPr anchorCtr="1"/>
          <a:lstStyle/>
          <a:p>
            <a:pPr marL="0" lvl="0" indent="0" algn="ctr">
              <a:buNone/>
            </a:pPr>
            <a:r>
              <a:rPr lang="en-GB" sz="3600" b="1" dirty="0">
                <a:solidFill>
                  <a:srgbClr val="7F7F7F"/>
                </a:solidFill>
              </a:rPr>
              <a:t>What is Town Centre First (TCF)?</a:t>
            </a:r>
            <a:endParaRPr lang="en-IE" sz="3600" b="1" dirty="0">
              <a:solidFill>
                <a:srgbClr val="7F7F7F"/>
              </a:solidFill>
            </a:endParaRPr>
          </a:p>
        </p:txBody>
      </p:sp>
      <p:pic>
        <p:nvPicPr>
          <p:cNvPr id="3" name="Ink 5">
            <a:extLst>
              <a:ext uri="{FF2B5EF4-FFF2-40B4-BE49-F238E27FC236}">
                <a16:creationId xmlns:a16="http://schemas.microsoft.com/office/drawing/2014/main" id="{41F315B7-527F-43D8-8380-C05D2AD65AA6}"/>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4CCEE6FB-785C-C664-1DA2-3D8165325130}"/>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A392948C-55A0-7A49-D1B9-858911EF7840}"/>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grpSp>
        <p:nvGrpSpPr>
          <p:cNvPr id="7" name="Text Placeholder 2">
            <a:extLst>
              <a:ext uri="{FF2B5EF4-FFF2-40B4-BE49-F238E27FC236}">
                <a16:creationId xmlns:a16="http://schemas.microsoft.com/office/drawing/2014/main" id="{440C4D5A-A79B-567E-0633-F9338482F5B8}"/>
              </a:ext>
            </a:extLst>
          </p:cNvPr>
          <p:cNvGrpSpPr/>
          <p:nvPr/>
        </p:nvGrpSpPr>
        <p:grpSpPr>
          <a:xfrm>
            <a:off x="1336569" y="1999134"/>
            <a:ext cx="10174464" cy="4263446"/>
            <a:chOff x="1336569" y="1999134"/>
            <a:chExt cx="10174464" cy="3797859"/>
          </a:xfrm>
        </p:grpSpPr>
        <p:sp>
          <p:nvSpPr>
            <p:cNvPr id="8" name="Freeform: Shape 9">
              <a:extLst>
                <a:ext uri="{FF2B5EF4-FFF2-40B4-BE49-F238E27FC236}">
                  <a16:creationId xmlns:a16="http://schemas.microsoft.com/office/drawing/2014/main" id="{10175056-CE94-F5D2-58FE-6A69FB820AC9}"/>
                </a:ext>
              </a:extLst>
            </p:cNvPr>
            <p:cNvSpPr/>
            <p:nvPr/>
          </p:nvSpPr>
          <p:spPr>
            <a:xfrm>
              <a:off x="1336569" y="199913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1200" cap="none" spc="0" baseline="0">
                  <a:solidFill>
                    <a:srgbClr val="FFFFFF"/>
                  </a:solidFill>
                  <a:effectLst>
                    <a:outerShdw dist="38096" dir="2700000">
                      <a:srgbClr val="000000"/>
                    </a:outerShdw>
                  </a:effectLst>
                  <a:uFillTx/>
                  <a:latin typeface="Calibri"/>
                </a:rPr>
                <a:t>Aims to create towns that function as viable, vibrant and attractive locations.  It’s a collaborative process creating Town Centres that people want to live, work, play and learn in.</a:t>
              </a:r>
              <a:endParaRPr lang="en-US" sz="2300" b="1" i="0" u="none" strike="noStrike" kern="1200" cap="none" spc="0" baseline="0">
                <a:solidFill>
                  <a:srgbClr val="FFFFFF"/>
                </a:solidFill>
                <a:effectLst>
                  <a:outerShdw dist="38096" dir="2700000">
                    <a:srgbClr val="000000"/>
                  </a:outerShdw>
                </a:effectLst>
                <a:uFillTx/>
                <a:latin typeface="Calibri"/>
              </a:endParaRPr>
            </a:p>
          </p:txBody>
        </p:sp>
        <p:sp>
          <p:nvSpPr>
            <p:cNvPr id="9" name="Freeform: Shape 10">
              <a:extLst>
                <a:ext uri="{FF2B5EF4-FFF2-40B4-BE49-F238E27FC236}">
                  <a16:creationId xmlns:a16="http://schemas.microsoft.com/office/drawing/2014/main" id="{69D8CA72-1007-9E1A-FA5C-8718B65B7D79}"/>
                </a:ext>
              </a:extLst>
            </p:cNvPr>
            <p:cNvSpPr/>
            <p:nvPr/>
          </p:nvSpPr>
          <p:spPr>
            <a:xfrm>
              <a:off x="1336569" y="2980313"/>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1200" cap="none" spc="0" baseline="0">
                  <a:solidFill>
                    <a:srgbClr val="FFFFFF"/>
                  </a:solidFill>
                  <a:effectLst>
                    <a:outerShdw dist="38096" dir="2700000">
                      <a:srgbClr val="000000"/>
                    </a:outerShdw>
                  </a:effectLst>
                  <a:uFillTx/>
                  <a:latin typeface="Calibri"/>
                </a:rPr>
                <a:t>Support towns to function as the service, social, cultural and recreational hub for the local community.</a:t>
              </a:r>
              <a:endParaRPr lang="en-US" sz="2300" b="1" i="0" u="none" strike="noStrike" kern="1200" cap="none" spc="0" baseline="0">
                <a:solidFill>
                  <a:srgbClr val="FFFFFF"/>
                </a:solidFill>
                <a:effectLst>
                  <a:outerShdw dist="38096" dir="2700000">
                    <a:srgbClr val="000000"/>
                  </a:outerShdw>
                </a:effectLst>
                <a:uFillTx/>
                <a:latin typeface="Calibri"/>
              </a:endParaRPr>
            </a:p>
          </p:txBody>
        </p:sp>
        <p:sp>
          <p:nvSpPr>
            <p:cNvPr id="10" name="Freeform: Shape 11">
              <a:extLst>
                <a:ext uri="{FF2B5EF4-FFF2-40B4-BE49-F238E27FC236}">
                  <a16:creationId xmlns:a16="http://schemas.microsoft.com/office/drawing/2014/main" id="{8BB35CA0-E146-E70F-E67D-783E6EEED8FD}"/>
                </a:ext>
              </a:extLst>
            </p:cNvPr>
            <p:cNvSpPr/>
            <p:nvPr/>
          </p:nvSpPr>
          <p:spPr>
            <a:xfrm>
              <a:off x="1336569" y="488205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1200" cap="none" spc="0" baseline="0">
                  <a:solidFill>
                    <a:srgbClr val="FFFFFF"/>
                  </a:solidFill>
                  <a:effectLst>
                    <a:outerShdw dist="38096" dir="2700000">
                      <a:srgbClr val="000000"/>
                    </a:outerShdw>
                  </a:effectLst>
                  <a:uFillTx/>
                  <a:latin typeface="Calibri"/>
                </a:rPr>
                <a:t>TCF is bottom up, community led </a:t>
              </a:r>
              <a:r>
                <a:rPr lang="en-GB" sz="2300" b="1" i="0" u="none" strike="noStrike" kern="0" cap="none" spc="0" baseline="0">
                  <a:solidFill>
                    <a:srgbClr val="FFFFFF"/>
                  </a:solidFill>
                  <a:effectLst>
                    <a:outerShdw dist="38096" dir="2700000">
                      <a:srgbClr val="000000"/>
                    </a:outerShdw>
                  </a:effectLst>
                  <a:uFillTx/>
                  <a:latin typeface="Calibri"/>
                </a:rPr>
                <a:t>iniative, </a:t>
              </a:r>
              <a:r>
                <a:rPr lang="en-GB" sz="2300" b="1" i="0" u="none" strike="noStrike" kern="1200" cap="none" spc="0" baseline="0">
                  <a:solidFill>
                    <a:srgbClr val="FFFFFF"/>
                  </a:solidFill>
                  <a:effectLst>
                    <a:outerShdw dist="38096" dir="2700000">
                      <a:srgbClr val="000000"/>
                    </a:outerShdw>
                  </a:effectLst>
                  <a:uFillTx/>
                  <a:latin typeface="Calibri"/>
                </a:rPr>
                <a:t>culminating in an evidence based </a:t>
              </a:r>
              <a:r>
                <a:rPr lang="en-GB" sz="2300" b="1" i="0" u="none" strike="noStrike" kern="0" cap="none" spc="0" baseline="0">
                  <a:solidFill>
                    <a:srgbClr val="FFFFFF"/>
                  </a:solidFill>
                  <a:effectLst>
                    <a:outerShdw dist="38096" dir="2700000">
                      <a:srgbClr val="000000"/>
                    </a:outerShdw>
                  </a:effectLst>
                  <a:uFillTx/>
                  <a:latin typeface="Calibri"/>
                </a:rPr>
                <a:t>P</a:t>
              </a:r>
              <a:r>
                <a:rPr lang="en-GB" sz="2300" b="1" i="0" u="none" strike="noStrike" kern="1200" cap="none" spc="0" baseline="0">
                  <a:solidFill>
                    <a:srgbClr val="FFFFFF"/>
                  </a:solidFill>
                  <a:effectLst>
                    <a:outerShdw dist="38096" dir="2700000">
                      <a:srgbClr val="000000"/>
                    </a:outerShdw>
                  </a:effectLst>
                  <a:uFillTx/>
                  <a:latin typeface="Calibri"/>
                </a:rPr>
                <a:t>lan.</a:t>
              </a:r>
              <a:endParaRPr lang="en-US" sz="2300" b="1" i="0" u="none" strike="noStrike" kern="1200" cap="none" spc="0" baseline="0">
                <a:solidFill>
                  <a:srgbClr val="FFFFFF"/>
                </a:solidFill>
                <a:effectLst>
                  <a:outerShdw dist="38096" dir="2700000">
                    <a:srgbClr val="000000"/>
                  </a:outerShdw>
                </a:effectLst>
                <a:uFillTx/>
                <a:latin typeface="Calibri"/>
              </a:endParaRPr>
            </a:p>
          </p:txBody>
        </p:sp>
        <p:sp>
          <p:nvSpPr>
            <p:cNvPr id="11" name="Freeform: Shape 12">
              <a:extLst>
                <a:ext uri="{FF2B5EF4-FFF2-40B4-BE49-F238E27FC236}">
                  <a16:creationId xmlns:a16="http://schemas.microsoft.com/office/drawing/2014/main" id="{779DC0E9-0272-2E91-8D2F-ADB1020FC5B6}"/>
                </a:ext>
              </a:extLst>
            </p:cNvPr>
            <p:cNvSpPr/>
            <p:nvPr/>
          </p:nvSpPr>
          <p:spPr>
            <a:xfrm>
              <a:off x="1336569" y="3939143"/>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1200" cap="none" spc="0" baseline="0">
                  <a:solidFill>
                    <a:srgbClr val="FFFFFF"/>
                  </a:solidFill>
                  <a:effectLst>
                    <a:outerShdw dist="38096" dir="2700000">
                      <a:srgbClr val="000000"/>
                    </a:outerShdw>
                  </a:effectLst>
                  <a:uFillTx/>
                  <a:latin typeface="Calibri"/>
                </a:rPr>
                <a:t>Government policy informed by data and best practice, and delivered by Local Authorities in partnership with communities.  </a:t>
              </a:r>
              <a:endParaRPr lang="en-US" sz="2300" b="1" i="0" u="none" strike="noStrike" kern="1200" cap="none" spc="0" baseline="0">
                <a:solidFill>
                  <a:srgbClr val="FFFFFF"/>
                </a:solidFill>
                <a:effectLst>
                  <a:outerShdw dist="38096" dir="2700000">
                    <a:srgbClr val="000000"/>
                  </a:outerShdw>
                </a:effectLst>
                <a:uFillTx/>
                <a:latin typeface="Calibri"/>
              </a:endParaRPr>
            </a:p>
          </p:txBody>
        </p:sp>
      </p:grpSp>
      <p:pic>
        <p:nvPicPr>
          <p:cNvPr id="12" name="Picture 2">
            <a:extLst>
              <a:ext uri="{FF2B5EF4-FFF2-40B4-BE49-F238E27FC236}">
                <a16:creationId xmlns:a16="http://schemas.microsoft.com/office/drawing/2014/main" id="{AFD00258-CA2A-5020-531F-226BAE142F02}"/>
              </a:ext>
            </a:extLst>
          </p:cNvPr>
          <p:cNvPicPr>
            <a:picLocks noChangeAspect="1"/>
          </p:cNvPicPr>
          <p:nvPr/>
        </p:nvPicPr>
        <p:blipFill>
          <a:blip r:embed="rId5"/>
          <a:stretch>
            <a:fillRect/>
          </a:stretch>
        </p:blipFill>
        <p:spPr>
          <a:xfrm rot="5400013">
            <a:off x="10411385" y="5077435"/>
            <a:ext cx="1682175" cy="1878954"/>
          </a:xfrm>
          <a:prstGeom prst="rect">
            <a:avLst/>
          </a:prstGeom>
          <a:noFill/>
          <a:ln cap="flat">
            <a:noFill/>
          </a:ln>
        </p:spPr>
      </p:pic>
      <p:sp>
        <p:nvSpPr>
          <p:cNvPr id="14" name="Rectangle 13">
            <a:extLst>
              <a:ext uri="{FF2B5EF4-FFF2-40B4-BE49-F238E27FC236}">
                <a16:creationId xmlns:a16="http://schemas.microsoft.com/office/drawing/2014/main" id="{F7C202CA-78D8-1CD7-00A7-AADA1796A5FD}"/>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4" descr="A black and white sign with text&#10;&#10;Description automatically generated">
            <a:extLst>
              <a:ext uri="{FF2B5EF4-FFF2-40B4-BE49-F238E27FC236}">
                <a16:creationId xmlns:a16="http://schemas.microsoft.com/office/drawing/2014/main" id="{A19B05B4-9FD3-9A06-4E9F-A6DFFDA172FA}"/>
              </a:ext>
            </a:extLst>
          </p:cNvPr>
          <p:cNvPicPr>
            <a:picLocks noChangeAspect="1"/>
          </p:cNvPicPr>
          <p:nvPr/>
        </p:nvPicPr>
        <p:blipFill>
          <a:blip r:embed="rId6"/>
          <a:stretch>
            <a:fillRect/>
          </a:stretch>
        </p:blipFill>
        <p:spPr>
          <a:xfrm>
            <a:off x="0" y="28657"/>
            <a:ext cx="3844110" cy="1291471"/>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4725">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A9C1B5-4B61-AEA4-2E02-0C0BAD260B0D}"/>
              </a:ext>
            </a:extLst>
          </p:cNvPr>
          <p:cNvSpPr txBox="1">
            <a:spLocks noGrp="1"/>
          </p:cNvSpPr>
          <p:nvPr>
            <p:ph type="body" idx="4294967295"/>
          </p:nvPr>
        </p:nvSpPr>
        <p:spPr>
          <a:xfrm>
            <a:off x="2108990" y="1028908"/>
            <a:ext cx="7974016" cy="769933"/>
          </a:xfrm>
        </p:spPr>
        <p:txBody>
          <a:bodyPr anchorCtr="1">
            <a:normAutofit fontScale="92500"/>
          </a:bodyPr>
          <a:lstStyle/>
          <a:p>
            <a:pPr marL="0" lvl="0" indent="0" algn="ctr">
              <a:buNone/>
            </a:pPr>
            <a:r>
              <a:rPr lang="en-GB" sz="3300" b="1" dirty="0">
                <a:solidFill>
                  <a:srgbClr val="7F7F7F"/>
                </a:solidFill>
              </a:rPr>
              <a:t>Wexford County Council and Town Centre First</a:t>
            </a:r>
            <a:endParaRPr lang="en-IE" sz="3300" b="1" dirty="0">
              <a:solidFill>
                <a:srgbClr val="7F7F7F"/>
              </a:solidFill>
            </a:endParaRPr>
          </a:p>
        </p:txBody>
      </p:sp>
      <p:pic>
        <p:nvPicPr>
          <p:cNvPr id="3" name="Ink 5">
            <a:extLst>
              <a:ext uri="{FF2B5EF4-FFF2-40B4-BE49-F238E27FC236}">
                <a16:creationId xmlns:a16="http://schemas.microsoft.com/office/drawing/2014/main" id="{B324C456-2E38-E8B2-80B2-24E99C34E3EB}"/>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398850E4-0DEA-8B99-F758-8CB53BB58097}"/>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1D5282DE-2C54-DD4F-1FAD-A5859C9A420F}"/>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grpSp>
        <p:nvGrpSpPr>
          <p:cNvPr id="8" name="Text Placeholder 2">
            <a:extLst>
              <a:ext uri="{FF2B5EF4-FFF2-40B4-BE49-F238E27FC236}">
                <a16:creationId xmlns:a16="http://schemas.microsoft.com/office/drawing/2014/main" id="{9CE72E0C-CC1C-4C20-6201-CDD077D29E21}"/>
              </a:ext>
            </a:extLst>
          </p:cNvPr>
          <p:cNvGrpSpPr/>
          <p:nvPr/>
        </p:nvGrpSpPr>
        <p:grpSpPr>
          <a:xfrm>
            <a:off x="1008766" y="1699831"/>
            <a:ext cx="10174464" cy="4688781"/>
            <a:chOff x="1008766" y="2025011"/>
            <a:chExt cx="10174464" cy="3858475"/>
          </a:xfrm>
        </p:grpSpPr>
        <p:sp>
          <p:nvSpPr>
            <p:cNvPr id="9" name="Freeform: Shape 9">
              <a:extLst>
                <a:ext uri="{FF2B5EF4-FFF2-40B4-BE49-F238E27FC236}">
                  <a16:creationId xmlns:a16="http://schemas.microsoft.com/office/drawing/2014/main" id="{B39135B3-6ABF-88E6-E78C-F044047B50A0}"/>
                </a:ext>
              </a:extLst>
            </p:cNvPr>
            <p:cNvSpPr/>
            <p:nvPr/>
          </p:nvSpPr>
          <p:spPr>
            <a:xfrm>
              <a:off x="1008766" y="2025011"/>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kern="0" dirty="0">
                  <a:solidFill>
                    <a:srgbClr val="FFFFFF"/>
                  </a:solidFill>
                  <a:effectLst>
                    <a:outerShdw dist="38096" dir="2700000">
                      <a:srgbClr val="000000"/>
                    </a:outerShdw>
                  </a:effectLst>
                  <a:latin typeface="Calibri"/>
                </a:rPr>
                <a:t>We have fully embraced the Town Centre First process in Wexford and now have 7 TCF’s teams in place around County.</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10" name="Freeform: Shape 10">
              <a:extLst>
                <a:ext uri="{FF2B5EF4-FFF2-40B4-BE49-F238E27FC236}">
                  <a16:creationId xmlns:a16="http://schemas.microsoft.com/office/drawing/2014/main" id="{CFAB9D81-A136-6FF7-7E87-937F4EFBD527}"/>
                </a:ext>
              </a:extLst>
            </p:cNvPr>
            <p:cNvSpPr/>
            <p:nvPr/>
          </p:nvSpPr>
          <p:spPr>
            <a:xfrm>
              <a:off x="1008766" y="3006190"/>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We have TCF Plans in place for New Ross and Enniscorthy and completing one for Courtown/Riverchapel along with developing a TCF strategy for Wexford Town which will be incorporated into the LAP.  4 active Town teams driving TCF agenda.</a:t>
              </a:r>
            </a:p>
          </p:txBody>
        </p:sp>
        <p:sp>
          <p:nvSpPr>
            <p:cNvPr id="11" name="Freeform: Shape 11">
              <a:extLst>
                <a:ext uri="{FF2B5EF4-FFF2-40B4-BE49-F238E27FC236}">
                  <a16:creationId xmlns:a16="http://schemas.microsoft.com/office/drawing/2014/main" id="{4215895F-FD1D-CD0F-ED5E-880F00BA3A99}"/>
                </a:ext>
              </a:extLst>
            </p:cNvPr>
            <p:cNvSpPr/>
            <p:nvPr/>
          </p:nvSpPr>
          <p:spPr>
            <a:xfrm>
              <a:off x="1008766" y="396220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dirty="0">
                  <a:solidFill>
                    <a:srgbClr val="FFFFFF"/>
                  </a:solidFill>
                  <a:effectLst>
                    <a:outerShdw dist="38096" dir="2700000">
                      <a:srgbClr val="000000"/>
                    </a:outerShdw>
                  </a:effectLst>
                  <a:latin typeface="Calibri"/>
                </a:rPr>
                <a:t>Have established TCF Teams in </a:t>
              </a:r>
              <a:r>
                <a:rPr lang="en-US" sz="2300" b="1" dirty="0" err="1">
                  <a:solidFill>
                    <a:srgbClr val="FFFFFF"/>
                  </a:solidFill>
                  <a:effectLst>
                    <a:outerShdw dist="38096" dir="2700000">
                      <a:srgbClr val="000000"/>
                    </a:outerShdw>
                  </a:effectLst>
                  <a:latin typeface="Calibri"/>
                </a:rPr>
                <a:t>Bunclody</a:t>
              </a:r>
              <a:r>
                <a:rPr lang="en-US" sz="2300" b="1" dirty="0">
                  <a:solidFill>
                    <a:srgbClr val="FFFFFF"/>
                  </a:solidFill>
                  <a:effectLst>
                    <a:outerShdw dist="38096" dir="2700000">
                      <a:srgbClr val="000000"/>
                    </a:outerShdw>
                  </a:effectLst>
                  <a:latin typeface="Calibri"/>
                </a:rPr>
                <a:t>, </a:t>
              </a:r>
              <a:r>
                <a:rPr lang="en-US" sz="2300" b="1" dirty="0" err="1">
                  <a:solidFill>
                    <a:srgbClr val="FFFFFF"/>
                  </a:solidFill>
                  <a:effectLst>
                    <a:outerShdw dist="38096" dir="2700000">
                      <a:srgbClr val="000000"/>
                    </a:outerShdw>
                  </a:effectLst>
                  <a:latin typeface="Calibri"/>
                </a:rPr>
                <a:t>Taghmon</a:t>
              </a:r>
              <a:r>
                <a:rPr lang="en-US" sz="2300" b="1" dirty="0">
                  <a:solidFill>
                    <a:srgbClr val="FFFFFF"/>
                  </a:solidFill>
                  <a:effectLst>
                    <a:outerShdw dist="38096" dir="2700000">
                      <a:srgbClr val="000000"/>
                    </a:outerShdw>
                  </a:effectLst>
                  <a:latin typeface="Calibri"/>
                </a:rPr>
                <a:t> and Castlebridge and carried out </a:t>
              </a:r>
              <a:r>
                <a:rPr lang="en-US" sz="2300" b="1" dirty="0" err="1">
                  <a:solidFill>
                    <a:srgbClr val="FFFFFF"/>
                  </a:solidFill>
                  <a:effectLst>
                    <a:outerShdw dist="38096" dir="2700000">
                      <a:srgbClr val="000000"/>
                    </a:outerShdw>
                  </a:effectLst>
                  <a:latin typeface="Calibri"/>
                </a:rPr>
                <a:t>healthchecks</a:t>
              </a:r>
              <a:r>
                <a:rPr lang="en-US" sz="2300" b="1" dirty="0">
                  <a:solidFill>
                    <a:srgbClr val="FFFFFF"/>
                  </a:solidFill>
                  <a:effectLst>
                    <a:outerShdw dist="38096" dir="2700000">
                      <a:srgbClr val="000000"/>
                    </a:outerShdw>
                  </a:effectLst>
                  <a:latin typeface="Calibri"/>
                </a:rPr>
                <a:t>, ambition is to have TCF Plans here in future.</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12" name="Freeform: Shape 12">
              <a:extLst>
                <a:ext uri="{FF2B5EF4-FFF2-40B4-BE49-F238E27FC236}">
                  <a16:creationId xmlns:a16="http://schemas.microsoft.com/office/drawing/2014/main" id="{C27C391E-6A61-1AAF-A47C-134DFC95DC72}"/>
                </a:ext>
              </a:extLst>
            </p:cNvPr>
            <p:cNvSpPr/>
            <p:nvPr/>
          </p:nvSpPr>
          <p:spPr>
            <a:xfrm>
              <a:off x="1008766" y="4968547"/>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Its about bringing life and vibrancy back into our town </a:t>
              </a:r>
              <a:r>
                <a:rPr lang="en-US" sz="2300" b="1" i="0" u="none" strike="noStrike" kern="1200" cap="none" spc="0" baseline="0" dirty="0" err="1">
                  <a:solidFill>
                    <a:srgbClr val="FFFFFF"/>
                  </a:solidFill>
                  <a:effectLst>
                    <a:outerShdw dist="38096" dir="2700000">
                      <a:srgbClr val="000000"/>
                    </a:outerShdw>
                  </a:effectLst>
                  <a:uFillTx/>
                  <a:latin typeface="Calibri"/>
                </a:rPr>
                <a:t>centres</a:t>
              </a:r>
              <a:r>
                <a:rPr lang="en-US" sz="2300" b="1" i="0" u="none" strike="noStrike" kern="1200" cap="none" spc="0" baseline="0" dirty="0">
                  <a:solidFill>
                    <a:srgbClr val="FFFFFF"/>
                  </a:solidFill>
                  <a:effectLst>
                    <a:outerShdw dist="38096" dir="2700000">
                      <a:srgbClr val="000000"/>
                    </a:outerShdw>
                  </a:effectLst>
                  <a:uFillTx/>
                  <a:latin typeface="Calibri"/>
                </a:rPr>
                <a:t> drawing on the experience , wishes and wants of the community.</a:t>
              </a:r>
            </a:p>
          </p:txBody>
        </p:sp>
      </p:grpSp>
      <p:pic>
        <p:nvPicPr>
          <p:cNvPr id="13" name="Picture 2">
            <a:extLst>
              <a:ext uri="{FF2B5EF4-FFF2-40B4-BE49-F238E27FC236}">
                <a16:creationId xmlns:a16="http://schemas.microsoft.com/office/drawing/2014/main" id="{7F94246A-E8B3-F905-B5AC-DD943BB11F02}"/>
              </a:ext>
            </a:extLst>
          </p:cNvPr>
          <p:cNvPicPr>
            <a:picLocks noChangeAspect="1"/>
          </p:cNvPicPr>
          <p:nvPr/>
        </p:nvPicPr>
        <p:blipFill>
          <a:blip r:embed="rId5"/>
          <a:stretch>
            <a:fillRect/>
          </a:stretch>
        </p:blipFill>
        <p:spPr>
          <a:xfrm rot="5400013">
            <a:off x="10411385" y="5077435"/>
            <a:ext cx="1682175" cy="1878954"/>
          </a:xfrm>
          <a:prstGeom prst="rect">
            <a:avLst/>
          </a:prstGeom>
          <a:noFill/>
          <a:ln cap="flat">
            <a:noFill/>
          </a:ln>
        </p:spPr>
      </p:pic>
      <p:sp>
        <p:nvSpPr>
          <p:cNvPr id="7" name="Rectangle 6">
            <a:extLst>
              <a:ext uri="{FF2B5EF4-FFF2-40B4-BE49-F238E27FC236}">
                <a16:creationId xmlns:a16="http://schemas.microsoft.com/office/drawing/2014/main" id="{058B5FBB-781C-DA16-8600-62F5A3D653E7}"/>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Picture 14" descr="A black and white sign with text&#10;&#10;Description automatically generated">
            <a:extLst>
              <a:ext uri="{FF2B5EF4-FFF2-40B4-BE49-F238E27FC236}">
                <a16:creationId xmlns:a16="http://schemas.microsoft.com/office/drawing/2014/main" id="{76117B9D-E53F-D6EF-84A6-F486E763A5EE}"/>
              </a:ext>
            </a:extLst>
          </p:cNvPr>
          <p:cNvPicPr>
            <a:picLocks noChangeAspect="1"/>
          </p:cNvPicPr>
          <p:nvPr/>
        </p:nvPicPr>
        <p:blipFill>
          <a:blip r:embed="rId6"/>
          <a:stretch>
            <a:fillRect/>
          </a:stretch>
        </p:blipFill>
        <p:spPr>
          <a:xfrm>
            <a:off x="89659" y="-50316"/>
            <a:ext cx="3844110" cy="1291471"/>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472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E71EE-F7FB-384F-326A-6A860AC579EB}"/>
              </a:ext>
            </a:extLst>
          </p:cNvPr>
          <p:cNvSpPr txBox="1">
            <a:spLocks noGrp="1"/>
          </p:cNvSpPr>
          <p:nvPr>
            <p:ph type="body" idx="4294967295"/>
          </p:nvPr>
        </p:nvSpPr>
        <p:spPr>
          <a:xfrm>
            <a:off x="2108992" y="1046532"/>
            <a:ext cx="7974016" cy="769933"/>
          </a:xfrm>
        </p:spPr>
        <p:txBody>
          <a:bodyPr anchorCtr="1"/>
          <a:lstStyle/>
          <a:p>
            <a:pPr marL="0" lvl="0" indent="0" algn="ctr">
              <a:buNone/>
            </a:pPr>
            <a:r>
              <a:rPr lang="en-GB" sz="3600" b="1" dirty="0">
                <a:solidFill>
                  <a:srgbClr val="7F7F7F"/>
                </a:solidFill>
              </a:rPr>
              <a:t>Why is Town Centre First Important?</a:t>
            </a:r>
            <a:endParaRPr lang="en-IE" sz="3600" b="1" dirty="0">
              <a:solidFill>
                <a:srgbClr val="7F7F7F"/>
              </a:solidFill>
            </a:endParaRPr>
          </a:p>
        </p:txBody>
      </p:sp>
      <p:pic>
        <p:nvPicPr>
          <p:cNvPr id="3" name="Ink 5">
            <a:extLst>
              <a:ext uri="{FF2B5EF4-FFF2-40B4-BE49-F238E27FC236}">
                <a16:creationId xmlns:a16="http://schemas.microsoft.com/office/drawing/2014/main" id="{86C4F28E-B8D8-35FE-40D0-76D502F8D256}"/>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77DE81CD-24A0-D540-FFDB-2DB9CA66D673}"/>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616665BE-E53C-9809-1B26-C801DC3BE745}"/>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grpSp>
        <p:nvGrpSpPr>
          <p:cNvPr id="7" name="Text Placeholder 2">
            <a:extLst>
              <a:ext uri="{FF2B5EF4-FFF2-40B4-BE49-F238E27FC236}">
                <a16:creationId xmlns:a16="http://schemas.microsoft.com/office/drawing/2014/main" id="{4924A0E8-89CF-CF9F-94D5-1C32417059B5}"/>
              </a:ext>
            </a:extLst>
          </p:cNvPr>
          <p:cNvGrpSpPr/>
          <p:nvPr/>
        </p:nvGrpSpPr>
        <p:grpSpPr>
          <a:xfrm>
            <a:off x="1336569" y="1999134"/>
            <a:ext cx="10174464" cy="4499989"/>
            <a:chOff x="1336569" y="1999134"/>
            <a:chExt cx="10174464" cy="3797859"/>
          </a:xfrm>
        </p:grpSpPr>
        <p:sp>
          <p:nvSpPr>
            <p:cNvPr id="8" name="Freeform: Shape 9">
              <a:extLst>
                <a:ext uri="{FF2B5EF4-FFF2-40B4-BE49-F238E27FC236}">
                  <a16:creationId xmlns:a16="http://schemas.microsoft.com/office/drawing/2014/main" id="{0D72D73F-6039-860C-E583-402216AF418C}"/>
                </a:ext>
              </a:extLst>
            </p:cNvPr>
            <p:cNvSpPr/>
            <p:nvPr/>
          </p:nvSpPr>
          <p:spPr>
            <a:xfrm>
              <a:off x="1336569" y="199913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0" cap="none" spc="0" baseline="0">
                  <a:solidFill>
                    <a:srgbClr val="FFFFFF"/>
                  </a:solidFill>
                  <a:effectLst>
                    <a:outerShdw dist="38096" dir="2700000">
                      <a:srgbClr val="000000"/>
                    </a:outerShdw>
                  </a:effectLst>
                  <a:uFillTx/>
                  <a:latin typeface="Calibri"/>
                </a:rPr>
                <a:t>It is Ireland's First consistent approach to placemaking.</a:t>
              </a:r>
              <a:endParaRPr lang="en-US" sz="2300" b="1" i="0" u="none" strike="noStrike" kern="1200" cap="none" spc="0" baseline="0">
                <a:solidFill>
                  <a:srgbClr val="FFFFFF"/>
                </a:solidFill>
                <a:effectLst>
                  <a:outerShdw dist="38096" dir="2700000">
                    <a:srgbClr val="000000"/>
                  </a:outerShdw>
                </a:effectLst>
                <a:uFillTx/>
                <a:latin typeface="Calibri"/>
              </a:endParaRPr>
            </a:p>
          </p:txBody>
        </p:sp>
        <p:sp>
          <p:nvSpPr>
            <p:cNvPr id="9" name="Freeform: Shape 10">
              <a:extLst>
                <a:ext uri="{FF2B5EF4-FFF2-40B4-BE49-F238E27FC236}">
                  <a16:creationId xmlns:a16="http://schemas.microsoft.com/office/drawing/2014/main" id="{C7EB317A-5053-B644-6814-800CA22E552E}"/>
                </a:ext>
              </a:extLst>
            </p:cNvPr>
            <p:cNvSpPr/>
            <p:nvPr/>
          </p:nvSpPr>
          <p:spPr>
            <a:xfrm>
              <a:off x="1336569" y="2980313"/>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0" cap="none" spc="0" baseline="0">
                  <a:solidFill>
                    <a:srgbClr val="FFFFFF"/>
                  </a:solidFill>
                  <a:effectLst>
                    <a:outerShdw dist="38096" dir="2700000">
                      <a:srgbClr val="000000"/>
                    </a:outerShdw>
                  </a:effectLst>
                  <a:uFillTx/>
                  <a:latin typeface="Calibri"/>
                </a:rPr>
                <a:t>An evidence-based plan led methodology.  Each TCF Plan is underpinned by a clear assessment of local strengths and challenges.</a:t>
              </a:r>
              <a:endParaRPr lang="en-US" sz="2300" b="1" i="0" u="none" strike="noStrike" kern="1200" cap="none" spc="0" baseline="0">
                <a:solidFill>
                  <a:srgbClr val="FFFFFF"/>
                </a:solidFill>
                <a:effectLst>
                  <a:outerShdw dist="38096" dir="2700000">
                    <a:srgbClr val="000000"/>
                  </a:outerShdw>
                </a:effectLst>
                <a:uFillTx/>
                <a:latin typeface="Calibri"/>
              </a:endParaRPr>
            </a:p>
          </p:txBody>
        </p:sp>
        <p:sp>
          <p:nvSpPr>
            <p:cNvPr id="10" name="Freeform: Shape 11">
              <a:extLst>
                <a:ext uri="{FF2B5EF4-FFF2-40B4-BE49-F238E27FC236}">
                  <a16:creationId xmlns:a16="http://schemas.microsoft.com/office/drawing/2014/main" id="{C372FE67-4882-1B12-EBE5-CB52CB4E990F}"/>
                </a:ext>
              </a:extLst>
            </p:cNvPr>
            <p:cNvSpPr/>
            <p:nvPr/>
          </p:nvSpPr>
          <p:spPr>
            <a:xfrm>
              <a:off x="1336569" y="488205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1200" cap="none" spc="0" baseline="0" dirty="0">
                  <a:solidFill>
                    <a:srgbClr val="FFFFFF"/>
                  </a:solidFill>
                  <a:effectLst>
                    <a:outerShdw dist="38096" dir="2700000">
                      <a:srgbClr val="000000"/>
                    </a:outerShdw>
                  </a:effectLst>
                  <a:uFillTx/>
                  <a:latin typeface="Calibri"/>
                </a:rPr>
                <a:t>TCF </a:t>
              </a:r>
              <a:r>
                <a:rPr lang="en-GB" sz="2300" b="1" i="0" u="none" strike="noStrike" kern="0" cap="none" spc="0" baseline="0" dirty="0">
                  <a:solidFill>
                    <a:srgbClr val="FFFFFF"/>
                  </a:solidFill>
                  <a:effectLst>
                    <a:outerShdw dist="38096" dir="2700000">
                      <a:srgbClr val="000000"/>
                    </a:outerShdw>
                  </a:effectLst>
                  <a:uFillTx/>
                  <a:latin typeface="Calibri"/>
                </a:rPr>
                <a:t>Process </a:t>
              </a:r>
            </a:p>
            <a:p>
              <a:pPr marL="457200" marR="0" lvl="0" indent="-457200" algn="l" defTabSz="1022354" rtl="0" fontAlgn="auto" hangingPunct="1">
                <a:lnSpc>
                  <a:spcPct val="90000"/>
                </a:lnSpc>
                <a:spcBef>
                  <a:spcPts val="0"/>
                </a:spcBef>
                <a:spcAft>
                  <a:spcPts val="1000"/>
                </a:spcAft>
                <a:buAutoNum type="arabicPeriod"/>
                <a:tabLst/>
                <a:defRPr sz="1800" b="0" i="0" u="none" strike="noStrike" kern="0" cap="none" spc="0" baseline="0">
                  <a:solidFill>
                    <a:srgbClr val="000000"/>
                  </a:solidFill>
                  <a:uFillTx/>
                </a:defRPr>
              </a:pPr>
              <a:r>
                <a:rPr lang="en-GB" sz="2300" b="1" i="0" u="none" strike="noStrike" kern="0" cap="none" spc="0" baseline="0" dirty="0">
                  <a:solidFill>
                    <a:srgbClr val="FFFFFF"/>
                  </a:solidFill>
                  <a:effectLst>
                    <a:outerShdw dist="38096" dir="2700000">
                      <a:srgbClr val="000000"/>
                    </a:outerShdw>
                  </a:effectLst>
                  <a:uFillTx/>
                  <a:latin typeface="Calibri"/>
                </a:rPr>
                <a:t>Consultation   2. Understanding the Place   3. Defining the Place 4.  Enabling the Place. </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11" name="Freeform: Shape 12">
              <a:extLst>
                <a:ext uri="{FF2B5EF4-FFF2-40B4-BE49-F238E27FC236}">
                  <a16:creationId xmlns:a16="http://schemas.microsoft.com/office/drawing/2014/main" id="{0DE0BB8C-CD18-05D9-D442-B25E831D0AA0}"/>
                </a:ext>
              </a:extLst>
            </p:cNvPr>
            <p:cNvSpPr/>
            <p:nvPr/>
          </p:nvSpPr>
          <p:spPr>
            <a:xfrm>
              <a:off x="1336569" y="3939143"/>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0" cap="none" spc="0" baseline="0" dirty="0">
                  <a:solidFill>
                    <a:srgbClr val="FFFFFF"/>
                  </a:solidFill>
                  <a:effectLst>
                    <a:outerShdw dist="38096" dir="2700000">
                      <a:srgbClr val="000000"/>
                    </a:outerShdw>
                  </a:effectLst>
                  <a:uFillTx/>
                  <a:latin typeface="Calibri"/>
                </a:rPr>
                <a:t>Communities are at the heart of the TCF process.  Community collaboration; Town Teams that are representative of local communities are a key part of the TCF Collaborative process.</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grpSp>
      <p:sp>
        <p:nvSpPr>
          <p:cNvPr id="12" name="Rectangle 11">
            <a:extLst>
              <a:ext uri="{FF2B5EF4-FFF2-40B4-BE49-F238E27FC236}">
                <a16:creationId xmlns:a16="http://schemas.microsoft.com/office/drawing/2014/main" id="{0334C4BF-D8FA-2F36-006E-954DA5A2D691}"/>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4" descr="A black and white sign with text&#10;&#10;Description automatically generated">
            <a:extLst>
              <a:ext uri="{FF2B5EF4-FFF2-40B4-BE49-F238E27FC236}">
                <a16:creationId xmlns:a16="http://schemas.microsoft.com/office/drawing/2014/main" id="{EDB3F3EE-0E4D-AFCE-E813-D04E46F0BC0E}"/>
              </a:ext>
            </a:extLst>
          </p:cNvPr>
          <p:cNvPicPr>
            <a:picLocks noChangeAspect="1"/>
          </p:cNvPicPr>
          <p:nvPr/>
        </p:nvPicPr>
        <p:blipFill>
          <a:blip r:embed="rId5"/>
          <a:stretch>
            <a:fillRect/>
          </a:stretch>
        </p:blipFill>
        <p:spPr>
          <a:xfrm>
            <a:off x="89659" y="-50316"/>
            <a:ext cx="3844110" cy="1291471"/>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5F492-7634-1D0D-B918-1281955741F1}"/>
              </a:ext>
            </a:extLst>
          </p:cNvPr>
          <p:cNvSpPr txBox="1">
            <a:spLocks noGrp="1"/>
          </p:cNvSpPr>
          <p:nvPr>
            <p:ph type="body" idx="4294967295"/>
          </p:nvPr>
        </p:nvSpPr>
        <p:spPr>
          <a:xfrm>
            <a:off x="2304384" y="1162879"/>
            <a:ext cx="7974016" cy="769933"/>
          </a:xfrm>
        </p:spPr>
        <p:txBody>
          <a:bodyPr anchorCtr="1">
            <a:normAutofit fontScale="92500"/>
          </a:bodyPr>
          <a:lstStyle/>
          <a:p>
            <a:pPr marL="0" lvl="0" indent="0" algn="ctr">
              <a:buNone/>
            </a:pPr>
            <a:r>
              <a:rPr lang="en-GB" sz="3600" b="1" dirty="0">
                <a:solidFill>
                  <a:srgbClr val="7F7F7F"/>
                </a:solidFill>
              </a:rPr>
              <a:t>Wexford County Council Regeneration Unit?</a:t>
            </a:r>
            <a:endParaRPr lang="en-IE" sz="3600" b="1" dirty="0">
              <a:solidFill>
                <a:srgbClr val="7F7F7F"/>
              </a:solidFill>
            </a:endParaRPr>
          </a:p>
        </p:txBody>
      </p:sp>
      <p:pic>
        <p:nvPicPr>
          <p:cNvPr id="3" name="Ink 5">
            <a:extLst>
              <a:ext uri="{FF2B5EF4-FFF2-40B4-BE49-F238E27FC236}">
                <a16:creationId xmlns:a16="http://schemas.microsoft.com/office/drawing/2014/main" id="{41F315B7-527F-43D8-8380-C05D2AD65AA6}"/>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4CCEE6FB-785C-C664-1DA2-3D8165325130}"/>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A392948C-55A0-7A49-D1B9-858911EF7840}"/>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grpSp>
        <p:nvGrpSpPr>
          <p:cNvPr id="7" name="Text Placeholder 2">
            <a:extLst>
              <a:ext uri="{FF2B5EF4-FFF2-40B4-BE49-F238E27FC236}">
                <a16:creationId xmlns:a16="http://schemas.microsoft.com/office/drawing/2014/main" id="{440C4D5A-A79B-567E-0633-F9338482F5B8}"/>
              </a:ext>
            </a:extLst>
          </p:cNvPr>
          <p:cNvGrpSpPr/>
          <p:nvPr/>
        </p:nvGrpSpPr>
        <p:grpSpPr>
          <a:xfrm>
            <a:off x="1336569" y="1995972"/>
            <a:ext cx="10174464" cy="4394995"/>
            <a:chOff x="1336569" y="1999134"/>
            <a:chExt cx="10174464" cy="3797859"/>
          </a:xfrm>
        </p:grpSpPr>
        <p:sp>
          <p:nvSpPr>
            <p:cNvPr id="8" name="Freeform: Shape 9">
              <a:extLst>
                <a:ext uri="{FF2B5EF4-FFF2-40B4-BE49-F238E27FC236}">
                  <a16:creationId xmlns:a16="http://schemas.microsoft.com/office/drawing/2014/main" id="{10175056-CE94-F5D2-58FE-6A69FB820AC9}"/>
                </a:ext>
              </a:extLst>
            </p:cNvPr>
            <p:cNvSpPr/>
            <p:nvPr/>
          </p:nvSpPr>
          <p:spPr>
            <a:xfrm>
              <a:off x="1336569" y="199913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dirty="0">
                  <a:solidFill>
                    <a:srgbClr val="FFFFFF"/>
                  </a:solidFill>
                  <a:effectLst>
                    <a:outerShdw dist="38096" dir="2700000">
                      <a:srgbClr val="000000"/>
                    </a:outerShdw>
                  </a:effectLst>
                  <a:latin typeface="Calibri"/>
                </a:rPr>
                <a:t>Wexford County Council’s Regeneration Unit was formed in Nov 2023 (one year in existence), an amalgamation of Town Centre First (TCF) and Vacant Homes</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9" name="Freeform: Shape 10">
              <a:extLst>
                <a:ext uri="{FF2B5EF4-FFF2-40B4-BE49-F238E27FC236}">
                  <a16:creationId xmlns:a16="http://schemas.microsoft.com/office/drawing/2014/main" id="{69D8CA72-1007-9E1A-FA5C-8718B65B7D79}"/>
                </a:ext>
              </a:extLst>
            </p:cNvPr>
            <p:cNvSpPr/>
            <p:nvPr/>
          </p:nvSpPr>
          <p:spPr>
            <a:xfrm>
              <a:off x="1336569" y="2980313"/>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Staff of 4 </a:t>
              </a:r>
              <a:r>
                <a:rPr lang="en-US" sz="2200" b="1" i="0" u="none" strike="noStrike" kern="1200" cap="none" spc="0" baseline="0" dirty="0">
                  <a:solidFill>
                    <a:srgbClr val="FFFFFF"/>
                  </a:solidFill>
                  <a:effectLst>
                    <a:outerShdw dist="38096" dir="2700000">
                      <a:srgbClr val="000000"/>
                    </a:outerShdw>
                  </a:effectLst>
                  <a:uFillTx/>
                  <a:latin typeface="Calibri"/>
                </a:rPr>
                <a:t>(m</a:t>
              </a:r>
              <a:r>
                <a:rPr lang="en-US" sz="2200" b="1" dirty="0">
                  <a:solidFill>
                    <a:srgbClr val="FFFFFF"/>
                  </a:solidFill>
                  <a:effectLst>
                    <a:outerShdw dist="38096" dir="2700000">
                      <a:srgbClr val="000000"/>
                    </a:outerShdw>
                  </a:effectLst>
                  <a:latin typeface="Calibri"/>
                </a:rPr>
                <a:t>ade up of TRO, Vacant Homes Officer</a:t>
              </a:r>
              <a:r>
                <a:rPr lang="en-US" sz="2200" b="1" i="0" u="none" strike="noStrike" kern="1200" cap="none" spc="0" baseline="0" dirty="0">
                  <a:solidFill>
                    <a:srgbClr val="FFFFFF"/>
                  </a:solidFill>
                  <a:effectLst>
                    <a:outerShdw dist="38096" dir="2700000">
                      <a:srgbClr val="000000"/>
                    </a:outerShdw>
                  </a:effectLst>
                  <a:uFillTx/>
                  <a:latin typeface="Calibri"/>
                </a:rPr>
                <a:t> (Executive Engineer), Assistant Staff Officer and GSS)</a:t>
              </a:r>
            </a:p>
          </p:txBody>
        </p:sp>
        <p:sp>
          <p:nvSpPr>
            <p:cNvPr id="10" name="Freeform: Shape 11">
              <a:extLst>
                <a:ext uri="{FF2B5EF4-FFF2-40B4-BE49-F238E27FC236}">
                  <a16:creationId xmlns:a16="http://schemas.microsoft.com/office/drawing/2014/main" id="{8BB35CA0-E146-E70F-E67D-783E6EEED8FD}"/>
                </a:ext>
              </a:extLst>
            </p:cNvPr>
            <p:cNvSpPr/>
            <p:nvPr/>
          </p:nvSpPr>
          <p:spPr>
            <a:xfrm>
              <a:off x="1336569" y="488205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Our ambition as a section remains to make Wexford a better place to live, work, visit, play and do business.</a:t>
              </a:r>
            </a:p>
          </p:txBody>
        </p:sp>
        <p:sp>
          <p:nvSpPr>
            <p:cNvPr id="11" name="Freeform: Shape 12">
              <a:extLst>
                <a:ext uri="{FF2B5EF4-FFF2-40B4-BE49-F238E27FC236}">
                  <a16:creationId xmlns:a16="http://schemas.microsoft.com/office/drawing/2014/main" id="{779DC0E9-0272-2E91-8D2F-ADB1020FC5B6}"/>
                </a:ext>
              </a:extLst>
            </p:cNvPr>
            <p:cNvSpPr/>
            <p:nvPr/>
          </p:nvSpPr>
          <p:spPr>
            <a:xfrm>
              <a:off x="1336569" y="3939143"/>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defTabSz="1022354">
                <a:lnSpc>
                  <a:spcPct val="90000"/>
                </a:lnSpc>
                <a:spcAft>
                  <a:spcPts val="1000"/>
                </a:spcAft>
                <a:defRPr sz="1800" b="0" i="0" u="none" strike="noStrike" kern="0" cap="none" spc="0" baseline="0">
                  <a:solidFill>
                    <a:srgbClr val="000000"/>
                  </a:solidFill>
                  <a:uFillTx/>
                </a:defRPr>
              </a:pPr>
              <a:r>
                <a:rPr lang="en-IE" sz="23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With a more concentrated focus on Regeneration and vacancy activation through various Government programmes it was agreed to realign these roles into a new “regeneration unit.”</a:t>
              </a:r>
            </a:p>
          </p:txBody>
        </p:sp>
      </p:grpSp>
      <p:pic>
        <p:nvPicPr>
          <p:cNvPr id="12" name="Picture 2">
            <a:extLst>
              <a:ext uri="{FF2B5EF4-FFF2-40B4-BE49-F238E27FC236}">
                <a16:creationId xmlns:a16="http://schemas.microsoft.com/office/drawing/2014/main" id="{AFD00258-CA2A-5020-531F-226BAE142F02}"/>
              </a:ext>
            </a:extLst>
          </p:cNvPr>
          <p:cNvPicPr>
            <a:picLocks noChangeAspect="1"/>
          </p:cNvPicPr>
          <p:nvPr/>
        </p:nvPicPr>
        <p:blipFill>
          <a:blip r:embed="rId5"/>
          <a:stretch>
            <a:fillRect/>
          </a:stretch>
        </p:blipFill>
        <p:spPr>
          <a:xfrm rot="5400013">
            <a:off x="11109475" y="5470722"/>
            <a:ext cx="1682175" cy="1878954"/>
          </a:xfrm>
          <a:prstGeom prst="rect">
            <a:avLst/>
          </a:prstGeom>
          <a:noFill/>
          <a:ln cap="flat">
            <a:noFill/>
          </a:ln>
        </p:spPr>
      </p:pic>
      <p:sp>
        <p:nvSpPr>
          <p:cNvPr id="16" name="Rectangle 15">
            <a:extLst>
              <a:ext uri="{FF2B5EF4-FFF2-40B4-BE49-F238E27FC236}">
                <a16:creationId xmlns:a16="http://schemas.microsoft.com/office/drawing/2014/main" id="{8B96CB05-509A-745A-5698-D3EB89B6E2B8}"/>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4" descr="A black and white sign with text&#10;&#10;Description automatically generated">
            <a:extLst>
              <a:ext uri="{FF2B5EF4-FFF2-40B4-BE49-F238E27FC236}">
                <a16:creationId xmlns:a16="http://schemas.microsoft.com/office/drawing/2014/main" id="{A19B05B4-9FD3-9A06-4E9F-A6DFFDA172FA}"/>
              </a:ext>
            </a:extLst>
          </p:cNvPr>
          <p:cNvPicPr>
            <a:picLocks noChangeAspect="1"/>
          </p:cNvPicPr>
          <p:nvPr/>
        </p:nvPicPr>
        <p:blipFill>
          <a:blip r:embed="rId6"/>
          <a:stretch>
            <a:fillRect/>
          </a:stretch>
        </p:blipFill>
        <p:spPr>
          <a:xfrm>
            <a:off x="-52346" y="-22169"/>
            <a:ext cx="3844110" cy="1291471"/>
          </a:xfrm>
          <a:prstGeom prst="rect">
            <a:avLst/>
          </a:prstGeom>
          <a:noFill/>
          <a:ln cap="flat">
            <a:noFill/>
          </a:ln>
        </p:spPr>
      </p:pic>
    </p:spTree>
    <p:extLst>
      <p:ext uri="{BB962C8B-B14F-4D97-AF65-F5344CB8AC3E}">
        <p14:creationId xmlns:p14="http://schemas.microsoft.com/office/powerpoint/2010/main" val="336127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72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57C2C-421C-E8F7-0009-63B13BB040E5}"/>
              </a:ext>
            </a:extLst>
          </p:cNvPr>
          <p:cNvSpPr txBox="1">
            <a:spLocks noGrp="1"/>
          </p:cNvSpPr>
          <p:nvPr>
            <p:ph type="body" idx="4294967295"/>
          </p:nvPr>
        </p:nvSpPr>
        <p:spPr>
          <a:xfrm>
            <a:off x="2108992" y="793066"/>
            <a:ext cx="7974016" cy="769933"/>
          </a:xfrm>
        </p:spPr>
        <p:txBody>
          <a:bodyPr anchorCtr="1"/>
          <a:lstStyle/>
          <a:p>
            <a:pPr marL="0" lvl="0" indent="0" algn="ctr">
              <a:buNone/>
            </a:pPr>
            <a:r>
              <a:rPr lang="en-GB" sz="3600" b="1" dirty="0">
                <a:solidFill>
                  <a:srgbClr val="7F7F7F"/>
                </a:solidFill>
              </a:rPr>
              <a:t>Key Roles/Players</a:t>
            </a:r>
            <a:endParaRPr lang="en-IE" sz="3600" b="1" dirty="0">
              <a:solidFill>
                <a:srgbClr val="7F7F7F"/>
              </a:solidFill>
            </a:endParaRPr>
          </a:p>
        </p:txBody>
      </p:sp>
      <p:pic>
        <p:nvPicPr>
          <p:cNvPr id="3" name="Ink 5">
            <a:extLst>
              <a:ext uri="{FF2B5EF4-FFF2-40B4-BE49-F238E27FC236}">
                <a16:creationId xmlns:a16="http://schemas.microsoft.com/office/drawing/2014/main" id="{3DA553EC-04C7-29CB-F288-6AE14BFEAAED}"/>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ADBB489A-0BA0-6A77-6215-7CDD7862CEEE}"/>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20C9975B-E652-6454-F17B-2A688F28CFC5}"/>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grpSp>
        <p:nvGrpSpPr>
          <p:cNvPr id="8" name="Text Placeholder 2">
            <a:extLst>
              <a:ext uri="{FF2B5EF4-FFF2-40B4-BE49-F238E27FC236}">
                <a16:creationId xmlns:a16="http://schemas.microsoft.com/office/drawing/2014/main" id="{F3F709D5-6B24-383B-9EE4-34F513151C9C}"/>
              </a:ext>
            </a:extLst>
          </p:cNvPr>
          <p:cNvGrpSpPr/>
          <p:nvPr/>
        </p:nvGrpSpPr>
        <p:grpSpPr>
          <a:xfrm>
            <a:off x="935255" y="1835420"/>
            <a:ext cx="4507054" cy="4229514"/>
            <a:chOff x="1103653" y="1959202"/>
            <a:chExt cx="3967965" cy="3833311"/>
          </a:xfrm>
        </p:grpSpPr>
        <p:sp>
          <p:nvSpPr>
            <p:cNvPr id="9" name="Freeform: Shape 9">
              <a:extLst>
                <a:ext uri="{FF2B5EF4-FFF2-40B4-BE49-F238E27FC236}">
                  <a16:creationId xmlns:a16="http://schemas.microsoft.com/office/drawing/2014/main" id="{56E41936-3BCE-74BE-BB69-F217D8BD80EA}"/>
                </a:ext>
              </a:extLst>
            </p:cNvPr>
            <p:cNvSpPr/>
            <p:nvPr/>
          </p:nvSpPr>
          <p:spPr>
            <a:xfrm>
              <a:off x="1103653" y="1959202"/>
              <a:ext cx="3967965"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0" cap="none" spc="0" baseline="0">
                  <a:solidFill>
                    <a:srgbClr val="FFFFFF"/>
                  </a:solidFill>
                  <a:effectLst>
                    <a:outerShdw dist="38096" dir="2700000">
                      <a:srgbClr val="000000"/>
                    </a:outerShdw>
                  </a:effectLst>
                  <a:uFillTx/>
                  <a:latin typeface="Calibri"/>
                </a:rPr>
                <a:t>National Oversight and Advisory Group</a:t>
              </a:r>
              <a:endParaRPr lang="en-US" sz="2300" b="1" i="0" u="none" strike="noStrike" kern="1200" cap="none" spc="0" baseline="0">
                <a:solidFill>
                  <a:srgbClr val="FFFFFF"/>
                </a:solidFill>
                <a:effectLst>
                  <a:outerShdw dist="38096" dir="2700000">
                    <a:srgbClr val="000000"/>
                  </a:outerShdw>
                </a:effectLst>
                <a:uFillTx/>
                <a:latin typeface="Calibri"/>
              </a:endParaRPr>
            </a:p>
          </p:txBody>
        </p:sp>
        <p:sp>
          <p:nvSpPr>
            <p:cNvPr id="10" name="Freeform: Shape 10">
              <a:extLst>
                <a:ext uri="{FF2B5EF4-FFF2-40B4-BE49-F238E27FC236}">
                  <a16:creationId xmlns:a16="http://schemas.microsoft.com/office/drawing/2014/main" id="{FC1A08C4-58D0-C70C-246C-8E313FADB530}"/>
                </a:ext>
              </a:extLst>
            </p:cNvPr>
            <p:cNvSpPr/>
            <p:nvPr/>
          </p:nvSpPr>
          <p:spPr>
            <a:xfrm>
              <a:off x="1103653" y="2915216"/>
              <a:ext cx="3967965"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a:solidFill>
                    <a:srgbClr val="FFFFFF"/>
                  </a:solidFill>
                  <a:effectLst>
                    <a:outerShdw dist="38096" dir="2700000">
                      <a:srgbClr val="000000"/>
                    </a:outerShdw>
                  </a:effectLst>
                  <a:uFillTx/>
                  <a:latin typeface="Calibri"/>
                </a:rPr>
                <a:t>National TCF Office</a:t>
              </a:r>
            </a:p>
          </p:txBody>
        </p:sp>
        <p:sp>
          <p:nvSpPr>
            <p:cNvPr id="11" name="Freeform: Shape 11">
              <a:extLst>
                <a:ext uri="{FF2B5EF4-FFF2-40B4-BE49-F238E27FC236}">
                  <a16:creationId xmlns:a16="http://schemas.microsoft.com/office/drawing/2014/main" id="{97EA8789-7B71-192E-794D-C84F059B9A6F}"/>
                </a:ext>
              </a:extLst>
            </p:cNvPr>
            <p:cNvSpPr/>
            <p:nvPr/>
          </p:nvSpPr>
          <p:spPr>
            <a:xfrm>
              <a:off x="1103653" y="3871231"/>
              <a:ext cx="3967965"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a:solidFill>
                    <a:srgbClr val="FFFFFF"/>
                  </a:solidFill>
                  <a:effectLst>
                    <a:outerShdw dist="38096" dir="2700000">
                      <a:srgbClr val="000000"/>
                    </a:outerShdw>
                  </a:effectLst>
                  <a:uFillTx/>
                  <a:latin typeface="Calibri"/>
                </a:rPr>
                <a:t>Town Regeneration Officers</a:t>
              </a:r>
            </a:p>
          </p:txBody>
        </p:sp>
        <p:sp>
          <p:nvSpPr>
            <p:cNvPr id="12" name="Freeform: Shape 12">
              <a:extLst>
                <a:ext uri="{FF2B5EF4-FFF2-40B4-BE49-F238E27FC236}">
                  <a16:creationId xmlns:a16="http://schemas.microsoft.com/office/drawing/2014/main" id="{9879040E-A687-0F9D-3E83-ABD497342FE5}"/>
                </a:ext>
              </a:extLst>
            </p:cNvPr>
            <p:cNvSpPr/>
            <p:nvPr/>
          </p:nvSpPr>
          <p:spPr>
            <a:xfrm>
              <a:off x="1103653" y="4877574"/>
              <a:ext cx="3967965"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a:solidFill>
                    <a:srgbClr val="FFFFFF"/>
                  </a:solidFill>
                  <a:effectLst>
                    <a:outerShdw dist="38096" dir="2700000">
                      <a:srgbClr val="000000"/>
                    </a:outerShdw>
                  </a:effectLst>
                  <a:uFillTx/>
                  <a:latin typeface="Calibri"/>
                </a:rPr>
                <a:t>Town Teams</a:t>
              </a:r>
            </a:p>
          </p:txBody>
        </p:sp>
      </p:grpSp>
      <p:pic>
        <p:nvPicPr>
          <p:cNvPr id="14" name="Picture 14">
            <a:extLst>
              <a:ext uri="{FF2B5EF4-FFF2-40B4-BE49-F238E27FC236}">
                <a16:creationId xmlns:a16="http://schemas.microsoft.com/office/drawing/2014/main" id="{B385519D-F128-C832-148F-0E4415C6C0DA}"/>
              </a:ext>
            </a:extLst>
          </p:cNvPr>
          <p:cNvPicPr>
            <a:picLocks noChangeAspect="1"/>
          </p:cNvPicPr>
          <p:nvPr/>
        </p:nvPicPr>
        <p:blipFill>
          <a:blip r:embed="rId5"/>
          <a:srcRect l="19278" t="20091" r="37514" b="4983"/>
          <a:stretch>
            <a:fillRect/>
          </a:stretch>
        </p:blipFill>
        <p:spPr>
          <a:xfrm>
            <a:off x="5894546" y="1562999"/>
            <a:ext cx="5727184" cy="4989811"/>
          </a:xfrm>
          <a:prstGeom prst="rect">
            <a:avLst/>
          </a:prstGeom>
          <a:noFill/>
          <a:ln cap="flat">
            <a:noFill/>
          </a:ln>
        </p:spPr>
      </p:pic>
      <p:sp>
        <p:nvSpPr>
          <p:cNvPr id="7" name="Rectangle 6">
            <a:extLst>
              <a:ext uri="{FF2B5EF4-FFF2-40B4-BE49-F238E27FC236}">
                <a16:creationId xmlns:a16="http://schemas.microsoft.com/office/drawing/2014/main" id="{ED4DCD3E-7BF0-4129-3E57-CAFE3ED107D0}"/>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descr="A black and white sign with text&#10;&#10;Description automatically generated">
            <a:extLst>
              <a:ext uri="{FF2B5EF4-FFF2-40B4-BE49-F238E27FC236}">
                <a16:creationId xmlns:a16="http://schemas.microsoft.com/office/drawing/2014/main" id="{0FCB5027-3551-A002-F4EF-703D64594216}"/>
              </a:ext>
            </a:extLst>
          </p:cNvPr>
          <p:cNvPicPr>
            <a:picLocks noChangeAspect="1"/>
          </p:cNvPicPr>
          <p:nvPr/>
        </p:nvPicPr>
        <p:blipFill>
          <a:blip r:embed="rId6"/>
          <a:stretch>
            <a:fillRect/>
          </a:stretch>
        </p:blipFill>
        <p:spPr>
          <a:xfrm>
            <a:off x="89659" y="-50316"/>
            <a:ext cx="3844110" cy="1291471"/>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4480223-C395-F7D2-EC68-BA63574166DD}"/>
              </a:ext>
            </a:extLst>
          </p:cNvPr>
          <p:cNvSpPr txBox="1">
            <a:spLocks noGrp="1"/>
          </p:cNvSpPr>
          <p:nvPr>
            <p:ph type="body" idx="4294967295"/>
          </p:nvPr>
        </p:nvSpPr>
        <p:spPr>
          <a:xfrm>
            <a:off x="546166" y="1411903"/>
            <a:ext cx="4192982" cy="979401"/>
          </a:xfrm>
        </p:spPr>
        <p:txBody>
          <a:bodyPr>
            <a:normAutofit/>
          </a:bodyPr>
          <a:lstStyle/>
          <a:p>
            <a:pPr marL="0" lvl="0" indent="0">
              <a:lnSpc>
                <a:spcPct val="70000"/>
              </a:lnSpc>
              <a:buNone/>
            </a:pPr>
            <a:r>
              <a:rPr lang="en-GB" sz="3200" b="1" dirty="0">
                <a:solidFill>
                  <a:srgbClr val="4C6380"/>
                </a:solidFill>
              </a:rPr>
              <a:t>Key Elements of Town </a:t>
            </a:r>
          </a:p>
          <a:p>
            <a:pPr marL="0" lvl="0" indent="0">
              <a:lnSpc>
                <a:spcPct val="70000"/>
              </a:lnSpc>
              <a:buNone/>
            </a:pPr>
            <a:r>
              <a:rPr lang="en-GB" sz="3200" b="1" dirty="0">
                <a:solidFill>
                  <a:srgbClr val="4C6380"/>
                </a:solidFill>
              </a:rPr>
              <a:t>Centre First Approach</a:t>
            </a:r>
            <a:endParaRPr lang="en-IE" sz="3200" b="1" dirty="0">
              <a:solidFill>
                <a:srgbClr val="4C6380"/>
              </a:solidFill>
            </a:endParaRPr>
          </a:p>
        </p:txBody>
      </p:sp>
      <p:pic>
        <p:nvPicPr>
          <p:cNvPr id="4" name="Picture 7">
            <a:extLst>
              <a:ext uri="{FF2B5EF4-FFF2-40B4-BE49-F238E27FC236}">
                <a16:creationId xmlns:a16="http://schemas.microsoft.com/office/drawing/2014/main" id="{45DBE7AC-5525-F371-0DEB-35B8B957FD5A}"/>
              </a:ext>
            </a:extLst>
          </p:cNvPr>
          <p:cNvPicPr>
            <a:picLocks noChangeAspect="1"/>
          </p:cNvPicPr>
          <p:nvPr/>
        </p:nvPicPr>
        <p:blipFill>
          <a:blip r:embed="rId2"/>
          <a:stretch>
            <a:fillRect/>
          </a:stretch>
        </p:blipFill>
        <p:spPr>
          <a:xfrm>
            <a:off x="6622380" y="875071"/>
            <a:ext cx="5386500" cy="5093110"/>
          </a:xfrm>
          <a:prstGeom prst="rect">
            <a:avLst/>
          </a:prstGeom>
          <a:noFill/>
          <a:ln cap="flat">
            <a:noFill/>
          </a:ln>
        </p:spPr>
      </p:pic>
      <p:sp>
        <p:nvSpPr>
          <p:cNvPr id="5" name="Text Placeholder 2">
            <a:extLst>
              <a:ext uri="{FF2B5EF4-FFF2-40B4-BE49-F238E27FC236}">
                <a16:creationId xmlns:a16="http://schemas.microsoft.com/office/drawing/2014/main" id="{60DC5C11-C5ED-A1DB-6174-5BDDABDD49BA}"/>
              </a:ext>
            </a:extLst>
          </p:cNvPr>
          <p:cNvSpPr txBox="1"/>
          <p:nvPr/>
        </p:nvSpPr>
        <p:spPr>
          <a:xfrm>
            <a:off x="202896" y="2515477"/>
            <a:ext cx="6845975" cy="3619852"/>
          </a:xfrm>
          <a:prstGeom prst="rect">
            <a:avLst/>
          </a:prstGeom>
          <a:noFill/>
          <a:ln cap="flat">
            <a:noFill/>
          </a:ln>
        </p:spPr>
        <p:txBody>
          <a:bodyPr vert="horz" wrap="square" lIns="91440" tIns="45720" rIns="91440" bIns="45720" anchor="t" anchorCtr="0" compatLnSpc="1">
            <a:normAutofit/>
          </a:bodyPr>
          <a:lstStyle/>
          <a:p>
            <a:pPr marL="571500" marR="0" lvl="0" indent="-571500" algn="l" defTabSz="914400" rtl="0" fontAlgn="auto" hangingPunct="1">
              <a:lnSpc>
                <a:spcPct val="150000"/>
              </a:lnSpc>
              <a:spcBef>
                <a:spcPts val="100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600" b="0" i="0" u="none" strike="noStrike" kern="1200" cap="none" spc="0" baseline="0" dirty="0">
                <a:solidFill>
                  <a:srgbClr val="000000"/>
                </a:solidFill>
                <a:uFillTx/>
                <a:latin typeface="Calibri"/>
              </a:rPr>
              <a:t>Building capacity and sharing experience</a:t>
            </a:r>
          </a:p>
          <a:p>
            <a:pPr marL="571500" marR="0" lvl="0" indent="-571500" algn="l" defTabSz="914400" rtl="0" fontAlgn="auto" hangingPunct="1">
              <a:lnSpc>
                <a:spcPct val="150000"/>
              </a:lnSpc>
              <a:spcBef>
                <a:spcPts val="100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600" b="0" i="0" u="none" strike="noStrike" kern="1200" cap="none" spc="0" baseline="0" dirty="0">
                <a:solidFill>
                  <a:srgbClr val="000000"/>
                </a:solidFill>
                <a:uFillTx/>
                <a:latin typeface="Calibri"/>
              </a:rPr>
              <a:t>Delivering a vision plan for each town</a:t>
            </a:r>
          </a:p>
          <a:p>
            <a:pPr marL="571500" marR="0" lvl="0" indent="-571500" algn="l" defTabSz="914400" rtl="0" fontAlgn="auto" hangingPunct="1">
              <a:lnSpc>
                <a:spcPct val="150000"/>
              </a:lnSpc>
              <a:spcBef>
                <a:spcPts val="100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600" b="0" i="0" u="none" strike="noStrike" kern="1200" cap="none" spc="0" baseline="0" dirty="0">
                <a:solidFill>
                  <a:srgbClr val="000000"/>
                </a:solidFill>
                <a:uFillTx/>
                <a:latin typeface="Calibri"/>
              </a:rPr>
              <a:t>Putting in place the necessary national and regional structure</a:t>
            </a:r>
          </a:p>
          <a:p>
            <a:pPr marL="571500" marR="0" lvl="0" indent="-571500" algn="l" defTabSz="914400" rtl="0" fontAlgn="auto" hangingPunct="1">
              <a:lnSpc>
                <a:spcPct val="150000"/>
              </a:lnSpc>
              <a:spcBef>
                <a:spcPts val="100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600" b="0" i="0" u="none" strike="noStrike" kern="1200" cap="none" spc="0" baseline="0" dirty="0">
                <a:solidFill>
                  <a:srgbClr val="000000"/>
                </a:solidFill>
                <a:uFillTx/>
                <a:latin typeface="Calibri"/>
              </a:rPr>
              <a:t>Data informed development</a:t>
            </a:r>
          </a:p>
          <a:p>
            <a:pPr marL="571500" marR="0" lvl="0" indent="-571500" algn="l" defTabSz="914400" rtl="0" fontAlgn="auto" hangingPunct="1">
              <a:lnSpc>
                <a:spcPct val="90000"/>
              </a:lnSpc>
              <a:spcBef>
                <a:spcPts val="100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endParaRPr lang="en-GB" sz="2600" dirty="0">
              <a:solidFill>
                <a:srgbClr val="000000"/>
              </a:solidFill>
              <a:latin typeface="Calibri"/>
            </a:endParaRPr>
          </a:p>
          <a:p>
            <a:pPr marL="571500" marR="0" lvl="0" indent="-571500" algn="l" defTabSz="914400" rtl="0" fontAlgn="auto" hangingPunct="1">
              <a:lnSpc>
                <a:spcPct val="90000"/>
              </a:lnSpc>
              <a:spcBef>
                <a:spcPts val="100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endParaRPr lang="en-GB" sz="2600" b="0" i="0" u="none" strike="noStrike" kern="1200" cap="none" spc="0" baseline="0" dirty="0">
              <a:solidFill>
                <a:srgbClr val="000000"/>
              </a:solidFill>
              <a:uFillTx/>
              <a:latin typeface="Calibri"/>
            </a:endParaRPr>
          </a:p>
        </p:txBody>
      </p:sp>
      <p:sp>
        <p:nvSpPr>
          <p:cNvPr id="3" name="Rectangle 2">
            <a:extLst>
              <a:ext uri="{FF2B5EF4-FFF2-40B4-BE49-F238E27FC236}">
                <a16:creationId xmlns:a16="http://schemas.microsoft.com/office/drawing/2014/main" id="{74EDD1A9-C7E5-4B6A-A7A1-8E9BB3E856FD}"/>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A black and white sign with text&#10;&#10;Description automatically generated">
            <a:extLst>
              <a:ext uri="{FF2B5EF4-FFF2-40B4-BE49-F238E27FC236}">
                <a16:creationId xmlns:a16="http://schemas.microsoft.com/office/drawing/2014/main" id="{D9D859F5-1B84-9E30-FC06-C1BF286C93A0}"/>
              </a:ext>
            </a:extLst>
          </p:cNvPr>
          <p:cNvPicPr>
            <a:picLocks noChangeAspect="1"/>
          </p:cNvPicPr>
          <p:nvPr/>
        </p:nvPicPr>
        <p:blipFill>
          <a:blip r:embed="rId3"/>
          <a:stretch>
            <a:fillRect/>
          </a:stretch>
        </p:blipFill>
        <p:spPr>
          <a:xfrm>
            <a:off x="89659" y="-50316"/>
            <a:ext cx="3844110" cy="1291471"/>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pic>
        <p:nvPicPr>
          <p:cNvPr id="2" name="Graphic 3" descr="No Driving with solid fill">
            <a:extLst>
              <a:ext uri="{FF2B5EF4-FFF2-40B4-BE49-F238E27FC236}">
                <a16:creationId xmlns:a16="http://schemas.microsoft.com/office/drawing/2014/main" id="{BDEB0D6D-E680-F474-7B00-FDCBBD6A23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7589" y="4969608"/>
            <a:ext cx="1079997" cy="1079997"/>
          </a:xfrm>
          <a:prstGeom prst="rect">
            <a:avLst/>
          </a:prstGeom>
          <a:noFill/>
          <a:ln cap="flat">
            <a:noFill/>
          </a:ln>
        </p:spPr>
      </p:pic>
      <p:pic>
        <p:nvPicPr>
          <p:cNvPr id="3" name="Graphic 5" descr="City with solid fill">
            <a:extLst>
              <a:ext uri="{FF2B5EF4-FFF2-40B4-BE49-F238E27FC236}">
                <a16:creationId xmlns:a16="http://schemas.microsoft.com/office/drawing/2014/main" id="{4D745254-B52C-CC75-D657-BDC10605C6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37589" y="3756346"/>
            <a:ext cx="1079997" cy="1079997"/>
          </a:xfrm>
          <a:prstGeom prst="rect">
            <a:avLst/>
          </a:prstGeom>
          <a:noFill/>
          <a:ln cap="flat">
            <a:noFill/>
          </a:ln>
        </p:spPr>
      </p:pic>
      <p:pic>
        <p:nvPicPr>
          <p:cNvPr id="4" name="Graphic 6" descr="Cycling with solid fill">
            <a:extLst>
              <a:ext uri="{FF2B5EF4-FFF2-40B4-BE49-F238E27FC236}">
                <a16:creationId xmlns:a16="http://schemas.microsoft.com/office/drawing/2014/main" id="{4C43C57C-6D20-0328-5044-C640E8F104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7588" y="2400412"/>
            <a:ext cx="1079997" cy="1079997"/>
          </a:xfrm>
          <a:prstGeom prst="rect">
            <a:avLst/>
          </a:prstGeom>
          <a:noFill/>
          <a:ln cap="flat">
            <a:noFill/>
          </a:ln>
        </p:spPr>
      </p:pic>
      <p:pic>
        <p:nvPicPr>
          <p:cNvPr id="5" name="Graphic 7" descr="Internet with solid fill">
            <a:extLst>
              <a:ext uri="{FF2B5EF4-FFF2-40B4-BE49-F238E27FC236}">
                <a16:creationId xmlns:a16="http://schemas.microsoft.com/office/drawing/2014/main" id="{1C21284B-1890-299B-0504-50BCE2BCF4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6370" y="4969608"/>
            <a:ext cx="1079997" cy="1079997"/>
          </a:xfrm>
          <a:prstGeom prst="rect">
            <a:avLst/>
          </a:prstGeom>
          <a:noFill/>
          <a:ln cap="flat">
            <a:noFill/>
          </a:ln>
        </p:spPr>
      </p:pic>
      <p:pic>
        <p:nvPicPr>
          <p:cNvPr id="6" name="Graphic 8" descr="Work from home desk with solid fill">
            <a:extLst>
              <a:ext uri="{FF2B5EF4-FFF2-40B4-BE49-F238E27FC236}">
                <a16:creationId xmlns:a16="http://schemas.microsoft.com/office/drawing/2014/main" id="{F88F1D1B-E797-DA60-1F45-2DB3D95767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6370" y="3678009"/>
            <a:ext cx="1079997" cy="1079997"/>
          </a:xfrm>
          <a:prstGeom prst="rect">
            <a:avLst/>
          </a:prstGeom>
          <a:noFill/>
          <a:ln cap="flat">
            <a:noFill/>
          </a:ln>
        </p:spPr>
      </p:pic>
      <p:pic>
        <p:nvPicPr>
          <p:cNvPr id="7" name="Graphic 9" descr="Modern architecture with solid fill">
            <a:extLst>
              <a:ext uri="{FF2B5EF4-FFF2-40B4-BE49-F238E27FC236}">
                <a16:creationId xmlns:a16="http://schemas.microsoft.com/office/drawing/2014/main" id="{05361C57-6A21-83DB-A34F-74B2D168FE0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6370" y="2386419"/>
            <a:ext cx="1079997" cy="1079997"/>
          </a:xfrm>
          <a:prstGeom prst="rect">
            <a:avLst/>
          </a:prstGeom>
          <a:noFill/>
          <a:ln cap="flat">
            <a:noFill/>
          </a:ln>
        </p:spPr>
      </p:pic>
      <p:sp>
        <p:nvSpPr>
          <p:cNvPr id="8" name="TextBox 11">
            <a:extLst>
              <a:ext uri="{FF2B5EF4-FFF2-40B4-BE49-F238E27FC236}">
                <a16:creationId xmlns:a16="http://schemas.microsoft.com/office/drawing/2014/main" id="{9035F0FA-FB62-CB3C-DEFF-C709DA7AADEE}"/>
              </a:ext>
            </a:extLst>
          </p:cNvPr>
          <p:cNvSpPr txBox="1"/>
          <p:nvPr/>
        </p:nvSpPr>
        <p:spPr>
          <a:xfrm>
            <a:off x="2650873" y="2464746"/>
            <a:ext cx="2367994" cy="101566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3B3838"/>
                </a:solidFill>
                <a:uFillTx/>
                <a:latin typeface="Calibri"/>
              </a:rPr>
              <a:t>Building Vacancy/ Dereliction – lack of vibrancy</a:t>
            </a:r>
          </a:p>
        </p:txBody>
      </p:sp>
      <p:sp>
        <p:nvSpPr>
          <p:cNvPr id="9" name="TextBox 13">
            <a:extLst>
              <a:ext uri="{FF2B5EF4-FFF2-40B4-BE49-F238E27FC236}">
                <a16:creationId xmlns:a16="http://schemas.microsoft.com/office/drawing/2014/main" id="{E6B15ABB-5261-58B4-34D8-87850DC00D8C}"/>
              </a:ext>
            </a:extLst>
          </p:cNvPr>
          <p:cNvSpPr txBox="1"/>
          <p:nvPr/>
        </p:nvSpPr>
        <p:spPr>
          <a:xfrm>
            <a:off x="2691051" y="3756346"/>
            <a:ext cx="2238789"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3B3838"/>
                </a:solidFill>
                <a:uFillTx/>
                <a:latin typeface="Calibri"/>
              </a:rPr>
              <a:t>How to increase employment in Town centres</a:t>
            </a:r>
          </a:p>
        </p:txBody>
      </p:sp>
      <p:sp>
        <p:nvSpPr>
          <p:cNvPr id="10" name="TextBox 15">
            <a:extLst>
              <a:ext uri="{FF2B5EF4-FFF2-40B4-BE49-F238E27FC236}">
                <a16:creationId xmlns:a16="http://schemas.microsoft.com/office/drawing/2014/main" id="{745124DC-B5D3-EA12-2609-624284DE1674}"/>
              </a:ext>
            </a:extLst>
          </p:cNvPr>
          <p:cNvSpPr txBox="1"/>
          <p:nvPr/>
        </p:nvSpPr>
        <p:spPr>
          <a:xfrm>
            <a:off x="2650873" y="5186440"/>
            <a:ext cx="2109584"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3B3838"/>
                </a:solidFill>
                <a:uFillTx/>
                <a:latin typeface="Calibri"/>
              </a:rPr>
              <a:t>Out of Town/ Online shopping</a:t>
            </a:r>
          </a:p>
        </p:txBody>
      </p:sp>
      <p:sp>
        <p:nvSpPr>
          <p:cNvPr id="11" name="TextBox 19">
            <a:extLst>
              <a:ext uri="{FF2B5EF4-FFF2-40B4-BE49-F238E27FC236}">
                <a16:creationId xmlns:a16="http://schemas.microsoft.com/office/drawing/2014/main" id="{453CD9D1-8D94-3367-9FE3-227E15C4D4DA}"/>
              </a:ext>
            </a:extLst>
          </p:cNvPr>
          <p:cNvSpPr txBox="1"/>
          <p:nvPr/>
        </p:nvSpPr>
        <p:spPr>
          <a:xfrm>
            <a:off x="7581272" y="2537667"/>
            <a:ext cx="2367994"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3B3838"/>
                </a:solidFill>
                <a:uFillTx/>
                <a:latin typeface="Calibri"/>
              </a:rPr>
              <a:t>Poor pedestrian/ cyclist access</a:t>
            </a:r>
          </a:p>
        </p:txBody>
      </p:sp>
      <p:sp>
        <p:nvSpPr>
          <p:cNvPr id="12" name="TextBox 21">
            <a:extLst>
              <a:ext uri="{FF2B5EF4-FFF2-40B4-BE49-F238E27FC236}">
                <a16:creationId xmlns:a16="http://schemas.microsoft.com/office/drawing/2014/main" id="{F2EF7191-02DF-ED65-A928-C1509C7C370E}"/>
              </a:ext>
            </a:extLst>
          </p:cNvPr>
          <p:cNvSpPr txBox="1"/>
          <p:nvPr/>
        </p:nvSpPr>
        <p:spPr>
          <a:xfrm>
            <a:off x="7567545" y="3864066"/>
            <a:ext cx="2367994"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3B3838"/>
                </a:solidFill>
                <a:uFillTx/>
                <a:latin typeface="Calibri"/>
              </a:rPr>
              <a:t>Less desire to live in Town Centre </a:t>
            </a:r>
          </a:p>
        </p:txBody>
      </p:sp>
      <p:sp>
        <p:nvSpPr>
          <p:cNvPr id="13" name="TextBox 23">
            <a:extLst>
              <a:ext uri="{FF2B5EF4-FFF2-40B4-BE49-F238E27FC236}">
                <a16:creationId xmlns:a16="http://schemas.microsoft.com/office/drawing/2014/main" id="{A6531571-A29D-6576-ADA7-F2F9B0256AB6}"/>
              </a:ext>
            </a:extLst>
          </p:cNvPr>
          <p:cNvSpPr txBox="1"/>
          <p:nvPr/>
        </p:nvSpPr>
        <p:spPr>
          <a:xfrm>
            <a:off x="7614185" y="5033945"/>
            <a:ext cx="2367994"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3B3838"/>
                </a:solidFill>
                <a:uFillTx/>
                <a:latin typeface="Calibri"/>
              </a:rPr>
              <a:t>Lack of parking, access to green spaces</a:t>
            </a:r>
          </a:p>
        </p:txBody>
      </p:sp>
      <p:sp>
        <p:nvSpPr>
          <p:cNvPr id="14" name="Text Placeholder 1">
            <a:extLst>
              <a:ext uri="{FF2B5EF4-FFF2-40B4-BE49-F238E27FC236}">
                <a16:creationId xmlns:a16="http://schemas.microsoft.com/office/drawing/2014/main" id="{3AA1FC7D-4986-07CD-2825-A6FF6B3A9A7A}"/>
              </a:ext>
            </a:extLst>
          </p:cNvPr>
          <p:cNvSpPr txBox="1">
            <a:spLocks noGrp="1"/>
          </p:cNvSpPr>
          <p:nvPr>
            <p:ph type="body" idx="4294967295"/>
          </p:nvPr>
        </p:nvSpPr>
        <p:spPr>
          <a:xfrm>
            <a:off x="2108992" y="1243214"/>
            <a:ext cx="7974016" cy="769933"/>
          </a:xfrm>
        </p:spPr>
        <p:txBody>
          <a:bodyPr anchorCtr="1"/>
          <a:lstStyle/>
          <a:p>
            <a:pPr marL="0" lvl="0" indent="0" algn="ctr">
              <a:buNone/>
            </a:pPr>
            <a:r>
              <a:rPr lang="en-GB" sz="3600" b="1" dirty="0">
                <a:solidFill>
                  <a:srgbClr val="7F7F7F"/>
                </a:solidFill>
              </a:rPr>
              <a:t>Challenges facing our Towns</a:t>
            </a:r>
            <a:endParaRPr lang="en-IE" sz="3600" b="1" dirty="0">
              <a:solidFill>
                <a:srgbClr val="7F7F7F"/>
              </a:solidFill>
            </a:endParaRPr>
          </a:p>
        </p:txBody>
      </p:sp>
      <p:pic>
        <p:nvPicPr>
          <p:cNvPr id="15" name="Picture 1">
            <a:extLst>
              <a:ext uri="{FF2B5EF4-FFF2-40B4-BE49-F238E27FC236}">
                <a16:creationId xmlns:a16="http://schemas.microsoft.com/office/drawing/2014/main" id="{7CB5AAA3-1AA0-104E-BBA7-42C1CFE3484E}"/>
              </a:ext>
            </a:extLst>
          </p:cNvPr>
          <p:cNvPicPr>
            <a:picLocks noChangeAspect="1"/>
          </p:cNvPicPr>
          <p:nvPr/>
        </p:nvPicPr>
        <p:blipFill>
          <a:blip r:embed="rId14"/>
          <a:stretch>
            <a:fillRect/>
          </a:stretch>
        </p:blipFill>
        <p:spPr>
          <a:xfrm rot="5400013">
            <a:off x="9618742" y="4284801"/>
            <a:ext cx="2431005" cy="2715393"/>
          </a:xfrm>
          <a:prstGeom prst="rect">
            <a:avLst/>
          </a:prstGeom>
          <a:noFill/>
          <a:ln cap="flat">
            <a:noFill/>
          </a:ln>
        </p:spPr>
      </p:pic>
      <p:sp>
        <p:nvSpPr>
          <p:cNvPr id="16" name="Rectangle 15">
            <a:extLst>
              <a:ext uri="{FF2B5EF4-FFF2-40B4-BE49-F238E27FC236}">
                <a16:creationId xmlns:a16="http://schemas.microsoft.com/office/drawing/2014/main" id="{05C5A646-EC27-1126-E68F-0D556E5E18CB}"/>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7" name="Picture 16" descr="A black and white sign with text&#10;&#10;Description automatically generated">
            <a:extLst>
              <a:ext uri="{FF2B5EF4-FFF2-40B4-BE49-F238E27FC236}">
                <a16:creationId xmlns:a16="http://schemas.microsoft.com/office/drawing/2014/main" id="{2BAF610D-28F5-1377-4CC1-E209B7D72452}"/>
              </a:ext>
            </a:extLst>
          </p:cNvPr>
          <p:cNvPicPr>
            <a:picLocks noChangeAspect="1"/>
          </p:cNvPicPr>
          <p:nvPr/>
        </p:nvPicPr>
        <p:blipFill>
          <a:blip r:embed="rId15"/>
          <a:stretch>
            <a:fillRect/>
          </a:stretch>
        </p:blipFill>
        <p:spPr>
          <a:xfrm>
            <a:off x="89659" y="-50316"/>
            <a:ext cx="3844110" cy="1291471"/>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59D4CB-A6FD-3F77-B7A5-35280B73433E}"/>
              </a:ext>
            </a:extLst>
          </p:cNvPr>
          <p:cNvPicPr>
            <a:picLocks noMove="1" noResize="1"/>
          </p:cNvPicPr>
          <p:nvPr/>
        </p:nvPicPr>
        <p:blipFill>
          <a:blip r:embed="rId2"/>
          <a:stretch>
            <a:fillRect/>
          </a:stretch>
        </p:blipFill>
        <p:spPr>
          <a:xfrm>
            <a:off x="500185" y="130265"/>
            <a:ext cx="2268178" cy="884874"/>
          </a:xfrm>
          <a:prstGeom prst="rect">
            <a:avLst/>
          </a:prstGeom>
          <a:noFill/>
          <a:ln cap="flat">
            <a:noFill/>
          </a:ln>
        </p:spPr>
      </p:pic>
      <p:sp>
        <p:nvSpPr>
          <p:cNvPr id="3" name="Text Placeholder 1">
            <a:extLst>
              <a:ext uri="{FF2B5EF4-FFF2-40B4-BE49-F238E27FC236}">
                <a16:creationId xmlns:a16="http://schemas.microsoft.com/office/drawing/2014/main" id="{EE7B0C3C-1E38-56CE-B707-D78C06233209}"/>
              </a:ext>
            </a:extLst>
          </p:cNvPr>
          <p:cNvSpPr txBox="1"/>
          <p:nvPr/>
        </p:nvSpPr>
        <p:spPr>
          <a:xfrm>
            <a:off x="609603" y="1148212"/>
            <a:ext cx="7974016" cy="769933"/>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IE" sz="4000" b="1" i="0" u="none" strike="noStrike" kern="1200" cap="none" spc="0" baseline="0">
                <a:solidFill>
                  <a:srgbClr val="4C6380"/>
                </a:solidFill>
                <a:uFillTx/>
                <a:latin typeface="Calibri"/>
              </a:rPr>
              <a:t>Opportunities</a:t>
            </a:r>
          </a:p>
          <a:p>
            <a:pPr marL="228600" marR="0" lvl="0" indent="-228600" algn="l" defTabSz="914400" rtl="0" fontAlgn="auto" hangingPunct="1">
              <a:lnSpc>
                <a:spcPct val="90000"/>
              </a:lnSpc>
              <a:spcBef>
                <a:spcPts val="100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endParaRPr lang="en-IE" sz="2800" b="1" i="0" u="none" strike="noStrike" kern="1200" cap="none" spc="0" baseline="0">
              <a:solidFill>
                <a:srgbClr val="000000"/>
              </a:solidFill>
              <a:uFillTx/>
              <a:latin typeface="Calibri"/>
            </a:endParaRPr>
          </a:p>
        </p:txBody>
      </p:sp>
      <p:sp>
        <p:nvSpPr>
          <p:cNvPr id="4" name="Text Placeholder 2">
            <a:extLst>
              <a:ext uri="{FF2B5EF4-FFF2-40B4-BE49-F238E27FC236}">
                <a16:creationId xmlns:a16="http://schemas.microsoft.com/office/drawing/2014/main" id="{7CD92C3B-E54E-0857-04BF-9FF1E4CD9C06}"/>
              </a:ext>
            </a:extLst>
          </p:cNvPr>
          <p:cNvSpPr txBox="1"/>
          <p:nvPr/>
        </p:nvSpPr>
        <p:spPr>
          <a:xfrm>
            <a:off x="609603" y="1822920"/>
            <a:ext cx="4997570" cy="4538551"/>
          </a:xfrm>
          <a:prstGeom prst="rect">
            <a:avLst/>
          </a:prstGeom>
          <a:noFill/>
          <a:ln cap="flat">
            <a:noFill/>
          </a:ln>
        </p:spPr>
        <p:txBody>
          <a:bodyPr vert="horz" wrap="square" lIns="91440" tIns="45720" rIns="91440" bIns="45720" anchor="t" anchorCtr="0" compatLnSpc="1">
            <a:normAutofit/>
          </a:bodyPr>
          <a:lstStyle/>
          <a:p>
            <a:pPr marL="342900" lvl="0" indent="-342900">
              <a:lnSpc>
                <a:spcPct val="150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Climate Change Adaptation</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Digital Transformation &amp; Remote Working</a:t>
            </a:r>
          </a:p>
          <a:p>
            <a:pPr marL="342900" lvl="0" indent="-342900">
              <a:lnSpc>
                <a:spcPct val="150000"/>
              </a:lnSpc>
              <a:buFont typeface="Symbol" panose="05050102010706020507" pitchFamily="18" charset="2"/>
              <a:buChar char=""/>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Demographic Change &amp; Housing Choice</a:t>
            </a:r>
          </a:p>
          <a:p>
            <a:pPr marL="342900" lvl="0" indent="-342900">
              <a:lnSpc>
                <a:spcPct val="150000"/>
              </a:lnSpc>
              <a:buFont typeface="Symbol" panose="05050102010706020507" pitchFamily="18" charset="2"/>
              <a:buChar char=""/>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Experience-led blend of retail</a:t>
            </a:r>
          </a:p>
          <a:p>
            <a:pPr marL="342900" lvl="0" indent="-342900">
              <a:lnSpc>
                <a:spcPct val="150000"/>
              </a:lnSpc>
              <a:buFont typeface="Symbol" panose="05050102010706020507" pitchFamily="18" charset="2"/>
              <a:buChar char=""/>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Regeneration of Public Spaces</a:t>
            </a:r>
          </a:p>
          <a:p>
            <a:pPr marL="342900" lvl="0" indent="-342900">
              <a:lnSpc>
                <a:spcPct val="150000"/>
              </a:lnSpc>
              <a:buFont typeface="Symbol" panose="05050102010706020507" pitchFamily="18" charset="2"/>
              <a:buChar char=""/>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Sustainable mobility-10 min Town</a:t>
            </a:r>
          </a:p>
          <a:p>
            <a:pPr marL="342900" lvl="0" indent="-342900">
              <a:lnSpc>
                <a:spcPct val="150000"/>
              </a:lnSpc>
              <a:buFont typeface="Symbol" panose="05050102010706020507" pitchFamily="18" charset="2"/>
              <a:buChar char=""/>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Realising the existing cultural and heritage assets of places</a:t>
            </a:r>
          </a:p>
          <a:p>
            <a:pPr marL="342900" lvl="0" indent="-342900">
              <a:lnSpc>
                <a:spcPct val="150000"/>
              </a:lnSpc>
              <a:spcAft>
                <a:spcPts val="800"/>
              </a:spcAft>
              <a:buFont typeface="Symbol" panose="05050102010706020507" pitchFamily="18" charset="2"/>
              <a:buChar char=""/>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Empowered, inclusive and engaged Communities</a:t>
            </a:r>
          </a:p>
          <a:p>
            <a:pPr marR="0" lvl="0" algn="l" defTabSz="914400" rtl="0" fontAlgn="auto" hangingPunct="1">
              <a:lnSpc>
                <a:spcPct val="70000"/>
              </a:lnSpc>
              <a:spcBef>
                <a:spcPts val="1000"/>
              </a:spcBef>
              <a:spcAft>
                <a:spcPts val="0"/>
              </a:spcAft>
              <a:buClr>
                <a:srgbClr val="5BB65F"/>
              </a:buClr>
              <a:buSzPct val="100000"/>
              <a:tabLst/>
              <a:defRPr sz="1500" b="0" i="0" u="none" strike="noStrike" kern="0" cap="none" spc="0" baseline="0">
                <a:solidFill>
                  <a:srgbClr val="000000"/>
                </a:solidFill>
                <a:uFillTx/>
              </a:defRPr>
            </a:pPr>
            <a:endParaRPr lang="en-IE" sz="2400" b="0" i="0" u="none" strike="noStrike" kern="1200" cap="none" spc="0" baseline="0" dirty="0">
              <a:solidFill>
                <a:srgbClr val="000000"/>
              </a:solidFill>
              <a:uFillTx/>
              <a:latin typeface="Calibri"/>
            </a:endParaRPr>
          </a:p>
        </p:txBody>
      </p:sp>
      <p:pic>
        <p:nvPicPr>
          <p:cNvPr id="5" name="Picture 4" descr="See the source image">
            <a:extLst>
              <a:ext uri="{FF2B5EF4-FFF2-40B4-BE49-F238E27FC236}">
                <a16:creationId xmlns:a16="http://schemas.microsoft.com/office/drawing/2014/main" id="{4BED12F1-3F3E-B0C5-DEEB-27143D975A68}"/>
              </a:ext>
            </a:extLst>
          </p:cNvPr>
          <p:cNvPicPr>
            <a:picLocks noChangeAspect="1"/>
          </p:cNvPicPr>
          <p:nvPr/>
        </p:nvPicPr>
        <p:blipFill>
          <a:blip r:embed="rId3">
            <a:alphaModFix/>
          </a:blip>
          <a:srcRect/>
          <a:stretch>
            <a:fillRect/>
          </a:stretch>
        </p:blipFill>
        <p:spPr>
          <a:xfrm>
            <a:off x="5607173" y="1439462"/>
            <a:ext cx="6421374" cy="4538551"/>
          </a:xfrm>
          <a:prstGeom prst="rect">
            <a:avLst/>
          </a:prstGeom>
          <a:noFill/>
          <a:ln cap="flat">
            <a:noFill/>
          </a:ln>
        </p:spPr>
      </p:pic>
      <p:sp>
        <p:nvSpPr>
          <p:cNvPr id="6" name="Rectangle 5">
            <a:extLst>
              <a:ext uri="{FF2B5EF4-FFF2-40B4-BE49-F238E27FC236}">
                <a16:creationId xmlns:a16="http://schemas.microsoft.com/office/drawing/2014/main" id="{0DC98EEA-24B1-0044-7C93-E390E2BA9073}"/>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descr="A black and white sign with text&#10;&#10;Description automatically generated">
            <a:extLst>
              <a:ext uri="{FF2B5EF4-FFF2-40B4-BE49-F238E27FC236}">
                <a16:creationId xmlns:a16="http://schemas.microsoft.com/office/drawing/2014/main" id="{A8A9357E-F384-13FC-DC50-3F3BD28A238F}"/>
              </a:ext>
            </a:extLst>
          </p:cNvPr>
          <p:cNvPicPr>
            <a:picLocks noChangeAspect="1"/>
          </p:cNvPicPr>
          <p:nvPr/>
        </p:nvPicPr>
        <p:blipFill>
          <a:blip r:embed="rId4"/>
          <a:stretch>
            <a:fillRect/>
          </a:stretch>
        </p:blipFill>
        <p:spPr>
          <a:xfrm>
            <a:off x="89659" y="-50316"/>
            <a:ext cx="3844110" cy="1291471"/>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C362D57D-B800-5BC0-231D-C355B9E4A0E7}"/>
              </a:ext>
            </a:extLst>
          </p:cNvPr>
          <p:cNvSpPr txBox="1"/>
          <p:nvPr/>
        </p:nvSpPr>
        <p:spPr>
          <a:xfrm>
            <a:off x="3048721" y="856153"/>
            <a:ext cx="609455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1" i="0" u="none" strike="noStrike" kern="1200" cap="none" spc="0" baseline="0">
                <a:solidFill>
                  <a:srgbClr val="7F7F7F"/>
                </a:solidFill>
                <a:uFillTx/>
                <a:latin typeface="Calibri"/>
              </a:rPr>
              <a:t>Key Roles – Town Team</a:t>
            </a:r>
          </a:p>
        </p:txBody>
      </p:sp>
      <p:sp>
        <p:nvSpPr>
          <p:cNvPr id="4" name="Oval 2">
            <a:extLst>
              <a:ext uri="{FF2B5EF4-FFF2-40B4-BE49-F238E27FC236}">
                <a16:creationId xmlns:a16="http://schemas.microsoft.com/office/drawing/2014/main" id="{04BCCF7B-3401-83CF-CFAE-590778E91ED8}"/>
              </a:ext>
            </a:extLst>
          </p:cNvPr>
          <p:cNvSpPr/>
          <p:nvPr/>
        </p:nvSpPr>
        <p:spPr>
          <a:xfrm>
            <a:off x="1634279" y="1600666"/>
            <a:ext cx="825392" cy="825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BDBD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5" name="Freeform: Shape 7">
            <a:extLst>
              <a:ext uri="{FF2B5EF4-FFF2-40B4-BE49-F238E27FC236}">
                <a16:creationId xmlns:a16="http://schemas.microsoft.com/office/drawing/2014/main" id="{344C19F5-6935-36F0-927B-A091E9EB3121}"/>
              </a:ext>
            </a:extLst>
          </p:cNvPr>
          <p:cNvSpPr/>
          <p:nvPr/>
        </p:nvSpPr>
        <p:spPr>
          <a:xfrm>
            <a:off x="2695779" y="1624724"/>
            <a:ext cx="1945559" cy="825392"/>
          </a:xfrm>
          <a:custGeom>
            <a:avLst/>
            <a:gdLst>
              <a:gd name="f0" fmla="val 10800000"/>
              <a:gd name="f1" fmla="val 5400000"/>
              <a:gd name="f2" fmla="val 180"/>
              <a:gd name="f3" fmla="val w"/>
              <a:gd name="f4" fmla="val h"/>
              <a:gd name="f5" fmla="val 0"/>
              <a:gd name="f6" fmla="val 1945557"/>
              <a:gd name="f7" fmla="val 825388"/>
              <a:gd name="f8" fmla="+- 0 0 -90"/>
              <a:gd name="f9" fmla="*/ f3 1 1945557"/>
              <a:gd name="f10" fmla="*/ f4 1 825388"/>
              <a:gd name="f11" fmla="+- f7 0 f5"/>
              <a:gd name="f12" fmla="+- f6 0 f5"/>
              <a:gd name="f13" fmla="*/ f8 f0 1"/>
              <a:gd name="f14" fmla="*/ f12 1 1945557"/>
              <a:gd name="f15" fmla="*/ f11 1 825388"/>
              <a:gd name="f16" fmla="*/ 0 f12 1"/>
              <a:gd name="f17" fmla="*/ 0 f11 1"/>
              <a:gd name="f18" fmla="*/ 1945557 f12 1"/>
              <a:gd name="f19" fmla="*/ 825388 f11 1"/>
              <a:gd name="f20" fmla="*/ f13 1 f2"/>
              <a:gd name="f21" fmla="*/ f16 1 1945557"/>
              <a:gd name="f22" fmla="*/ f17 1 825388"/>
              <a:gd name="f23" fmla="*/ f18 1 1945557"/>
              <a:gd name="f24" fmla="*/ f19 1 82538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45557" h="825388">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Local Experts - Comprised of Diverse Groups</a:t>
            </a:r>
            <a:endParaRPr lang="en-US" sz="1600" b="1" i="0" u="none" strike="noStrike" kern="1200" cap="none" spc="0" baseline="0" dirty="0">
              <a:solidFill>
                <a:srgbClr val="000000"/>
              </a:solidFill>
              <a:uFillTx/>
              <a:latin typeface="Calibri"/>
            </a:endParaRPr>
          </a:p>
        </p:txBody>
      </p:sp>
      <p:sp>
        <p:nvSpPr>
          <p:cNvPr id="6" name="Oval 8">
            <a:extLst>
              <a:ext uri="{FF2B5EF4-FFF2-40B4-BE49-F238E27FC236}">
                <a16:creationId xmlns:a16="http://schemas.microsoft.com/office/drawing/2014/main" id="{B9309C45-3550-2051-CEB7-3B0305F6F37B}"/>
              </a:ext>
            </a:extLst>
          </p:cNvPr>
          <p:cNvSpPr/>
          <p:nvPr/>
        </p:nvSpPr>
        <p:spPr>
          <a:xfrm>
            <a:off x="6416719" y="1600666"/>
            <a:ext cx="825392" cy="825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BDBD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7" name="Freeform: Shape 10">
            <a:extLst>
              <a:ext uri="{FF2B5EF4-FFF2-40B4-BE49-F238E27FC236}">
                <a16:creationId xmlns:a16="http://schemas.microsoft.com/office/drawing/2014/main" id="{D98CB913-1B31-14BD-9546-3CC851CCE182}"/>
              </a:ext>
            </a:extLst>
          </p:cNvPr>
          <p:cNvSpPr/>
          <p:nvPr/>
        </p:nvSpPr>
        <p:spPr>
          <a:xfrm>
            <a:off x="7562828" y="1586676"/>
            <a:ext cx="1945559" cy="825392"/>
          </a:xfrm>
          <a:custGeom>
            <a:avLst/>
            <a:gdLst>
              <a:gd name="f0" fmla="val 10800000"/>
              <a:gd name="f1" fmla="val 5400000"/>
              <a:gd name="f2" fmla="val 180"/>
              <a:gd name="f3" fmla="val w"/>
              <a:gd name="f4" fmla="val h"/>
              <a:gd name="f5" fmla="val 0"/>
              <a:gd name="f6" fmla="val 1945557"/>
              <a:gd name="f7" fmla="val 825388"/>
              <a:gd name="f8" fmla="+- 0 0 -90"/>
              <a:gd name="f9" fmla="*/ f3 1 1945557"/>
              <a:gd name="f10" fmla="*/ f4 1 825388"/>
              <a:gd name="f11" fmla="+- f7 0 f5"/>
              <a:gd name="f12" fmla="+- f6 0 f5"/>
              <a:gd name="f13" fmla="*/ f8 f0 1"/>
              <a:gd name="f14" fmla="*/ f12 1 1945557"/>
              <a:gd name="f15" fmla="*/ f11 1 825388"/>
              <a:gd name="f16" fmla="*/ 0 f12 1"/>
              <a:gd name="f17" fmla="*/ 0 f11 1"/>
              <a:gd name="f18" fmla="*/ 1945557 f12 1"/>
              <a:gd name="f19" fmla="*/ 825388 f11 1"/>
              <a:gd name="f20" fmla="*/ f13 1 f2"/>
              <a:gd name="f21" fmla="*/ f16 1 1945557"/>
              <a:gd name="f22" fmla="*/ f17 1 825388"/>
              <a:gd name="f23" fmla="*/ f18 1 1945557"/>
              <a:gd name="f24" fmla="*/ f19 1 82538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45557" h="825388">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Members of the Public &amp; Local Residents</a:t>
            </a:r>
            <a:endParaRPr lang="en-US" sz="1600" b="1" i="0" u="none" strike="noStrike" kern="1200" cap="none" spc="0" baseline="0">
              <a:solidFill>
                <a:srgbClr val="000000"/>
              </a:solidFill>
              <a:uFillTx/>
              <a:latin typeface="Calibri"/>
            </a:endParaRPr>
          </a:p>
        </p:txBody>
      </p:sp>
      <p:sp>
        <p:nvSpPr>
          <p:cNvPr id="8" name="Oval 15">
            <a:extLst>
              <a:ext uri="{FF2B5EF4-FFF2-40B4-BE49-F238E27FC236}">
                <a16:creationId xmlns:a16="http://schemas.microsoft.com/office/drawing/2014/main" id="{3186E293-A2FF-9EBF-1014-BA8A85BE04AE}"/>
              </a:ext>
            </a:extLst>
          </p:cNvPr>
          <p:cNvSpPr/>
          <p:nvPr/>
        </p:nvSpPr>
        <p:spPr>
          <a:xfrm>
            <a:off x="1634279" y="2931310"/>
            <a:ext cx="825392" cy="825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BDBD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9" name="Freeform: Shape 17">
            <a:extLst>
              <a:ext uri="{FF2B5EF4-FFF2-40B4-BE49-F238E27FC236}">
                <a16:creationId xmlns:a16="http://schemas.microsoft.com/office/drawing/2014/main" id="{9C0301F5-587C-1F6D-6963-5BF8C96212C9}"/>
              </a:ext>
            </a:extLst>
          </p:cNvPr>
          <p:cNvSpPr/>
          <p:nvPr/>
        </p:nvSpPr>
        <p:spPr>
          <a:xfrm>
            <a:off x="2695779" y="2978804"/>
            <a:ext cx="2182681" cy="825392"/>
          </a:xfrm>
          <a:custGeom>
            <a:avLst/>
            <a:gdLst>
              <a:gd name="f0" fmla="val 10800000"/>
              <a:gd name="f1" fmla="val 5400000"/>
              <a:gd name="f2" fmla="val 180"/>
              <a:gd name="f3" fmla="val w"/>
              <a:gd name="f4" fmla="val h"/>
              <a:gd name="f5" fmla="val 0"/>
              <a:gd name="f6" fmla="val 1945557"/>
              <a:gd name="f7" fmla="val 825388"/>
              <a:gd name="f8" fmla="+- 0 0 -90"/>
              <a:gd name="f9" fmla="*/ f3 1 1945557"/>
              <a:gd name="f10" fmla="*/ f4 1 825388"/>
              <a:gd name="f11" fmla="+- f7 0 f5"/>
              <a:gd name="f12" fmla="+- f6 0 f5"/>
              <a:gd name="f13" fmla="*/ f8 f0 1"/>
              <a:gd name="f14" fmla="*/ f12 1 1945557"/>
              <a:gd name="f15" fmla="*/ f11 1 825388"/>
              <a:gd name="f16" fmla="*/ 0 f12 1"/>
              <a:gd name="f17" fmla="*/ 0 f11 1"/>
              <a:gd name="f18" fmla="*/ 1945557 f12 1"/>
              <a:gd name="f19" fmla="*/ 825388 f11 1"/>
              <a:gd name="f20" fmla="*/ f13 1 f2"/>
              <a:gd name="f21" fmla="*/ f16 1 1945557"/>
              <a:gd name="f22" fmla="*/ f17 1 825388"/>
              <a:gd name="f23" fmla="*/ f18 1 1945557"/>
              <a:gd name="f24" fmla="*/ f19 1 82538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45557" h="825388">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Community Organisations - sports organisations, cultural groups, voluntary groups </a:t>
            </a:r>
            <a:endParaRPr lang="en-US" sz="1600" b="1" i="0" u="none" strike="noStrike" kern="1200" cap="none" spc="0" baseline="0">
              <a:solidFill>
                <a:srgbClr val="000000"/>
              </a:solidFill>
              <a:uFillTx/>
              <a:latin typeface="Calibri"/>
            </a:endParaRPr>
          </a:p>
        </p:txBody>
      </p:sp>
      <p:sp>
        <p:nvSpPr>
          <p:cNvPr id="10" name="Oval 24">
            <a:extLst>
              <a:ext uri="{FF2B5EF4-FFF2-40B4-BE49-F238E27FC236}">
                <a16:creationId xmlns:a16="http://schemas.microsoft.com/office/drawing/2014/main" id="{8F419F59-E49B-52C3-6D0C-617D5262A182}"/>
              </a:ext>
            </a:extLst>
          </p:cNvPr>
          <p:cNvSpPr/>
          <p:nvPr/>
        </p:nvSpPr>
        <p:spPr>
          <a:xfrm>
            <a:off x="6416719" y="5637870"/>
            <a:ext cx="825392" cy="825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BDBD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11" name="Freeform: Shape 26">
            <a:extLst>
              <a:ext uri="{FF2B5EF4-FFF2-40B4-BE49-F238E27FC236}">
                <a16:creationId xmlns:a16="http://schemas.microsoft.com/office/drawing/2014/main" id="{95C68818-3532-FE12-CF5D-389035B0C553}"/>
              </a:ext>
            </a:extLst>
          </p:cNvPr>
          <p:cNvSpPr/>
          <p:nvPr/>
        </p:nvSpPr>
        <p:spPr>
          <a:xfrm>
            <a:off x="7562828" y="5637870"/>
            <a:ext cx="1945559" cy="825392"/>
          </a:xfrm>
          <a:custGeom>
            <a:avLst/>
            <a:gdLst>
              <a:gd name="f0" fmla="val 10800000"/>
              <a:gd name="f1" fmla="val 5400000"/>
              <a:gd name="f2" fmla="val 180"/>
              <a:gd name="f3" fmla="val w"/>
              <a:gd name="f4" fmla="val h"/>
              <a:gd name="f5" fmla="val 0"/>
              <a:gd name="f6" fmla="val 1945557"/>
              <a:gd name="f7" fmla="val 825388"/>
              <a:gd name="f8" fmla="+- 0 0 -90"/>
              <a:gd name="f9" fmla="*/ f3 1 1945557"/>
              <a:gd name="f10" fmla="*/ f4 1 825388"/>
              <a:gd name="f11" fmla="+- f7 0 f5"/>
              <a:gd name="f12" fmla="+- f6 0 f5"/>
              <a:gd name="f13" fmla="*/ f8 f0 1"/>
              <a:gd name="f14" fmla="*/ f12 1 1945557"/>
              <a:gd name="f15" fmla="*/ f11 1 825388"/>
              <a:gd name="f16" fmla="*/ 0 f12 1"/>
              <a:gd name="f17" fmla="*/ 0 f11 1"/>
              <a:gd name="f18" fmla="*/ 1945557 f12 1"/>
              <a:gd name="f19" fmla="*/ 825388 f11 1"/>
              <a:gd name="f20" fmla="*/ f13 1 f2"/>
              <a:gd name="f21" fmla="*/ f16 1 1945557"/>
              <a:gd name="f22" fmla="*/ f17 1 825388"/>
              <a:gd name="f23" fmla="*/ f18 1 1945557"/>
              <a:gd name="f24" fmla="*/ f19 1 82538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45557" h="825388">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An Garda Síochána</a:t>
            </a:r>
            <a:endParaRPr lang="en-US" sz="1600" b="1" i="0" u="none" strike="noStrike" kern="1200" cap="none" spc="0" baseline="0">
              <a:solidFill>
                <a:srgbClr val="000000"/>
              </a:solidFill>
              <a:uFillTx/>
              <a:latin typeface="Calibri"/>
            </a:endParaRPr>
          </a:p>
        </p:txBody>
      </p:sp>
      <p:sp>
        <p:nvSpPr>
          <p:cNvPr id="12" name="Oval 30">
            <a:extLst>
              <a:ext uri="{FF2B5EF4-FFF2-40B4-BE49-F238E27FC236}">
                <a16:creationId xmlns:a16="http://schemas.microsoft.com/office/drawing/2014/main" id="{3ACD8F6B-70F4-A56E-BF80-C5EB058B31EA}"/>
              </a:ext>
            </a:extLst>
          </p:cNvPr>
          <p:cNvSpPr/>
          <p:nvPr/>
        </p:nvSpPr>
        <p:spPr>
          <a:xfrm>
            <a:off x="1634279" y="4303641"/>
            <a:ext cx="825392" cy="825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BDBD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grpSp>
        <p:nvGrpSpPr>
          <p:cNvPr id="13" name="Group 32">
            <a:extLst>
              <a:ext uri="{FF2B5EF4-FFF2-40B4-BE49-F238E27FC236}">
                <a16:creationId xmlns:a16="http://schemas.microsoft.com/office/drawing/2014/main" id="{E79A7666-1F44-29C1-A123-EBD50C6D5235}"/>
              </a:ext>
            </a:extLst>
          </p:cNvPr>
          <p:cNvGrpSpPr/>
          <p:nvPr/>
        </p:nvGrpSpPr>
        <p:grpSpPr>
          <a:xfrm>
            <a:off x="2745001" y="4277334"/>
            <a:ext cx="3351001" cy="842501"/>
            <a:chOff x="2745001" y="4277334"/>
            <a:chExt cx="3351001" cy="842501"/>
          </a:xfrm>
        </p:grpSpPr>
        <p:sp>
          <p:nvSpPr>
            <p:cNvPr id="14" name="Rectangle 38">
              <a:extLst>
                <a:ext uri="{FF2B5EF4-FFF2-40B4-BE49-F238E27FC236}">
                  <a16:creationId xmlns:a16="http://schemas.microsoft.com/office/drawing/2014/main" id="{2A72A01C-13A8-B0A3-7B7E-AF4686364CFE}"/>
                </a:ext>
              </a:extLst>
            </p:cNvPr>
            <p:cNvSpPr/>
            <p:nvPr/>
          </p:nvSpPr>
          <p:spPr>
            <a:xfrm>
              <a:off x="4150443" y="4294443"/>
              <a:ext cx="1945559" cy="82539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15" name="TextBox 39">
              <a:extLst>
                <a:ext uri="{FF2B5EF4-FFF2-40B4-BE49-F238E27FC236}">
                  <a16:creationId xmlns:a16="http://schemas.microsoft.com/office/drawing/2014/main" id="{AE22EE3B-AE77-5FB9-0BD7-75E8830884E4}"/>
                </a:ext>
              </a:extLst>
            </p:cNvPr>
            <p:cNvSpPr txBox="1"/>
            <p:nvPr/>
          </p:nvSpPr>
          <p:spPr>
            <a:xfrm>
              <a:off x="2745001" y="4277334"/>
              <a:ext cx="1945559" cy="825392"/>
            </a:xfrm>
            <a:prstGeom prst="rect">
              <a:avLst/>
            </a:prstGeom>
            <a:noFill/>
            <a:ln cap="flat">
              <a:noFill/>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Local development sector - Developers, Retailers, Landlords</a:t>
              </a:r>
              <a:endParaRPr lang="en-US" sz="1600" b="1" i="0" u="none" strike="noStrike" kern="1200" cap="none" spc="0" baseline="0">
                <a:solidFill>
                  <a:srgbClr val="000000"/>
                </a:solidFill>
                <a:uFillTx/>
                <a:latin typeface="Calibri"/>
              </a:endParaRPr>
            </a:p>
          </p:txBody>
        </p:sp>
      </p:grpSp>
      <p:sp>
        <p:nvSpPr>
          <p:cNvPr id="16" name="Oval 43">
            <a:extLst>
              <a:ext uri="{FF2B5EF4-FFF2-40B4-BE49-F238E27FC236}">
                <a16:creationId xmlns:a16="http://schemas.microsoft.com/office/drawing/2014/main" id="{B6F625F5-E4A8-84D6-71FA-05628E050153}"/>
              </a:ext>
            </a:extLst>
          </p:cNvPr>
          <p:cNvSpPr/>
          <p:nvPr/>
        </p:nvSpPr>
        <p:spPr>
          <a:xfrm>
            <a:off x="6416719" y="4292138"/>
            <a:ext cx="825392" cy="825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BDBD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grpSp>
        <p:nvGrpSpPr>
          <p:cNvPr id="17" name="Group 45">
            <a:extLst>
              <a:ext uri="{FF2B5EF4-FFF2-40B4-BE49-F238E27FC236}">
                <a16:creationId xmlns:a16="http://schemas.microsoft.com/office/drawing/2014/main" id="{CC81C333-90C2-3A8A-6A06-20682017C99B}"/>
              </a:ext>
            </a:extLst>
          </p:cNvPr>
          <p:cNvGrpSpPr/>
          <p:nvPr/>
        </p:nvGrpSpPr>
        <p:grpSpPr>
          <a:xfrm>
            <a:off x="7562828" y="4303641"/>
            <a:ext cx="1945559" cy="825392"/>
            <a:chOff x="7562828" y="4303641"/>
            <a:chExt cx="1945559" cy="825392"/>
          </a:xfrm>
        </p:grpSpPr>
        <p:sp>
          <p:nvSpPr>
            <p:cNvPr id="18" name="Rectangle 46">
              <a:extLst>
                <a:ext uri="{FF2B5EF4-FFF2-40B4-BE49-F238E27FC236}">
                  <a16:creationId xmlns:a16="http://schemas.microsoft.com/office/drawing/2014/main" id="{B59D8865-D866-B5A7-ACC3-39D2E4B8FAEA}"/>
                </a:ext>
              </a:extLst>
            </p:cNvPr>
            <p:cNvSpPr/>
            <p:nvPr/>
          </p:nvSpPr>
          <p:spPr>
            <a:xfrm>
              <a:off x="7562828" y="4303641"/>
              <a:ext cx="1945559" cy="82539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19" name="TextBox 47">
              <a:extLst>
                <a:ext uri="{FF2B5EF4-FFF2-40B4-BE49-F238E27FC236}">
                  <a16:creationId xmlns:a16="http://schemas.microsoft.com/office/drawing/2014/main" id="{EF8EBE70-FF35-3BE3-E02B-89354ED33F8D}"/>
                </a:ext>
              </a:extLst>
            </p:cNvPr>
            <p:cNvSpPr txBox="1"/>
            <p:nvPr/>
          </p:nvSpPr>
          <p:spPr>
            <a:xfrm>
              <a:off x="7562828" y="4303641"/>
              <a:ext cx="1945559" cy="825392"/>
            </a:xfrm>
            <a:prstGeom prst="rect">
              <a:avLst/>
            </a:prstGeom>
            <a:noFill/>
            <a:ln cap="flat">
              <a:noFill/>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Charities &amp; Social enterprises, and Educational facilities</a:t>
              </a:r>
              <a:endParaRPr lang="en-US" sz="1600" b="1" i="0" u="none" strike="noStrike" kern="1200" cap="none" spc="0" baseline="0">
                <a:solidFill>
                  <a:srgbClr val="000000"/>
                </a:solidFill>
                <a:uFillTx/>
                <a:latin typeface="Calibri"/>
              </a:endParaRPr>
            </a:p>
          </p:txBody>
        </p:sp>
      </p:grpSp>
      <p:pic>
        <p:nvPicPr>
          <p:cNvPr id="20" name="Graphic 59" descr="Police male with solid fill">
            <a:extLst>
              <a:ext uri="{FF2B5EF4-FFF2-40B4-BE49-F238E27FC236}">
                <a16:creationId xmlns:a16="http://schemas.microsoft.com/office/drawing/2014/main" id="{2822E181-CFB9-D3AA-C986-5F5C744917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38947" y="5760089"/>
            <a:ext cx="580936" cy="580936"/>
          </a:xfrm>
          <a:prstGeom prst="rect">
            <a:avLst/>
          </a:prstGeom>
          <a:noFill/>
          <a:ln cap="flat">
            <a:noFill/>
          </a:ln>
        </p:spPr>
      </p:pic>
      <p:grpSp>
        <p:nvGrpSpPr>
          <p:cNvPr id="21" name="Group 3">
            <a:extLst>
              <a:ext uri="{FF2B5EF4-FFF2-40B4-BE49-F238E27FC236}">
                <a16:creationId xmlns:a16="http://schemas.microsoft.com/office/drawing/2014/main" id="{584870C6-B0B0-DF99-4605-ED1334A7C32A}"/>
              </a:ext>
            </a:extLst>
          </p:cNvPr>
          <p:cNvGrpSpPr/>
          <p:nvPr/>
        </p:nvGrpSpPr>
        <p:grpSpPr>
          <a:xfrm>
            <a:off x="1649522" y="5610072"/>
            <a:ext cx="3091668" cy="825392"/>
            <a:chOff x="1649522" y="5610072"/>
            <a:chExt cx="3091668" cy="825392"/>
          </a:xfrm>
        </p:grpSpPr>
        <p:sp>
          <p:nvSpPr>
            <p:cNvPr id="22" name="Oval 40">
              <a:extLst>
                <a:ext uri="{FF2B5EF4-FFF2-40B4-BE49-F238E27FC236}">
                  <a16:creationId xmlns:a16="http://schemas.microsoft.com/office/drawing/2014/main" id="{DFF52CCE-BBED-81CD-646D-FB996643B199}"/>
                </a:ext>
              </a:extLst>
            </p:cNvPr>
            <p:cNvSpPr/>
            <p:nvPr/>
          </p:nvSpPr>
          <p:spPr>
            <a:xfrm>
              <a:off x="1649522" y="5610072"/>
              <a:ext cx="825392" cy="825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BDBD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grpSp>
          <p:nvGrpSpPr>
            <p:cNvPr id="23" name="Group 42">
              <a:extLst>
                <a:ext uri="{FF2B5EF4-FFF2-40B4-BE49-F238E27FC236}">
                  <a16:creationId xmlns:a16="http://schemas.microsoft.com/office/drawing/2014/main" id="{70B2DFD0-F18D-67AD-2A5C-1834B10743ED}"/>
                </a:ext>
              </a:extLst>
            </p:cNvPr>
            <p:cNvGrpSpPr/>
            <p:nvPr/>
          </p:nvGrpSpPr>
          <p:grpSpPr>
            <a:xfrm>
              <a:off x="2795631" y="5610072"/>
              <a:ext cx="1945559" cy="825392"/>
              <a:chOff x="2795631" y="5610072"/>
              <a:chExt cx="1945559" cy="825392"/>
            </a:xfrm>
          </p:grpSpPr>
          <p:sp>
            <p:nvSpPr>
              <p:cNvPr id="24" name="Rectangle 48">
                <a:extLst>
                  <a:ext uri="{FF2B5EF4-FFF2-40B4-BE49-F238E27FC236}">
                    <a16:creationId xmlns:a16="http://schemas.microsoft.com/office/drawing/2014/main" id="{30ABDAE7-B544-E7DC-FFCB-1FD7060F92CD}"/>
                  </a:ext>
                </a:extLst>
              </p:cNvPr>
              <p:cNvSpPr/>
              <p:nvPr/>
            </p:nvSpPr>
            <p:spPr>
              <a:xfrm>
                <a:off x="2795631" y="5610072"/>
                <a:ext cx="1945559" cy="82539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25" name="TextBox 49">
                <a:extLst>
                  <a:ext uri="{FF2B5EF4-FFF2-40B4-BE49-F238E27FC236}">
                    <a16:creationId xmlns:a16="http://schemas.microsoft.com/office/drawing/2014/main" id="{5E05D69F-C0EA-0E97-A346-943EA7A237E7}"/>
                  </a:ext>
                </a:extLst>
              </p:cNvPr>
              <p:cNvSpPr txBox="1"/>
              <p:nvPr/>
            </p:nvSpPr>
            <p:spPr>
              <a:xfrm>
                <a:off x="2795631" y="5610072"/>
                <a:ext cx="1945559" cy="825392"/>
              </a:xfrm>
              <a:prstGeom prst="rect">
                <a:avLst/>
              </a:prstGeom>
              <a:noFill/>
              <a:ln cap="flat">
                <a:noFill/>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Business associations/Business Owners</a:t>
                </a:r>
                <a:endParaRPr lang="en-US" sz="1600" b="1" i="0" u="none" strike="noStrike" kern="1200" cap="none" spc="0" baseline="0">
                  <a:solidFill>
                    <a:srgbClr val="000000"/>
                  </a:solidFill>
                  <a:uFillTx/>
                  <a:latin typeface="Calibri"/>
                </a:endParaRPr>
              </a:p>
            </p:txBody>
          </p:sp>
        </p:grpSp>
        <p:pic>
          <p:nvPicPr>
            <p:cNvPr id="26" name="Graphic 61" descr="Modern architecture with solid fill">
              <a:extLst>
                <a:ext uri="{FF2B5EF4-FFF2-40B4-BE49-F238E27FC236}">
                  <a16:creationId xmlns:a16="http://schemas.microsoft.com/office/drawing/2014/main" id="{BC9AD301-FE81-9BFE-37FB-509330F7BE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9328" y="5758872"/>
              <a:ext cx="527800" cy="527800"/>
            </a:xfrm>
            <a:prstGeom prst="rect">
              <a:avLst/>
            </a:prstGeom>
            <a:noFill/>
            <a:ln cap="flat">
              <a:noFill/>
            </a:ln>
          </p:spPr>
        </p:pic>
      </p:grpSp>
      <p:pic>
        <p:nvPicPr>
          <p:cNvPr id="27" name="Graphic 63" descr="Kiosk with solid fill">
            <a:extLst>
              <a:ext uri="{FF2B5EF4-FFF2-40B4-BE49-F238E27FC236}">
                <a16:creationId xmlns:a16="http://schemas.microsoft.com/office/drawing/2014/main" id="{2391D680-794E-43B9-86CD-8877031D18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03545" y="4378750"/>
            <a:ext cx="652150" cy="652150"/>
          </a:xfrm>
          <a:prstGeom prst="rect">
            <a:avLst/>
          </a:prstGeom>
          <a:noFill/>
          <a:ln cap="flat">
            <a:noFill/>
          </a:ln>
        </p:spPr>
      </p:pic>
      <p:pic>
        <p:nvPicPr>
          <p:cNvPr id="28" name="Graphic 65" descr="Boardroom with solid fill">
            <a:extLst>
              <a:ext uri="{FF2B5EF4-FFF2-40B4-BE49-F238E27FC236}">
                <a16:creationId xmlns:a16="http://schemas.microsoft.com/office/drawing/2014/main" id="{A93F5D53-2B48-4C04-48FD-2FC05E560C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5790" y="1694767"/>
            <a:ext cx="602361" cy="602361"/>
          </a:xfrm>
          <a:prstGeom prst="rect">
            <a:avLst/>
          </a:prstGeom>
          <a:noFill/>
          <a:ln cap="flat">
            <a:noFill/>
          </a:ln>
        </p:spPr>
      </p:pic>
      <p:grpSp>
        <p:nvGrpSpPr>
          <p:cNvPr id="29" name="Group 1">
            <a:extLst>
              <a:ext uri="{FF2B5EF4-FFF2-40B4-BE49-F238E27FC236}">
                <a16:creationId xmlns:a16="http://schemas.microsoft.com/office/drawing/2014/main" id="{7A69BCAD-C24C-505A-55DB-F5D5CE48E545}"/>
              </a:ext>
            </a:extLst>
          </p:cNvPr>
          <p:cNvGrpSpPr/>
          <p:nvPr/>
        </p:nvGrpSpPr>
        <p:grpSpPr>
          <a:xfrm>
            <a:off x="6416719" y="2978804"/>
            <a:ext cx="3823079" cy="852769"/>
            <a:chOff x="6416719" y="2978804"/>
            <a:chExt cx="3823079" cy="852769"/>
          </a:xfrm>
        </p:grpSpPr>
        <p:sp>
          <p:nvSpPr>
            <p:cNvPr id="30" name="Oval 33">
              <a:extLst>
                <a:ext uri="{FF2B5EF4-FFF2-40B4-BE49-F238E27FC236}">
                  <a16:creationId xmlns:a16="http://schemas.microsoft.com/office/drawing/2014/main" id="{D4066488-EB0A-0DC4-3582-A8DADD15404B}"/>
                </a:ext>
              </a:extLst>
            </p:cNvPr>
            <p:cNvSpPr/>
            <p:nvPr/>
          </p:nvSpPr>
          <p:spPr>
            <a:xfrm>
              <a:off x="6416719" y="2978804"/>
              <a:ext cx="825392" cy="825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BDBD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grpSp>
          <p:nvGrpSpPr>
            <p:cNvPr id="31" name="Group 35">
              <a:extLst>
                <a:ext uri="{FF2B5EF4-FFF2-40B4-BE49-F238E27FC236}">
                  <a16:creationId xmlns:a16="http://schemas.microsoft.com/office/drawing/2014/main" id="{4023D377-6CE5-1239-C966-3A1B982E6802}"/>
                </a:ext>
              </a:extLst>
            </p:cNvPr>
            <p:cNvGrpSpPr/>
            <p:nvPr/>
          </p:nvGrpSpPr>
          <p:grpSpPr>
            <a:xfrm>
              <a:off x="7415436" y="3006181"/>
              <a:ext cx="2824362" cy="825392"/>
              <a:chOff x="7415436" y="3006181"/>
              <a:chExt cx="2824362" cy="825392"/>
            </a:xfrm>
          </p:grpSpPr>
          <p:sp>
            <p:nvSpPr>
              <p:cNvPr id="32" name="Rectangle 36">
                <a:extLst>
                  <a:ext uri="{FF2B5EF4-FFF2-40B4-BE49-F238E27FC236}">
                    <a16:creationId xmlns:a16="http://schemas.microsoft.com/office/drawing/2014/main" id="{F667BB54-CB07-3C52-F9F0-E02DACE766AE}"/>
                  </a:ext>
                </a:extLst>
              </p:cNvPr>
              <p:cNvSpPr/>
              <p:nvPr/>
            </p:nvSpPr>
            <p:spPr>
              <a:xfrm>
                <a:off x="7415436" y="3006181"/>
                <a:ext cx="2335633" cy="82539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3" name="TextBox 37">
                <a:extLst>
                  <a:ext uri="{FF2B5EF4-FFF2-40B4-BE49-F238E27FC236}">
                    <a16:creationId xmlns:a16="http://schemas.microsoft.com/office/drawing/2014/main" id="{D09DD070-0E05-B6E3-C13F-2FF3C235A87B}"/>
                  </a:ext>
                </a:extLst>
              </p:cNvPr>
              <p:cNvSpPr txBox="1"/>
              <p:nvPr/>
            </p:nvSpPr>
            <p:spPr>
              <a:xfrm>
                <a:off x="7562828" y="3006181"/>
                <a:ext cx="2676970" cy="825392"/>
              </a:xfrm>
              <a:prstGeom prst="rect">
                <a:avLst/>
              </a:prstGeom>
              <a:noFill/>
              <a:ln cap="flat">
                <a:noFill/>
              </a:ln>
            </p:spPr>
            <p:txBody>
              <a:bodyPr vert="horz" wrap="square" lIns="0" tIns="0" rIns="0" bIns="0" anchor="ctr" anchorCtr="0" compatLnSpc="1">
                <a:noAutofit/>
              </a:bodyPr>
              <a:lstStyle/>
              <a:p>
                <a:pPr marL="0" marR="0" lvl="0" indent="0" algn="l" defTabSz="488947" rtl="0" fontAlgn="auto" hangingPunct="1">
                  <a:lnSpc>
                    <a:spcPct val="10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Team may also include Local Authority (LA) members, Public Partnership Network (PPN) members, public representatives et</a:t>
                </a:r>
                <a:r>
                  <a:rPr lang="en-GB" sz="1400" b="0" i="0" u="none" strike="noStrike" kern="1200" cap="none" spc="0" baseline="0">
                    <a:solidFill>
                      <a:srgbClr val="000000"/>
                    </a:solidFill>
                    <a:uFillTx/>
                    <a:latin typeface="Calibri"/>
                  </a:rPr>
                  <a:t>c.</a:t>
                </a:r>
                <a:endParaRPr lang="en-US" sz="1400" b="0" i="0" u="none" strike="noStrike" kern="1200" cap="none" spc="0" baseline="0">
                  <a:solidFill>
                    <a:srgbClr val="000000"/>
                  </a:solidFill>
                  <a:uFillTx/>
                  <a:latin typeface="Calibri"/>
                </a:endParaRPr>
              </a:p>
            </p:txBody>
          </p:sp>
        </p:grpSp>
        <p:pic>
          <p:nvPicPr>
            <p:cNvPr id="34" name="Graphic 67" descr="Cheers with solid fill">
              <a:extLst>
                <a:ext uri="{FF2B5EF4-FFF2-40B4-BE49-F238E27FC236}">
                  <a16:creationId xmlns:a16="http://schemas.microsoft.com/office/drawing/2014/main" id="{F7787A4C-ECD8-A33F-D7C4-A1538F1383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22195" y="3101032"/>
              <a:ext cx="614440" cy="614440"/>
            </a:xfrm>
            <a:prstGeom prst="rect">
              <a:avLst/>
            </a:prstGeom>
            <a:noFill/>
            <a:ln cap="flat">
              <a:noFill/>
            </a:ln>
          </p:spPr>
        </p:pic>
      </p:grpSp>
      <p:pic>
        <p:nvPicPr>
          <p:cNvPr id="35" name="Graphic 71" descr="Group of men with solid fill">
            <a:extLst>
              <a:ext uri="{FF2B5EF4-FFF2-40B4-BE49-F238E27FC236}">
                <a16:creationId xmlns:a16="http://schemas.microsoft.com/office/drawing/2014/main" id="{922B1ECF-F87B-77E0-87F4-06AF0AA2E5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4495" y="1767288"/>
            <a:ext cx="529830" cy="529830"/>
          </a:xfrm>
          <a:prstGeom prst="rect">
            <a:avLst/>
          </a:prstGeom>
          <a:noFill/>
          <a:ln cap="flat">
            <a:noFill/>
          </a:ln>
        </p:spPr>
      </p:pic>
      <p:pic>
        <p:nvPicPr>
          <p:cNvPr id="36" name="Graphic 73" descr="Group success with solid fill">
            <a:extLst>
              <a:ext uri="{FF2B5EF4-FFF2-40B4-BE49-F238E27FC236}">
                <a16:creationId xmlns:a16="http://schemas.microsoft.com/office/drawing/2014/main" id="{38763F9D-3E9D-B0FD-1E18-E82F70BEF1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42508" y="3040462"/>
            <a:ext cx="585005" cy="585005"/>
          </a:xfrm>
          <a:prstGeom prst="rect">
            <a:avLst/>
          </a:prstGeom>
          <a:noFill/>
          <a:ln cap="flat">
            <a:noFill/>
          </a:ln>
        </p:spPr>
      </p:pic>
      <p:pic>
        <p:nvPicPr>
          <p:cNvPr id="37" name="Graphic 75" descr="Schoolhouse with solid fill">
            <a:extLst>
              <a:ext uri="{FF2B5EF4-FFF2-40B4-BE49-F238E27FC236}">
                <a16:creationId xmlns:a16="http://schemas.microsoft.com/office/drawing/2014/main" id="{607B0A09-9562-153D-4F01-9059B5C3828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68785" y="4292138"/>
            <a:ext cx="721251" cy="721251"/>
          </a:xfrm>
          <a:prstGeom prst="rect">
            <a:avLst/>
          </a:prstGeom>
          <a:noFill/>
          <a:ln cap="flat">
            <a:noFill/>
          </a:ln>
        </p:spPr>
      </p:pic>
      <p:pic>
        <p:nvPicPr>
          <p:cNvPr id="38" name="Picture 13">
            <a:extLst>
              <a:ext uri="{FF2B5EF4-FFF2-40B4-BE49-F238E27FC236}">
                <a16:creationId xmlns:a16="http://schemas.microsoft.com/office/drawing/2014/main" id="{87C6CC26-5137-45EE-AFE9-86010698DC0B}"/>
              </a:ext>
            </a:extLst>
          </p:cNvPr>
          <p:cNvPicPr>
            <a:picLocks noChangeAspect="1"/>
          </p:cNvPicPr>
          <p:nvPr/>
        </p:nvPicPr>
        <p:blipFill>
          <a:blip r:embed="rId18"/>
          <a:stretch>
            <a:fillRect/>
          </a:stretch>
        </p:blipFill>
        <p:spPr>
          <a:xfrm rot="5400013">
            <a:off x="9919310" y="4585313"/>
            <a:ext cx="2147102" cy="2398270"/>
          </a:xfrm>
          <a:prstGeom prst="rect">
            <a:avLst/>
          </a:prstGeom>
          <a:noFill/>
          <a:ln cap="flat">
            <a:noFill/>
          </a:ln>
        </p:spPr>
      </p:pic>
      <p:sp>
        <p:nvSpPr>
          <p:cNvPr id="2" name="Rectangle 1">
            <a:extLst>
              <a:ext uri="{FF2B5EF4-FFF2-40B4-BE49-F238E27FC236}">
                <a16:creationId xmlns:a16="http://schemas.microsoft.com/office/drawing/2014/main" id="{C81F07B7-8DBC-EB7F-1D39-FFA70707C434}"/>
              </a:ext>
            </a:extLst>
          </p:cNvPr>
          <p:cNvSpPr/>
          <p:nvPr/>
        </p:nvSpPr>
        <p:spPr>
          <a:xfrm>
            <a:off x="89659" y="120432"/>
            <a:ext cx="3243476" cy="707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9" name="Picture 38" descr="A black and white sign with text&#10;&#10;Description automatically generated">
            <a:extLst>
              <a:ext uri="{FF2B5EF4-FFF2-40B4-BE49-F238E27FC236}">
                <a16:creationId xmlns:a16="http://schemas.microsoft.com/office/drawing/2014/main" id="{EC27BBD1-E4E4-1DDE-D44D-F6C84A2CF7E7}"/>
              </a:ext>
            </a:extLst>
          </p:cNvPr>
          <p:cNvPicPr>
            <a:picLocks noChangeAspect="1"/>
          </p:cNvPicPr>
          <p:nvPr/>
        </p:nvPicPr>
        <p:blipFill>
          <a:blip r:embed="rId19"/>
          <a:stretch>
            <a:fillRect/>
          </a:stretch>
        </p:blipFill>
        <p:spPr>
          <a:xfrm>
            <a:off x="89659" y="-50316"/>
            <a:ext cx="3331967" cy="1119411"/>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4722">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978B105-9D5C-9E12-5437-AD575E1BAC41}"/>
              </a:ext>
            </a:extLst>
          </p:cNvPr>
          <p:cNvSpPr/>
          <p:nvPr/>
        </p:nvSpPr>
        <p:spPr>
          <a:xfrm>
            <a:off x="0" y="0"/>
            <a:ext cx="12191996" cy="6858000"/>
          </a:xfrm>
          <a:prstGeom prst="rect">
            <a:avLst/>
          </a:prstGeom>
          <a:solidFill>
            <a:srgbClr val="008285"/>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FFFFFF"/>
              </a:solidFill>
              <a:uFillTx/>
              <a:latin typeface="Arial"/>
            </a:endParaRPr>
          </a:p>
        </p:txBody>
      </p:sp>
      <p:sp>
        <p:nvSpPr>
          <p:cNvPr id="3" name="TextBox 2">
            <a:extLst>
              <a:ext uri="{FF2B5EF4-FFF2-40B4-BE49-F238E27FC236}">
                <a16:creationId xmlns:a16="http://schemas.microsoft.com/office/drawing/2014/main" id="{0FD7551B-DAAD-E99F-8DF7-0CF174456452}"/>
              </a:ext>
            </a:extLst>
          </p:cNvPr>
          <p:cNvSpPr txBox="1"/>
          <p:nvPr/>
        </p:nvSpPr>
        <p:spPr>
          <a:xfrm>
            <a:off x="2244632" y="5299277"/>
            <a:ext cx="7940228"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8084"/>
                </a:solidFill>
                <a:uFillTx/>
                <a:latin typeface="Arial"/>
              </a:rPr>
              <a:t>CARLOW COUNTY COUNCIL WILL BE A LEADER IN CLIMATE ADAPTATION AND MITIGATION </a:t>
            </a:r>
          </a:p>
        </p:txBody>
      </p:sp>
      <p:grpSp>
        <p:nvGrpSpPr>
          <p:cNvPr id="4" name="Group 1123">
            <a:extLst>
              <a:ext uri="{FF2B5EF4-FFF2-40B4-BE49-F238E27FC236}">
                <a16:creationId xmlns:a16="http://schemas.microsoft.com/office/drawing/2014/main" id="{9BD07060-5758-0DA0-2B7A-C57F921782FF}"/>
              </a:ext>
            </a:extLst>
          </p:cNvPr>
          <p:cNvGrpSpPr/>
          <p:nvPr/>
        </p:nvGrpSpPr>
        <p:grpSpPr>
          <a:xfrm>
            <a:off x="146587" y="445248"/>
            <a:ext cx="11934693" cy="5967502"/>
            <a:chOff x="146587" y="445248"/>
            <a:chExt cx="11934693" cy="5967502"/>
          </a:xfrm>
        </p:grpSpPr>
        <p:grpSp>
          <p:nvGrpSpPr>
            <p:cNvPr id="5" name="Group 1124">
              <a:extLst>
                <a:ext uri="{FF2B5EF4-FFF2-40B4-BE49-F238E27FC236}">
                  <a16:creationId xmlns:a16="http://schemas.microsoft.com/office/drawing/2014/main" id="{538559ED-1A69-D651-DEC2-7F5D39CC4E7A}"/>
                </a:ext>
              </a:extLst>
            </p:cNvPr>
            <p:cNvGrpSpPr/>
            <p:nvPr/>
          </p:nvGrpSpPr>
          <p:grpSpPr>
            <a:xfrm>
              <a:off x="201643" y="5874288"/>
              <a:ext cx="11879637" cy="538462"/>
              <a:chOff x="201643" y="5874288"/>
              <a:chExt cx="11879637" cy="538462"/>
            </a:xfrm>
          </p:grpSpPr>
          <p:sp>
            <p:nvSpPr>
              <p:cNvPr id="6" name="Freeform: Shape 1202">
                <a:extLst>
                  <a:ext uri="{FF2B5EF4-FFF2-40B4-BE49-F238E27FC236}">
                    <a16:creationId xmlns:a16="http://schemas.microsoft.com/office/drawing/2014/main" id="{65A3AD51-A475-0E56-C9C2-486AB6EF15B8}"/>
                  </a:ext>
                </a:extLst>
              </p:cNvPr>
              <p:cNvSpPr/>
              <p:nvPr/>
            </p:nvSpPr>
            <p:spPr>
              <a:xfrm>
                <a:off x="201643" y="6213439"/>
                <a:ext cx="11879637" cy="199311"/>
              </a:xfrm>
              <a:custGeom>
                <a:avLst/>
                <a:gdLst>
                  <a:gd name="f0" fmla="val 10800000"/>
                  <a:gd name="f1" fmla="val 5400000"/>
                  <a:gd name="f2" fmla="val 180"/>
                  <a:gd name="f3" fmla="val w"/>
                  <a:gd name="f4" fmla="val h"/>
                  <a:gd name="f5" fmla="val 0"/>
                  <a:gd name="f6" fmla="val 8019669"/>
                  <a:gd name="f7" fmla="val 640270"/>
                  <a:gd name="f8" fmla="+- 0 0 -90"/>
                  <a:gd name="f9" fmla="*/ f3 1 8019669"/>
                  <a:gd name="f10" fmla="*/ f4 1 640270"/>
                  <a:gd name="f11" fmla="+- f7 0 f5"/>
                  <a:gd name="f12" fmla="+- f6 0 f5"/>
                  <a:gd name="f13" fmla="*/ f8 f0 1"/>
                  <a:gd name="f14" fmla="*/ f12 1 8019669"/>
                  <a:gd name="f15" fmla="*/ f11 1 640270"/>
                  <a:gd name="f16" fmla="*/ 0 f12 1"/>
                  <a:gd name="f17" fmla="*/ 0 f11 1"/>
                  <a:gd name="f18" fmla="*/ 8019669 f12 1"/>
                  <a:gd name="f19" fmla="*/ 640270 f11 1"/>
                  <a:gd name="f20" fmla="*/ f13 1 f2"/>
                  <a:gd name="f21" fmla="*/ f16 1 8019669"/>
                  <a:gd name="f22" fmla="*/ f17 1 640270"/>
                  <a:gd name="f23" fmla="*/ f18 1 8019669"/>
                  <a:gd name="f24" fmla="*/ f19 1 64027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19669" h="640270">
                    <a:moveTo>
                      <a:pt x="f5" y="f5"/>
                    </a:moveTo>
                    <a:lnTo>
                      <a:pt x="f6" y="f5"/>
                    </a:lnTo>
                    <a:lnTo>
                      <a:pt x="f6" y="f7"/>
                    </a:lnTo>
                    <a:lnTo>
                      <a:pt x="f5" y="f7"/>
                    </a:lnTo>
                    <a:close/>
                  </a:path>
                </a:pathLst>
              </a:custGeom>
              <a:solidFill>
                <a:srgbClr val="40404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7" name="Freeform: Shape 1203">
                <a:extLst>
                  <a:ext uri="{FF2B5EF4-FFF2-40B4-BE49-F238E27FC236}">
                    <a16:creationId xmlns:a16="http://schemas.microsoft.com/office/drawing/2014/main" id="{A3DC133E-3CB9-9146-09E1-29B96AE1A1A5}"/>
                  </a:ext>
                </a:extLst>
              </p:cNvPr>
              <p:cNvSpPr/>
              <p:nvPr/>
            </p:nvSpPr>
            <p:spPr>
              <a:xfrm>
                <a:off x="575898" y="6029581"/>
                <a:ext cx="11175613" cy="90196"/>
              </a:xfrm>
              <a:custGeom>
                <a:avLst/>
                <a:gdLst>
                  <a:gd name="f0" fmla="val 10800000"/>
                  <a:gd name="f1" fmla="val 5400000"/>
                  <a:gd name="f2" fmla="val 180"/>
                  <a:gd name="f3" fmla="val w"/>
                  <a:gd name="f4" fmla="val h"/>
                  <a:gd name="f5" fmla="val 0"/>
                  <a:gd name="f6" fmla="val 7592758"/>
                  <a:gd name="f7" fmla="val 201168"/>
                  <a:gd name="f8" fmla="val 7592759"/>
                  <a:gd name="f9" fmla="+- 0 0 -90"/>
                  <a:gd name="f10" fmla="*/ f3 1 7592758"/>
                  <a:gd name="f11" fmla="*/ f4 1 201168"/>
                  <a:gd name="f12" fmla="+- f7 0 f5"/>
                  <a:gd name="f13" fmla="+- f6 0 f5"/>
                  <a:gd name="f14" fmla="*/ f9 f0 1"/>
                  <a:gd name="f15" fmla="*/ f13 1 7592758"/>
                  <a:gd name="f16" fmla="*/ f12 1 201168"/>
                  <a:gd name="f17" fmla="*/ 0 f13 1"/>
                  <a:gd name="f18" fmla="*/ 0 f12 1"/>
                  <a:gd name="f19" fmla="*/ 7592759 f13 1"/>
                  <a:gd name="f20" fmla="*/ 201168 f12 1"/>
                  <a:gd name="f21" fmla="*/ f14 1 f2"/>
                  <a:gd name="f22" fmla="*/ f17 1 7592758"/>
                  <a:gd name="f23" fmla="*/ f18 1 201168"/>
                  <a:gd name="f24" fmla="*/ f19 1 7592758"/>
                  <a:gd name="f25" fmla="*/ f20 1 201168"/>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7592758" h="201168">
                    <a:moveTo>
                      <a:pt x="f5" y="f5"/>
                    </a:moveTo>
                    <a:lnTo>
                      <a:pt x="f8" y="f5"/>
                    </a:lnTo>
                    <a:lnTo>
                      <a:pt x="f8" y="f7"/>
                    </a:lnTo>
                    <a:lnTo>
                      <a:pt x="f5" y="f7"/>
                    </a:lnTo>
                    <a:close/>
                  </a:path>
                </a:pathLst>
              </a:custGeom>
              <a:solidFill>
                <a:srgbClr val="59595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8" name="Freeform: Shape 1204">
                <a:extLst>
                  <a:ext uri="{FF2B5EF4-FFF2-40B4-BE49-F238E27FC236}">
                    <a16:creationId xmlns:a16="http://schemas.microsoft.com/office/drawing/2014/main" id="{1BEC054A-F458-0D78-6ECE-D8BE1A6FB010}"/>
                  </a:ext>
                </a:extLst>
              </p:cNvPr>
              <p:cNvSpPr/>
              <p:nvPr/>
            </p:nvSpPr>
            <p:spPr>
              <a:xfrm>
                <a:off x="929825" y="5874288"/>
                <a:ext cx="10641348" cy="93625"/>
              </a:xfrm>
              <a:custGeom>
                <a:avLst/>
                <a:gdLst>
                  <a:gd name="f0" fmla="val 10800000"/>
                  <a:gd name="f1" fmla="val 5400000"/>
                  <a:gd name="f2" fmla="val 180"/>
                  <a:gd name="f3" fmla="val w"/>
                  <a:gd name="f4" fmla="val h"/>
                  <a:gd name="f5" fmla="val 0"/>
                  <a:gd name="f6" fmla="val 7359300"/>
                  <a:gd name="f7" fmla="val 201168"/>
                  <a:gd name="f8" fmla="val 7359301"/>
                  <a:gd name="f9" fmla="+- 0 0 -90"/>
                  <a:gd name="f10" fmla="*/ f3 1 7359300"/>
                  <a:gd name="f11" fmla="*/ f4 1 201168"/>
                  <a:gd name="f12" fmla="+- f7 0 f5"/>
                  <a:gd name="f13" fmla="+- f6 0 f5"/>
                  <a:gd name="f14" fmla="*/ f9 f0 1"/>
                  <a:gd name="f15" fmla="*/ f13 1 7359300"/>
                  <a:gd name="f16" fmla="*/ f12 1 201168"/>
                  <a:gd name="f17" fmla="*/ 0 f13 1"/>
                  <a:gd name="f18" fmla="*/ 0 f12 1"/>
                  <a:gd name="f19" fmla="*/ 7359301 f13 1"/>
                  <a:gd name="f20" fmla="*/ 201168 f12 1"/>
                  <a:gd name="f21" fmla="*/ f14 1 f2"/>
                  <a:gd name="f22" fmla="*/ f17 1 7359300"/>
                  <a:gd name="f23" fmla="*/ f18 1 201168"/>
                  <a:gd name="f24" fmla="*/ f19 1 7359300"/>
                  <a:gd name="f25" fmla="*/ f20 1 201168"/>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7359300" h="201168">
                    <a:moveTo>
                      <a:pt x="f5" y="f5"/>
                    </a:moveTo>
                    <a:lnTo>
                      <a:pt x="f8" y="f5"/>
                    </a:lnTo>
                    <a:lnTo>
                      <a:pt x="f8" y="f7"/>
                    </a:lnTo>
                    <a:lnTo>
                      <a:pt x="f5" y="f7"/>
                    </a:lnTo>
                    <a:close/>
                  </a:path>
                </a:pathLst>
              </a:custGeom>
              <a:solidFill>
                <a:srgbClr val="7F7F7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grpSp>
        <p:sp>
          <p:nvSpPr>
            <p:cNvPr id="9" name="Freeform: Shape 1125">
              <a:extLst>
                <a:ext uri="{FF2B5EF4-FFF2-40B4-BE49-F238E27FC236}">
                  <a16:creationId xmlns:a16="http://schemas.microsoft.com/office/drawing/2014/main" id="{0444FFF6-FDDB-553B-0A85-AEAD0DA1682C}"/>
                </a:ext>
              </a:extLst>
            </p:cNvPr>
            <p:cNvSpPr/>
            <p:nvPr/>
          </p:nvSpPr>
          <p:spPr>
            <a:xfrm>
              <a:off x="451603" y="1655576"/>
              <a:ext cx="10849730" cy="178326"/>
            </a:xfrm>
            <a:custGeom>
              <a:avLst/>
              <a:gdLst>
                <a:gd name="f0" fmla="val 10800000"/>
                <a:gd name="f1" fmla="val 5400000"/>
                <a:gd name="f2" fmla="val 180"/>
                <a:gd name="f3" fmla="val w"/>
                <a:gd name="f4" fmla="val h"/>
                <a:gd name="f5" fmla="val 0"/>
                <a:gd name="f6" fmla="val 7592758"/>
                <a:gd name="f7" fmla="val 183070"/>
                <a:gd name="f8" fmla="val 7592759"/>
                <a:gd name="f9" fmla="val 183071"/>
                <a:gd name="f10" fmla="+- 0 0 -90"/>
                <a:gd name="f11" fmla="*/ f3 1 7592758"/>
                <a:gd name="f12" fmla="*/ f4 1 183070"/>
                <a:gd name="f13" fmla="+- f7 0 f5"/>
                <a:gd name="f14" fmla="+- f6 0 f5"/>
                <a:gd name="f15" fmla="*/ f10 f0 1"/>
                <a:gd name="f16" fmla="*/ f14 1 7592758"/>
                <a:gd name="f17" fmla="*/ f13 1 183070"/>
                <a:gd name="f18" fmla="*/ 0 f14 1"/>
                <a:gd name="f19" fmla="*/ 0 f13 1"/>
                <a:gd name="f20" fmla="*/ 7592759 f14 1"/>
                <a:gd name="f21" fmla="*/ 183071 f13 1"/>
                <a:gd name="f22" fmla="*/ f15 1 f2"/>
                <a:gd name="f23" fmla="*/ f18 1 7592758"/>
                <a:gd name="f24" fmla="*/ f19 1 183070"/>
                <a:gd name="f25" fmla="*/ f20 1 7592758"/>
                <a:gd name="f26" fmla="*/ f21 1 183070"/>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Lst>
              <a:rect l="f36" t="f39" r="f37" b="f38"/>
              <a:pathLst>
                <a:path w="7592758" h="183070">
                  <a:moveTo>
                    <a:pt x="f5" y="f5"/>
                  </a:moveTo>
                  <a:lnTo>
                    <a:pt x="f8" y="f5"/>
                  </a:lnTo>
                  <a:lnTo>
                    <a:pt x="f8" y="f9"/>
                  </a:lnTo>
                  <a:lnTo>
                    <a:pt x="f5" y="f9"/>
                  </a:lnTo>
                  <a:close/>
                </a:path>
              </a:pathLst>
            </a:custGeom>
            <a:solidFill>
              <a:srgbClr val="59595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grpSp>
          <p:nvGrpSpPr>
            <p:cNvPr id="10" name="Group 1126">
              <a:extLst>
                <a:ext uri="{FF2B5EF4-FFF2-40B4-BE49-F238E27FC236}">
                  <a16:creationId xmlns:a16="http://schemas.microsoft.com/office/drawing/2014/main" id="{42F7ACEB-634B-6228-89FA-8FE434E0E826}"/>
                </a:ext>
              </a:extLst>
            </p:cNvPr>
            <p:cNvGrpSpPr/>
            <p:nvPr/>
          </p:nvGrpSpPr>
          <p:grpSpPr>
            <a:xfrm>
              <a:off x="146587" y="445248"/>
              <a:ext cx="11459772" cy="1210327"/>
              <a:chOff x="146587" y="445248"/>
              <a:chExt cx="11459772" cy="1210327"/>
            </a:xfrm>
          </p:grpSpPr>
          <p:sp>
            <p:nvSpPr>
              <p:cNvPr id="11" name="Freeform: Shape 1200">
                <a:extLst>
                  <a:ext uri="{FF2B5EF4-FFF2-40B4-BE49-F238E27FC236}">
                    <a16:creationId xmlns:a16="http://schemas.microsoft.com/office/drawing/2014/main" id="{1C09D0DB-967C-0BEC-87DF-AEB40BD20572}"/>
                  </a:ext>
                </a:extLst>
              </p:cNvPr>
              <p:cNvSpPr/>
              <p:nvPr/>
            </p:nvSpPr>
            <p:spPr>
              <a:xfrm>
                <a:off x="146587" y="445248"/>
                <a:ext cx="11459772" cy="1210327"/>
              </a:xfrm>
              <a:custGeom>
                <a:avLst/>
                <a:gdLst>
                  <a:gd name="f0" fmla="val 10800000"/>
                  <a:gd name="f1" fmla="val 5400000"/>
                  <a:gd name="f2" fmla="val 180"/>
                  <a:gd name="f3" fmla="val w"/>
                  <a:gd name="f4" fmla="val h"/>
                  <a:gd name="f5" fmla="val 0"/>
                  <a:gd name="f6" fmla="val 8019669"/>
                  <a:gd name="f7" fmla="val 1438370"/>
                  <a:gd name="f8" fmla="val 1245965"/>
                  <a:gd name="f9" fmla="val 2004917"/>
                  <a:gd name="f10" fmla="val 622935"/>
                  <a:gd name="f11" fmla="val 4009835"/>
                  <a:gd name="f12" fmla="val 6014752"/>
                  <a:gd name="f13" fmla="+- 0 0 -90"/>
                  <a:gd name="f14" fmla="*/ f3 1 8019669"/>
                  <a:gd name="f15" fmla="*/ f4 1 1438370"/>
                  <a:gd name="f16" fmla="+- f7 0 f5"/>
                  <a:gd name="f17" fmla="+- f6 0 f5"/>
                  <a:gd name="f18" fmla="*/ f13 f0 1"/>
                  <a:gd name="f19" fmla="*/ f17 1 8019669"/>
                  <a:gd name="f20" fmla="*/ f16 1 1438370"/>
                  <a:gd name="f21" fmla="*/ 8019669 f17 1"/>
                  <a:gd name="f22" fmla="*/ 1245965 f16 1"/>
                  <a:gd name="f23" fmla="*/ 1438370 f16 1"/>
                  <a:gd name="f24" fmla="*/ 0 f17 1"/>
                  <a:gd name="f25" fmla="*/ 2004917 f17 1"/>
                  <a:gd name="f26" fmla="*/ 622935 f16 1"/>
                  <a:gd name="f27" fmla="*/ 4009835 f17 1"/>
                  <a:gd name="f28" fmla="*/ 0 f16 1"/>
                  <a:gd name="f29" fmla="*/ 6014752 f17 1"/>
                  <a:gd name="f30" fmla="*/ f18 1 f2"/>
                  <a:gd name="f31" fmla="*/ f21 1 8019669"/>
                  <a:gd name="f32" fmla="*/ f22 1 1438370"/>
                  <a:gd name="f33" fmla="*/ f23 1 1438370"/>
                  <a:gd name="f34" fmla="*/ f24 1 8019669"/>
                  <a:gd name="f35" fmla="*/ f25 1 8019669"/>
                  <a:gd name="f36" fmla="*/ f26 1 1438370"/>
                  <a:gd name="f37" fmla="*/ f27 1 8019669"/>
                  <a:gd name="f38" fmla="*/ f28 1 1438370"/>
                  <a:gd name="f39" fmla="*/ f29 1 8019669"/>
                  <a:gd name="f40" fmla="*/ f5 1 f19"/>
                  <a:gd name="f41" fmla="*/ f6 1 f19"/>
                  <a:gd name="f42" fmla="*/ f5 1 f20"/>
                  <a:gd name="f43" fmla="*/ f7 1 f20"/>
                  <a:gd name="f44" fmla="+- f30 0 f1"/>
                  <a:gd name="f45" fmla="*/ f31 1 f19"/>
                  <a:gd name="f46" fmla="*/ f32 1 f20"/>
                  <a:gd name="f47" fmla="*/ f33 1 f20"/>
                  <a:gd name="f48" fmla="*/ f34 1 f19"/>
                  <a:gd name="f49" fmla="*/ f35 1 f19"/>
                  <a:gd name="f50" fmla="*/ f36 1 f20"/>
                  <a:gd name="f51" fmla="*/ f37 1 f19"/>
                  <a:gd name="f52" fmla="*/ f38 1 f20"/>
                  <a:gd name="f53" fmla="*/ f39 1 f19"/>
                  <a:gd name="f54" fmla="*/ f40 f14 1"/>
                  <a:gd name="f55" fmla="*/ f41 f14 1"/>
                  <a:gd name="f56" fmla="*/ f43 f15 1"/>
                  <a:gd name="f57" fmla="*/ f42 f15 1"/>
                  <a:gd name="f58" fmla="*/ f45 f14 1"/>
                  <a:gd name="f59" fmla="*/ f46 f15 1"/>
                  <a:gd name="f60" fmla="*/ f47 f15 1"/>
                  <a:gd name="f61" fmla="*/ f48 f14 1"/>
                  <a:gd name="f62" fmla="*/ f49 f14 1"/>
                  <a:gd name="f63" fmla="*/ f50 f15 1"/>
                  <a:gd name="f64" fmla="*/ f51 f14 1"/>
                  <a:gd name="f65" fmla="*/ f52 f15 1"/>
                  <a:gd name="f66" fmla="*/ f53 f14 1"/>
                </a:gdLst>
                <a:ahLst/>
                <a:cxnLst>
                  <a:cxn ang="3cd4">
                    <a:pos x="hc" y="t"/>
                  </a:cxn>
                  <a:cxn ang="0">
                    <a:pos x="r" y="vc"/>
                  </a:cxn>
                  <a:cxn ang="cd4">
                    <a:pos x="hc" y="b"/>
                  </a:cxn>
                  <a:cxn ang="cd2">
                    <a:pos x="l" y="vc"/>
                  </a:cxn>
                  <a:cxn ang="f44">
                    <a:pos x="f58" y="f59"/>
                  </a:cxn>
                  <a:cxn ang="f44">
                    <a:pos x="f58" y="f60"/>
                  </a:cxn>
                  <a:cxn ang="f44">
                    <a:pos x="f61" y="f60"/>
                  </a:cxn>
                  <a:cxn ang="f44">
                    <a:pos x="f61" y="f59"/>
                  </a:cxn>
                  <a:cxn ang="f44">
                    <a:pos x="f62" y="f63"/>
                  </a:cxn>
                  <a:cxn ang="f44">
                    <a:pos x="f64" y="f65"/>
                  </a:cxn>
                  <a:cxn ang="f44">
                    <a:pos x="f66" y="f63"/>
                  </a:cxn>
                </a:cxnLst>
                <a:rect l="f54" t="f57" r="f55" b="f56"/>
                <a:pathLst>
                  <a:path w="8019669" h="1438370">
                    <a:moveTo>
                      <a:pt x="f6" y="f8"/>
                    </a:moveTo>
                    <a:lnTo>
                      <a:pt x="f6" y="f7"/>
                    </a:lnTo>
                    <a:lnTo>
                      <a:pt x="f5" y="f7"/>
                    </a:lnTo>
                    <a:lnTo>
                      <a:pt x="f5" y="f8"/>
                    </a:lnTo>
                    <a:lnTo>
                      <a:pt x="f9" y="f10"/>
                    </a:lnTo>
                    <a:lnTo>
                      <a:pt x="f11" y="f5"/>
                    </a:lnTo>
                    <a:lnTo>
                      <a:pt x="f12" y="f10"/>
                    </a:lnTo>
                    <a:close/>
                  </a:path>
                </a:pathLst>
              </a:custGeom>
              <a:solidFill>
                <a:srgbClr val="40404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12" name="Freeform: Shape 1201">
                <a:extLst>
                  <a:ext uri="{FF2B5EF4-FFF2-40B4-BE49-F238E27FC236}">
                    <a16:creationId xmlns:a16="http://schemas.microsoft.com/office/drawing/2014/main" id="{DCD8198E-613C-4164-56DB-30899DEF1F4A}"/>
                  </a:ext>
                </a:extLst>
              </p:cNvPr>
              <p:cNvSpPr/>
              <p:nvPr/>
            </p:nvSpPr>
            <p:spPr>
              <a:xfrm>
                <a:off x="451603" y="524051"/>
                <a:ext cx="10849868" cy="1048423"/>
              </a:xfrm>
              <a:custGeom>
                <a:avLst/>
                <a:gdLst>
                  <a:gd name="f0" fmla="val 10800000"/>
                  <a:gd name="f1" fmla="val 5400000"/>
                  <a:gd name="f2" fmla="val 180"/>
                  <a:gd name="f3" fmla="val w"/>
                  <a:gd name="f4" fmla="val h"/>
                  <a:gd name="f5" fmla="val 0"/>
                  <a:gd name="f6" fmla="val 7592853"/>
                  <a:gd name="f7" fmla="val 1245965"/>
                  <a:gd name="f8" fmla="val 7592854"/>
                  <a:gd name="f9" fmla="val 1214533"/>
                  <a:gd name="f10" fmla="val 1223486"/>
                  <a:gd name="f11" fmla="val 251651"/>
                  <a:gd name="f12" fmla="val 1142714"/>
                  <a:gd name="f13" fmla="val 1870234"/>
                  <a:gd name="f14" fmla="val 623030"/>
                  <a:gd name="f15" fmla="val 3810381"/>
                  <a:gd name="f16" fmla="val 5750624"/>
                  <a:gd name="f17" fmla="val 622935"/>
                  <a:gd name="f18" fmla="val 7369207"/>
                  <a:gd name="f19" fmla="+- 0 0 -90"/>
                  <a:gd name="f20" fmla="*/ f3 1 7592853"/>
                  <a:gd name="f21" fmla="*/ f4 1 1245965"/>
                  <a:gd name="f22" fmla="+- f7 0 f5"/>
                  <a:gd name="f23" fmla="+- f6 0 f5"/>
                  <a:gd name="f24" fmla="*/ f19 f0 1"/>
                  <a:gd name="f25" fmla="*/ f23 1 7592853"/>
                  <a:gd name="f26" fmla="*/ f22 1 1245965"/>
                  <a:gd name="f27" fmla="*/ 7592854 f23 1"/>
                  <a:gd name="f28" fmla="*/ 1214533 f22 1"/>
                  <a:gd name="f29" fmla="*/ 1245965 f22 1"/>
                  <a:gd name="f30" fmla="*/ 0 f23 1"/>
                  <a:gd name="f31" fmla="*/ 1223486 f22 1"/>
                  <a:gd name="f32" fmla="*/ 251651 f23 1"/>
                  <a:gd name="f33" fmla="*/ 1142714 f22 1"/>
                  <a:gd name="f34" fmla="*/ 1870234 f23 1"/>
                  <a:gd name="f35" fmla="*/ 623030 f22 1"/>
                  <a:gd name="f36" fmla="*/ 3810381 f23 1"/>
                  <a:gd name="f37" fmla="*/ 0 f22 1"/>
                  <a:gd name="f38" fmla="*/ 5750624 f23 1"/>
                  <a:gd name="f39" fmla="*/ 622935 f22 1"/>
                  <a:gd name="f40" fmla="*/ 7369207 f23 1"/>
                  <a:gd name="f41" fmla="*/ f24 1 f2"/>
                  <a:gd name="f42" fmla="*/ f27 1 7592853"/>
                  <a:gd name="f43" fmla="*/ f28 1 1245965"/>
                  <a:gd name="f44" fmla="*/ f29 1 1245965"/>
                  <a:gd name="f45" fmla="*/ f30 1 7592853"/>
                  <a:gd name="f46" fmla="*/ f31 1 1245965"/>
                  <a:gd name="f47" fmla="*/ f32 1 7592853"/>
                  <a:gd name="f48" fmla="*/ f33 1 1245965"/>
                  <a:gd name="f49" fmla="*/ f34 1 7592853"/>
                  <a:gd name="f50" fmla="*/ f35 1 1245965"/>
                  <a:gd name="f51" fmla="*/ f36 1 7592853"/>
                  <a:gd name="f52" fmla="*/ f37 1 1245965"/>
                  <a:gd name="f53" fmla="*/ f38 1 7592853"/>
                  <a:gd name="f54" fmla="*/ f39 1 1245965"/>
                  <a:gd name="f55" fmla="*/ f40 1 7592853"/>
                  <a:gd name="f56" fmla="*/ f5 1 f25"/>
                  <a:gd name="f57" fmla="*/ f6 1 f25"/>
                  <a:gd name="f58" fmla="*/ f5 1 f26"/>
                  <a:gd name="f59" fmla="*/ f7 1 f26"/>
                  <a:gd name="f60" fmla="+- f41 0 f1"/>
                  <a:gd name="f61" fmla="*/ f42 1 f25"/>
                  <a:gd name="f62" fmla="*/ f43 1 f26"/>
                  <a:gd name="f63" fmla="*/ f44 1 f26"/>
                  <a:gd name="f64" fmla="*/ f45 1 f25"/>
                  <a:gd name="f65" fmla="*/ f46 1 f26"/>
                  <a:gd name="f66" fmla="*/ f47 1 f25"/>
                  <a:gd name="f67" fmla="*/ f48 1 f26"/>
                  <a:gd name="f68" fmla="*/ f49 1 f25"/>
                  <a:gd name="f69" fmla="*/ f50 1 f26"/>
                  <a:gd name="f70" fmla="*/ f51 1 f25"/>
                  <a:gd name="f71" fmla="*/ f52 1 f26"/>
                  <a:gd name="f72" fmla="*/ f53 1 f25"/>
                  <a:gd name="f73" fmla="*/ f54 1 f26"/>
                  <a:gd name="f74" fmla="*/ f55 1 f25"/>
                  <a:gd name="f75" fmla="*/ f56 f20 1"/>
                  <a:gd name="f76" fmla="*/ f57 f20 1"/>
                  <a:gd name="f77" fmla="*/ f59 f21 1"/>
                  <a:gd name="f78" fmla="*/ f58 f21 1"/>
                  <a:gd name="f79" fmla="*/ f61 f20 1"/>
                  <a:gd name="f80" fmla="*/ f62 f21 1"/>
                  <a:gd name="f81" fmla="*/ f63 f21 1"/>
                  <a:gd name="f82" fmla="*/ f64 f20 1"/>
                  <a:gd name="f83" fmla="*/ f65 f21 1"/>
                  <a:gd name="f84" fmla="*/ f66 f20 1"/>
                  <a:gd name="f85" fmla="*/ f67 f21 1"/>
                  <a:gd name="f86" fmla="*/ f68 f20 1"/>
                  <a:gd name="f87" fmla="*/ f69 f21 1"/>
                  <a:gd name="f88" fmla="*/ f70 f20 1"/>
                  <a:gd name="f89" fmla="*/ f71 f21 1"/>
                  <a:gd name="f90" fmla="*/ f72 f20 1"/>
                  <a:gd name="f91" fmla="*/ f73 f21 1"/>
                  <a:gd name="f92" fmla="*/ f74 f20 1"/>
                </a:gdLst>
                <a:ahLst/>
                <a:cxnLst>
                  <a:cxn ang="3cd4">
                    <a:pos x="hc" y="t"/>
                  </a:cxn>
                  <a:cxn ang="0">
                    <a:pos x="r" y="vc"/>
                  </a:cxn>
                  <a:cxn ang="cd4">
                    <a:pos x="hc" y="b"/>
                  </a:cxn>
                  <a:cxn ang="cd2">
                    <a:pos x="l" y="vc"/>
                  </a:cxn>
                  <a:cxn ang="f60">
                    <a:pos x="f79" y="f80"/>
                  </a:cxn>
                  <a:cxn ang="f60">
                    <a:pos x="f79" y="f81"/>
                  </a:cxn>
                  <a:cxn ang="f60">
                    <a:pos x="f82" y="f81"/>
                  </a:cxn>
                  <a:cxn ang="f60">
                    <a:pos x="f82" y="f83"/>
                  </a:cxn>
                  <a:cxn ang="f60">
                    <a:pos x="f84" y="f85"/>
                  </a:cxn>
                  <a:cxn ang="f60">
                    <a:pos x="f86" y="f87"/>
                  </a:cxn>
                  <a:cxn ang="f60">
                    <a:pos x="f88" y="f89"/>
                  </a:cxn>
                  <a:cxn ang="f60">
                    <a:pos x="f90" y="f91"/>
                  </a:cxn>
                  <a:cxn ang="f60">
                    <a:pos x="f92" y="f85"/>
                  </a:cxn>
                </a:cxnLst>
                <a:rect l="f75" t="f78" r="f76" b="f77"/>
                <a:pathLst>
                  <a:path w="7592853" h="1245965">
                    <a:moveTo>
                      <a:pt x="f8" y="f9"/>
                    </a:moveTo>
                    <a:lnTo>
                      <a:pt x="f8" y="f7"/>
                    </a:lnTo>
                    <a:lnTo>
                      <a:pt x="f5" y="f7"/>
                    </a:lnTo>
                    <a:lnTo>
                      <a:pt x="f5" y="f10"/>
                    </a:lnTo>
                    <a:lnTo>
                      <a:pt x="f11" y="f12"/>
                    </a:lnTo>
                    <a:lnTo>
                      <a:pt x="f13" y="f14"/>
                    </a:lnTo>
                    <a:lnTo>
                      <a:pt x="f15" y="f5"/>
                    </a:lnTo>
                    <a:lnTo>
                      <a:pt x="f16" y="f17"/>
                    </a:lnTo>
                    <a:lnTo>
                      <a:pt x="f18" y="f12"/>
                    </a:lnTo>
                    <a:close/>
                  </a:path>
                </a:pathLst>
              </a:custGeom>
              <a:solidFill>
                <a:srgbClr val="59595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grpSp>
        <p:grpSp>
          <p:nvGrpSpPr>
            <p:cNvPr id="13" name="Group 1127">
              <a:extLst>
                <a:ext uri="{FF2B5EF4-FFF2-40B4-BE49-F238E27FC236}">
                  <a16:creationId xmlns:a16="http://schemas.microsoft.com/office/drawing/2014/main" id="{2CC96D0C-ED2D-B407-AF8E-81E4B9CE73B4}"/>
                </a:ext>
              </a:extLst>
            </p:cNvPr>
            <p:cNvGrpSpPr/>
            <p:nvPr/>
          </p:nvGrpSpPr>
          <p:grpSpPr>
            <a:xfrm>
              <a:off x="929825" y="1704917"/>
              <a:ext cx="2405822" cy="4106241"/>
              <a:chOff x="929825" y="1704917"/>
              <a:chExt cx="2405822" cy="4106241"/>
            </a:xfrm>
          </p:grpSpPr>
          <p:sp>
            <p:nvSpPr>
              <p:cNvPr id="14" name="Freeform: Shape 1196">
                <a:extLst>
                  <a:ext uri="{FF2B5EF4-FFF2-40B4-BE49-F238E27FC236}">
                    <a16:creationId xmlns:a16="http://schemas.microsoft.com/office/drawing/2014/main" id="{75597B53-C968-E780-ED3B-864E4918DD7B}"/>
                  </a:ext>
                </a:extLst>
              </p:cNvPr>
              <p:cNvSpPr/>
              <p:nvPr/>
            </p:nvSpPr>
            <p:spPr>
              <a:xfrm>
                <a:off x="1170779" y="2105131"/>
                <a:ext cx="1856789" cy="3530964"/>
              </a:xfrm>
              <a:custGeom>
                <a:avLst/>
                <a:gdLst>
                  <a:gd name="f0" fmla="val 10800000"/>
                  <a:gd name="f1" fmla="val 5400000"/>
                  <a:gd name="f2" fmla="val 180"/>
                  <a:gd name="f3" fmla="val w"/>
                  <a:gd name="f4" fmla="val h"/>
                  <a:gd name="f5" fmla="val 0"/>
                  <a:gd name="f6" fmla="val 753237"/>
                  <a:gd name="f7" fmla="val 3624929"/>
                  <a:gd name="f8" fmla="val 3624930"/>
                  <a:gd name="f9" fmla="+- 0 0 -90"/>
                  <a:gd name="f10" fmla="*/ f3 1 753237"/>
                  <a:gd name="f11" fmla="*/ f4 1 3624929"/>
                  <a:gd name="f12" fmla="+- f7 0 f5"/>
                  <a:gd name="f13" fmla="+- f6 0 f5"/>
                  <a:gd name="f14" fmla="*/ f9 f0 1"/>
                  <a:gd name="f15" fmla="*/ f13 1 753237"/>
                  <a:gd name="f16" fmla="*/ f12 1 3624929"/>
                  <a:gd name="f17" fmla="*/ 0 f13 1"/>
                  <a:gd name="f18" fmla="*/ 0 f12 1"/>
                  <a:gd name="f19" fmla="*/ 753237 f13 1"/>
                  <a:gd name="f20" fmla="*/ 3624930 f12 1"/>
                  <a:gd name="f21" fmla="*/ f14 1 f2"/>
                  <a:gd name="f22" fmla="*/ f17 1 753237"/>
                  <a:gd name="f23" fmla="*/ f18 1 3624929"/>
                  <a:gd name="f24" fmla="*/ f19 1 753237"/>
                  <a:gd name="f25" fmla="*/ f20 1 3624929"/>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753237" h="3624929">
                    <a:moveTo>
                      <a:pt x="f5" y="f5"/>
                    </a:moveTo>
                    <a:lnTo>
                      <a:pt x="f6" y="f5"/>
                    </a:lnTo>
                    <a:lnTo>
                      <a:pt x="f6" y="f8"/>
                    </a:lnTo>
                    <a:lnTo>
                      <a:pt x="f5" y="f8"/>
                    </a:lnTo>
                    <a:close/>
                  </a:path>
                </a:pathLst>
              </a:custGeom>
              <a:solidFill>
                <a:srgbClr val="EFAA27"/>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15" name="Freeform: Shape 1197">
                <a:extLst>
                  <a:ext uri="{FF2B5EF4-FFF2-40B4-BE49-F238E27FC236}">
                    <a16:creationId xmlns:a16="http://schemas.microsoft.com/office/drawing/2014/main" id="{5045B7E1-5769-01D4-171F-9F9C50B15D12}"/>
                  </a:ext>
                </a:extLst>
              </p:cNvPr>
              <p:cNvSpPr/>
              <p:nvPr/>
            </p:nvSpPr>
            <p:spPr>
              <a:xfrm>
                <a:off x="1050407" y="5632832"/>
                <a:ext cx="2097743" cy="178326"/>
              </a:xfrm>
              <a:custGeom>
                <a:avLst/>
                <a:gdLst>
                  <a:gd name="f0" fmla="val 10800000"/>
                  <a:gd name="f1" fmla="val 5400000"/>
                  <a:gd name="f2" fmla="val 180"/>
                  <a:gd name="f3" fmla="val w"/>
                  <a:gd name="f4" fmla="val h"/>
                  <a:gd name="f5" fmla="val 0"/>
                  <a:gd name="f6" fmla="val 1126712"/>
                  <a:gd name="f7" fmla="val 279939"/>
                  <a:gd name="f8" fmla="val 279940"/>
                  <a:gd name="f9" fmla="+- 0 0 -90"/>
                  <a:gd name="f10" fmla="*/ f3 1 1126712"/>
                  <a:gd name="f11" fmla="*/ f4 1 279939"/>
                  <a:gd name="f12" fmla="+- f7 0 f5"/>
                  <a:gd name="f13" fmla="+- f6 0 f5"/>
                  <a:gd name="f14" fmla="*/ f9 f0 1"/>
                  <a:gd name="f15" fmla="*/ f13 1 1126712"/>
                  <a:gd name="f16" fmla="*/ f12 1 279939"/>
                  <a:gd name="f17" fmla="*/ 0 f13 1"/>
                  <a:gd name="f18" fmla="*/ 0 f12 1"/>
                  <a:gd name="f19" fmla="*/ 1126712 f13 1"/>
                  <a:gd name="f20" fmla="*/ 279940 f12 1"/>
                  <a:gd name="f21" fmla="*/ f14 1 f2"/>
                  <a:gd name="f22" fmla="*/ f17 1 1126712"/>
                  <a:gd name="f23" fmla="*/ f18 1 279939"/>
                  <a:gd name="f24" fmla="*/ f19 1 1126712"/>
                  <a:gd name="f25" fmla="*/ f20 1 279939"/>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1126712" h="279939">
                    <a:moveTo>
                      <a:pt x="f5" y="f5"/>
                    </a:moveTo>
                    <a:lnTo>
                      <a:pt x="f6" y="f5"/>
                    </a:lnTo>
                    <a:lnTo>
                      <a:pt x="f6" y="f8"/>
                    </a:lnTo>
                    <a:lnTo>
                      <a:pt x="f5" y="f8"/>
                    </a:lnTo>
                    <a:close/>
                  </a:path>
                </a:pathLst>
              </a:custGeom>
              <a:solidFill>
                <a:srgbClr val="C2840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16" name="Rectangle: Rounded Corners 1198">
                <a:extLst>
                  <a:ext uri="{FF2B5EF4-FFF2-40B4-BE49-F238E27FC236}">
                    <a16:creationId xmlns:a16="http://schemas.microsoft.com/office/drawing/2014/main" id="{C74E51E0-AB39-33C3-AAB7-5D140D7CFED4}"/>
                  </a:ext>
                </a:extLst>
              </p:cNvPr>
              <p:cNvSpPr/>
              <p:nvPr/>
            </p:nvSpPr>
            <p:spPr>
              <a:xfrm>
                <a:off x="929825" y="1838126"/>
                <a:ext cx="2405822" cy="272591"/>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C2840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17" name="Freeform: Shape 1199">
                <a:extLst>
                  <a:ext uri="{FF2B5EF4-FFF2-40B4-BE49-F238E27FC236}">
                    <a16:creationId xmlns:a16="http://schemas.microsoft.com/office/drawing/2014/main" id="{15C39ED7-61B3-F44C-E106-0D13549A0D31}"/>
                  </a:ext>
                </a:extLst>
              </p:cNvPr>
              <p:cNvSpPr/>
              <p:nvPr/>
            </p:nvSpPr>
            <p:spPr>
              <a:xfrm>
                <a:off x="1612132" y="1704917"/>
                <a:ext cx="936455" cy="131746"/>
              </a:xfrm>
              <a:custGeom>
                <a:avLst/>
                <a:gdLst>
                  <a:gd name="f0" fmla="val 10800000"/>
                  <a:gd name="f1" fmla="val 5400000"/>
                  <a:gd name="f2" fmla="val 180"/>
                  <a:gd name="f3" fmla="val w"/>
                  <a:gd name="f4" fmla="val h"/>
                  <a:gd name="f5" fmla="val 0"/>
                  <a:gd name="f6" fmla="val 438530"/>
                  <a:gd name="f7" fmla="val 135255"/>
                  <a:gd name="f8" fmla="val 438531"/>
                  <a:gd name="f9" fmla="val 60579"/>
                  <a:gd name="f10" fmla="val 303181"/>
                  <a:gd name="f11" fmla="val 377952"/>
                  <a:gd name="f12" fmla="+- 0 0 95"/>
                  <a:gd name="f13" fmla="val 60484"/>
                  <a:gd name="f14" fmla="+- 0 0 -90"/>
                  <a:gd name="f15" fmla="*/ f3 1 438530"/>
                  <a:gd name="f16" fmla="*/ f4 1 135255"/>
                  <a:gd name="f17" fmla="+- f7 0 f5"/>
                  <a:gd name="f18" fmla="+- f6 0 f5"/>
                  <a:gd name="f19" fmla="*/ f14 f0 1"/>
                  <a:gd name="f20" fmla="*/ f18 1 438530"/>
                  <a:gd name="f21" fmla="*/ f17 1 135255"/>
                  <a:gd name="f22" fmla="*/ 438531 f18 1"/>
                  <a:gd name="f23" fmla="*/ 135255 f17 1"/>
                  <a:gd name="f24" fmla="*/ 0 f18 1"/>
                  <a:gd name="f25" fmla="*/ 135255 f18 1"/>
                  <a:gd name="f26" fmla="*/ 0 f17 1"/>
                  <a:gd name="f27" fmla="*/ 303181 f18 1"/>
                  <a:gd name="f28" fmla="*/ f19 1 f2"/>
                  <a:gd name="f29" fmla="*/ f22 1 438530"/>
                  <a:gd name="f30" fmla="*/ f23 1 135255"/>
                  <a:gd name="f31" fmla="*/ f24 1 438530"/>
                  <a:gd name="f32" fmla="*/ f25 1 438530"/>
                  <a:gd name="f33" fmla="*/ f26 1 135255"/>
                  <a:gd name="f34" fmla="*/ f27 1 438530"/>
                  <a:gd name="f35" fmla="*/ f5 1 f20"/>
                  <a:gd name="f36" fmla="*/ f6 1 f20"/>
                  <a:gd name="f37" fmla="*/ f5 1 f21"/>
                  <a:gd name="f38" fmla="*/ f7 1 f21"/>
                  <a:gd name="f39" fmla="+- f28 0 f1"/>
                  <a:gd name="f40" fmla="*/ f29 1 f20"/>
                  <a:gd name="f41" fmla="*/ f30 1 f21"/>
                  <a:gd name="f42" fmla="*/ f31 1 f20"/>
                  <a:gd name="f43" fmla="*/ f32 1 f20"/>
                  <a:gd name="f44" fmla="*/ f33 1 f21"/>
                  <a:gd name="f45" fmla="*/ f34 1 f20"/>
                  <a:gd name="f46" fmla="*/ f35 f15 1"/>
                  <a:gd name="f47" fmla="*/ f36 f15 1"/>
                  <a:gd name="f48" fmla="*/ f38 f16 1"/>
                  <a:gd name="f49" fmla="*/ f37 f16 1"/>
                  <a:gd name="f50" fmla="*/ f40 f15 1"/>
                  <a:gd name="f51" fmla="*/ f41 f16 1"/>
                  <a:gd name="f52" fmla="*/ f42 f15 1"/>
                  <a:gd name="f53" fmla="*/ f43 f15 1"/>
                  <a:gd name="f54" fmla="*/ f44 f16 1"/>
                  <a:gd name="f55" fmla="*/ f45 f15 1"/>
                </a:gdLst>
                <a:ahLst/>
                <a:cxnLst>
                  <a:cxn ang="3cd4">
                    <a:pos x="hc" y="t"/>
                  </a:cxn>
                  <a:cxn ang="0">
                    <a:pos x="r" y="vc"/>
                  </a:cxn>
                  <a:cxn ang="cd4">
                    <a:pos x="hc" y="b"/>
                  </a:cxn>
                  <a:cxn ang="cd2">
                    <a:pos x="l" y="vc"/>
                  </a:cxn>
                  <a:cxn ang="f39">
                    <a:pos x="f50" y="f51"/>
                  </a:cxn>
                  <a:cxn ang="f39">
                    <a:pos x="f52" y="f51"/>
                  </a:cxn>
                  <a:cxn ang="f39">
                    <a:pos x="f52" y="f51"/>
                  </a:cxn>
                  <a:cxn ang="f39">
                    <a:pos x="f53" y="f54"/>
                  </a:cxn>
                  <a:cxn ang="f39">
                    <a:pos x="f55" y="f54"/>
                  </a:cxn>
                  <a:cxn ang="f39">
                    <a:pos x="f50" y="f51"/>
                  </a:cxn>
                  <a:cxn ang="f39">
                    <a:pos x="f50" y="f51"/>
                  </a:cxn>
                </a:cxnLst>
                <a:rect l="f46" t="f49" r="f47" b="f48"/>
                <a:pathLst>
                  <a:path w="438530" h="135255">
                    <a:moveTo>
                      <a:pt x="f8" y="f7"/>
                    </a:moveTo>
                    <a:lnTo>
                      <a:pt x="f5" y="f7"/>
                    </a:lnTo>
                    <a:lnTo>
                      <a:pt x="f5" y="f7"/>
                    </a:lnTo>
                    <a:cubicBezTo>
                      <a:pt x="f5" y="f9"/>
                      <a:pt x="f9" y="f5"/>
                      <a:pt x="f7" y="f5"/>
                    </a:cubicBezTo>
                    <a:lnTo>
                      <a:pt x="f10" y="f5"/>
                    </a:lnTo>
                    <a:cubicBezTo>
                      <a:pt x="f11" y="f12"/>
                      <a:pt x="f8" y="f13"/>
                      <a:pt x="f8" y="f7"/>
                    </a:cubicBezTo>
                    <a:lnTo>
                      <a:pt x="f8" y="f7"/>
                    </a:lnTo>
                    <a:close/>
                  </a:path>
                </a:pathLst>
              </a:custGeom>
              <a:solidFill>
                <a:srgbClr val="F5CC7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grpSp>
        <p:grpSp>
          <p:nvGrpSpPr>
            <p:cNvPr id="18" name="Group 1128">
              <a:extLst>
                <a:ext uri="{FF2B5EF4-FFF2-40B4-BE49-F238E27FC236}">
                  <a16:creationId xmlns:a16="http://schemas.microsoft.com/office/drawing/2014/main" id="{921CE57D-7444-A57D-8E1D-5459A2B22BE8}"/>
                </a:ext>
              </a:extLst>
            </p:cNvPr>
            <p:cNvGrpSpPr/>
            <p:nvPr/>
          </p:nvGrpSpPr>
          <p:grpSpPr>
            <a:xfrm>
              <a:off x="3383782" y="1704917"/>
              <a:ext cx="2405822" cy="4106241"/>
              <a:chOff x="3383782" y="1704917"/>
              <a:chExt cx="2405822" cy="4106241"/>
            </a:xfrm>
          </p:grpSpPr>
          <p:sp>
            <p:nvSpPr>
              <p:cNvPr id="19" name="Freeform: Shape 1192">
                <a:extLst>
                  <a:ext uri="{FF2B5EF4-FFF2-40B4-BE49-F238E27FC236}">
                    <a16:creationId xmlns:a16="http://schemas.microsoft.com/office/drawing/2014/main" id="{8CB2EABF-F1A8-4DC6-77D3-AE70721EB5E1}"/>
                  </a:ext>
                </a:extLst>
              </p:cNvPr>
              <p:cNvSpPr/>
              <p:nvPr/>
            </p:nvSpPr>
            <p:spPr>
              <a:xfrm>
                <a:off x="3624727" y="2105131"/>
                <a:ext cx="1856789" cy="3530964"/>
              </a:xfrm>
              <a:custGeom>
                <a:avLst/>
                <a:gdLst>
                  <a:gd name="f0" fmla="val 10800000"/>
                  <a:gd name="f1" fmla="val 5400000"/>
                  <a:gd name="f2" fmla="val 180"/>
                  <a:gd name="f3" fmla="val w"/>
                  <a:gd name="f4" fmla="val h"/>
                  <a:gd name="f5" fmla="val 0"/>
                  <a:gd name="f6" fmla="val 753237"/>
                  <a:gd name="f7" fmla="val 3624929"/>
                  <a:gd name="f8" fmla="val 3624930"/>
                  <a:gd name="f9" fmla="+- 0 0 -90"/>
                  <a:gd name="f10" fmla="*/ f3 1 753237"/>
                  <a:gd name="f11" fmla="*/ f4 1 3624929"/>
                  <a:gd name="f12" fmla="+- f7 0 f5"/>
                  <a:gd name="f13" fmla="+- f6 0 f5"/>
                  <a:gd name="f14" fmla="*/ f9 f0 1"/>
                  <a:gd name="f15" fmla="*/ f13 1 753237"/>
                  <a:gd name="f16" fmla="*/ f12 1 3624929"/>
                  <a:gd name="f17" fmla="*/ 0 f13 1"/>
                  <a:gd name="f18" fmla="*/ 0 f12 1"/>
                  <a:gd name="f19" fmla="*/ 753237 f13 1"/>
                  <a:gd name="f20" fmla="*/ 3624930 f12 1"/>
                  <a:gd name="f21" fmla="*/ f14 1 f2"/>
                  <a:gd name="f22" fmla="*/ f17 1 753237"/>
                  <a:gd name="f23" fmla="*/ f18 1 3624929"/>
                  <a:gd name="f24" fmla="*/ f19 1 753237"/>
                  <a:gd name="f25" fmla="*/ f20 1 3624929"/>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753237" h="3624929">
                    <a:moveTo>
                      <a:pt x="f5" y="f5"/>
                    </a:moveTo>
                    <a:lnTo>
                      <a:pt x="f6" y="f5"/>
                    </a:lnTo>
                    <a:lnTo>
                      <a:pt x="f6" y="f8"/>
                    </a:lnTo>
                    <a:lnTo>
                      <a:pt x="f5" y="f8"/>
                    </a:lnTo>
                    <a:close/>
                  </a:path>
                </a:pathLst>
              </a:custGeom>
              <a:solidFill>
                <a:srgbClr val="DB4C1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20" name="Freeform: Shape 1193">
                <a:extLst>
                  <a:ext uri="{FF2B5EF4-FFF2-40B4-BE49-F238E27FC236}">
                    <a16:creationId xmlns:a16="http://schemas.microsoft.com/office/drawing/2014/main" id="{CDE129FF-BD09-0669-10EA-182A145115DE}"/>
                  </a:ext>
                </a:extLst>
              </p:cNvPr>
              <p:cNvSpPr/>
              <p:nvPr/>
            </p:nvSpPr>
            <p:spPr>
              <a:xfrm>
                <a:off x="3504355" y="5632832"/>
                <a:ext cx="2097743" cy="178326"/>
              </a:xfrm>
              <a:custGeom>
                <a:avLst/>
                <a:gdLst>
                  <a:gd name="f0" fmla="val 10800000"/>
                  <a:gd name="f1" fmla="val 5400000"/>
                  <a:gd name="f2" fmla="val 180"/>
                  <a:gd name="f3" fmla="val w"/>
                  <a:gd name="f4" fmla="val h"/>
                  <a:gd name="f5" fmla="val 0"/>
                  <a:gd name="f6" fmla="val 1126712"/>
                  <a:gd name="f7" fmla="val 279939"/>
                  <a:gd name="f8" fmla="val 279940"/>
                  <a:gd name="f9" fmla="+- 0 0 -90"/>
                  <a:gd name="f10" fmla="*/ f3 1 1126712"/>
                  <a:gd name="f11" fmla="*/ f4 1 279939"/>
                  <a:gd name="f12" fmla="+- f7 0 f5"/>
                  <a:gd name="f13" fmla="+- f6 0 f5"/>
                  <a:gd name="f14" fmla="*/ f9 f0 1"/>
                  <a:gd name="f15" fmla="*/ f13 1 1126712"/>
                  <a:gd name="f16" fmla="*/ f12 1 279939"/>
                  <a:gd name="f17" fmla="*/ 0 f13 1"/>
                  <a:gd name="f18" fmla="*/ 0 f12 1"/>
                  <a:gd name="f19" fmla="*/ 1126712 f13 1"/>
                  <a:gd name="f20" fmla="*/ 279940 f12 1"/>
                  <a:gd name="f21" fmla="*/ f14 1 f2"/>
                  <a:gd name="f22" fmla="*/ f17 1 1126712"/>
                  <a:gd name="f23" fmla="*/ f18 1 279939"/>
                  <a:gd name="f24" fmla="*/ f19 1 1126712"/>
                  <a:gd name="f25" fmla="*/ f20 1 279939"/>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1126712" h="279939">
                    <a:moveTo>
                      <a:pt x="f5" y="f5"/>
                    </a:moveTo>
                    <a:lnTo>
                      <a:pt x="f6" y="f5"/>
                    </a:lnTo>
                    <a:lnTo>
                      <a:pt x="f6" y="f8"/>
                    </a:lnTo>
                    <a:lnTo>
                      <a:pt x="f5" y="f8"/>
                    </a:lnTo>
                    <a:close/>
                  </a:path>
                </a:pathLst>
              </a:custGeom>
              <a:solidFill>
                <a:srgbClr val="A43914"/>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21" name="Rectangle: Rounded Corners 1194">
                <a:extLst>
                  <a:ext uri="{FF2B5EF4-FFF2-40B4-BE49-F238E27FC236}">
                    <a16:creationId xmlns:a16="http://schemas.microsoft.com/office/drawing/2014/main" id="{C155BC42-72CE-B047-5553-C33FD4E5A6EB}"/>
                  </a:ext>
                </a:extLst>
              </p:cNvPr>
              <p:cNvSpPr/>
              <p:nvPr/>
            </p:nvSpPr>
            <p:spPr>
              <a:xfrm>
                <a:off x="3383782" y="1838126"/>
                <a:ext cx="2405822" cy="272591"/>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3914"/>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22" name="Freeform: Shape 1195">
                <a:extLst>
                  <a:ext uri="{FF2B5EF4-FFF2-40B4-BE49-F238E27FC236}">
                    <a16:creationId xmlns:a16="http://schemas.microsoft.com/office/drawing/2014/main" id="{E9A68641-3C78-A9AA-B7AA-07055A114D56}"/>
                  </a:ext>
                </a:extLst>
              </p:cNvPr>
              <p:cNvSpPr/>
              <p:nvPr/>
            </p:nvSpPr>
            <p:spPr>
              <a:xfrm>
                <a:off x="4066080" y="1704917"/>
                <a:ext cx="936455" cy="131746"/>
              </a:xfrm>
              <a:custGeom>
                <a:avLst/>
                <a:gdLst>
                  <a:gd name="f0" fmla="val 10800000"/>
                  <a:gd name="f1" fmla="val 5400000"/>
                  <a:gd name="f2" fmla="val 180"/>
                  <a:gd name="f3" fmla="val w"/>
                  <a:gd name="f4" fmla="val h"/>
                  <a:gd name="f5" fmla="val 0"/>
                  <a:gd name="f6" fmla="val 438530"/>
                  <a:gd name="f7" fmla="val 135255"/>
                  <a:gd name="f8" fmla="val 438531"/>
                  <a:gd name="f9" fmla="val 60579"/>
                  <a:gd name="f10" fmla="val 303181"/>
                  <a:gd name="f11" fmla="val 377952"/>
                  <a:gd name="f12" fmla="+- 0 0 95"/>
                  <a:gd name="f13" fmla="val 60484"/>
                  <a:gd name="f14" fmla="+- 0 0 -90"/>
                  <a:gd name="f15" fmla="*/ f3 1 438530"/>
                  <a:gd name="f16" fmla="*/ f4 1 135255"/>
                  <a:gd name="f17" fmla="+- f7 0 f5"/>
                  <a:gd name="f18" fmla="+- f6 0 f5"/>
                  <a:gd name="f19" fmla="*/ f14 f0 1"/>
                  <a:gd name="f20" fmla="*/ f18 1 438530"/>
                  <a:gd name="f21" fmla="*/ f17 1 135255"/>
                  <a:gd name="f22" fmla="*/ 438531 f18 1"/>
                  <a:gd name="f23" fmla="*/ 135255 f17 1"/>
                  <a:gd name="f24" fmla="*/ 0 f18 1"/>
                  <a:gd name="f25" fmla="*/ 135255 f18 1"/>
                  <a:gd name="f26" fmla="*/ 0 f17 1"/>
                  <a:gd name="f27" fmla="*/ 303181 f18 1"/>
                  <a:gd name="f28" fmla="*/ f19 1 f2"/>
                  <a:gd name="f29" fmla="*/ f22 1 438530"/>
                  <a:gd name="f30" fmla="*/ f23 1 135255"/>
                  <a:gd name="f31" fmla="*/ f24 1 438530"/>
                  <a:gd name="f32" fmla="*/ f25 1 438530"/>
                  <a:gd name="f33" fmla="*/ f26 1 135255"/>
                  <a:gd name="f34" fmla="*/ f27 1 438530"/>
                  <a:gd name="f35" fmla="*/ f5 1 f20"/>
                  <a:gd name="f36" fmla="*/ f6 1 f20"/>
                  <a:gd name="f37" fmla="*/ f5 1 f21"/>
                  <a:gd name="f38" fmla="*/ f7 1 f21"/>
                  <a:gd name="f39" fmla="+- f28 0 f1"/>
                  <a:gd name="f40" fmla="*/ f29 1 f20"/>
                  <a:gd name="f41" fmla="*/ f30 1 f21"/>
                  <a:gd name="f42" fmla="*/ f31 1 f20"/>
                  <a:gd name="f43" fmla="*/ f32 1 f20"/>
                  <a:gd name="f44" fmla="*/ f33 1 f21"/>
                  <a:gd name="f45" fmla="*/ f34 1 f20"/>
                  <a:gd name="f46" fmla="*/ f35 f15 1"/>
                  <a:gd name="f47" fmla="*/ f36 f15 1"/>
                  <a:gd name="f48" fmla="*/ f38 f16 1"/>
                  <a:gd name="f49" fmla="*/ f37 f16 1"/>
                  <a:gd name="f50" fmla="*/ f40 f15 1"/>
                  <a:gd name="f51" fmla="*/ f41 f16 1"/>
                  <a:gd name="f52" fmla="*/ f42 f15 1"/>
                  <a:gd name="f53" fmla="*/ f43 f15 1"/>
                  <a:gd name="f54" fmla="*/ f44 f16 1"/>
                  <a:gd name="f55" fmla="*/ f45 f15 1"/>
                </a:gdLst>
                <a:ahLst/>
                <a:cxnLst>
                  <a:cxn ang="3cd4">
                    <a:pos x="hc" y="t"/>
                  </a:cxn>
                  <a:cxn ang="0">
                    <a:pos x="r" y="vc"/>
                  </a:cxn>
                  <a:cxn ang="cd4">
                    <a:pos x="hc" y="b"/>
                  </a:cxn>
                  <a:cxn ang="cd2">
                    <a:pos x="l" y="vc"/>
                  </a:cxn>
                  <a:cxn ang="f39">
                    <a:pos x="f50" y="f51"/>
                  </a:cxn>
                  <a:cxn ang="f39">
                    <a:pos x="f52" y="f51"/>
                  </a:cxn>
                  <a:cxn ang="f39">
                    <a:pos x="f52" y="f51"/>
                  </a:cxn>
                  <a:cxn ang="f39">
                    <a:pos x="f53" y="f54"/>
                  </a:cxn>
                  <a:cxn ang="f39">
                    <a:pos x="f55" y="f54"/>
                  </a:cxn>
                  <a:cxn ang="f39">
                    <a:pos x="f50" y="f51"/>
                  </a:cxn>
                  <a:cxn ang="f39">
                    <a:pos x="f50" y="f51"/>
                  </a:cxn>
                </a:cxnLst>
                <a:rect l="f46" t="f49" r="f47" b="f48"/>
                <a:pathLst>
                  <a:path w="438530" h="135255">
                    <a:moveTo>
                      <a:pt x="f8" y="f7"/>
                    </a:moveTo>
                    <a:lnTo>
                      <a:pt x="f5" y="f7"/>
                    </a:lnTo>
                    <a:lnTo>
                      <a:pt x="f5" y="f7"/>
                    </a:lnTo>
                    <a:cubicBezTo>
                      <a:pt x="f5" y="f9"/>
                      <a:pt x="f9" y="f5"/>
                      <a:pt x="f7" y="f5"/>
                    </a:cubicBezTo>
                    <a:lnTo>
                      <a:pt x="f10" y="f5"/>
                    </a:lnTo>
                    <a:cubicBezTo>
                      <a:pt x="f11" y="f12"/>
                      <a:pt x="f8" y="f13"/>
                      <a:pt x="f8" y="f7"/>
                    </a:cubicBezTo>
                    <a:lnTo>
                      <a:pt x="f8" y="f7"/>
                    </a:lnTo>
                    <a:close/>
                  </a:path>
                </a:pathLst>
              </a:custGeom>
              <a:solidFill>
                <a:srgbClr val="EE927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grpSp>
        <p:grpSp>
          <p:nvGrpSpPr>
            <p:cNvPr id="23" name="Group 1129">
              <a:extLst>
                <a:ext uri="{FF2B5EF4-FFF2-40B4-BE49-F238E27FC236}">
                  <a16:creationId xmlns:a16="http://schemas.microsoft.com/office/drawing/2014/main" id="{97641889-AC9F-76CC-D0D1-9D105028B663}"/>
                </a:ext>
              </a:extLst>
            </p:cNvPr>
            <p:cNvGrpSpPr/>
            <p:nvPr/>
          </p:nvGrpSpPr>
          <p:grpSpPr>
            <a:xfrm>
              <a:off x="5837730" y="1704917"/>
              <a:ext cx="2405822" cy="4106241"/>
              <a:chOff x="5837730" y="1704917"/>
              <a:chExt cx="2405822" cy="4106241"/>
            </a:xfrm>
          </p:grpSpPr>
          <p:sp>
            <p:nvSpPr>
              <p:cNvPr id="24" name="Freeform: Shape 1188">
                <a:extLst>
                  <a:ext uri="{FF2B5EF4-FFF2-40B4-BE49-F238E27FC236}">
                    <a16:creationId xmlns:a16="http://schemas.microsoft.com/office/drawing/2014/main" id="{735000CB-0860-997D-A462-F3D1AC31B0B2}"/>
                  </a:ext>
                </a:extLst>
              </p:cNvPr>
              <p:cNvSpPr/>
              <p:nvPr/>
            </p:nvSpPr>
            <p:spPr>
              <a:xfrm>
                <a:off x="6078675" y="2105131"/>
                <a:ext cx="1856789" cy="3530964"/>
              </a:xfrm>
              <a:custGeom>
                <a:avLst/>
                <a:gdLst>
                  <a:gd name="f0" fmla="val 10800000"/>
                  <a:gd name="f1" fmla="val 5400000"/>
                  <a:gd name="f2" fmla="val 180"/>
                  <a:gd name="f3" fmla="val w"/>
                  <a:gd name="f4" fmla="val h"/>
                  <a:gd name="f5" fmla="val 0"/>
                  <a:gd name="f6" fmla="val 753237"/>
                  <a:gd name="f7" fmla="val 3624929"/>
                  <a:gd name="f8" fmla="val 3624930"/>
                  <a:gd name="f9" fmla="+- 0 0 -90"/>
                  <a:gd name="f10" fmla="*/ f3 1 753237"/>
                  <a:gd name="f11" fmla="*/ f4 1 3624929"/>
                  <a:gd name="f12" fmla="+- f7 0 f5"/>
                  <a:gd name="f13" fmla="+- f6 0 f5"/>
                  <a:gd name="f14" fmla="*/ f9 f0 1"/>
                  <a:gd name="f15" fmla="*/ f13 1 753237"/>
                  <a:gd name="f16" fmla="*/ f12 1 3624929"/>
                  <a:gd name="f17" fmla="*/ 0 f13 1"/>
                  <a:gd name="f18" fmla="*/ 0 f12 1"/>
                  <a:gd name="f19" fmla="*/ 753237 f13 1"/>
                  <a:gd name="f20" fmla="*/ 3624930 f12 1"/>
                  <a:gd name="f21" fmla="*/ f14 1 f2"/>
                  <a:gd name="f22" fmla="*/ f17 1 753237"/>
                  <a:gd name="f23" fmla="*/ f18 1 3624929"/>
                  <a:gd name="f24" fmla="*/ f19 1 753237"/>
                  <a:gd name="f25" fmla="*/ f20 1 3624929"/>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753237" h="3624929">
                    <a:moveTo>
                      <a:pt x="f5" y="f5"/>
                    </a:moveTo>
                    <a:lnTo>
                      <a:pt x="f6" y="f5"/>
                    </a:lnTo>
                    <a:lnTo>
                      <a:pt x="f6" y="f8"/>
                    </a:lnTo>
                    <a:lnTo>
                      <a:pt x="f5" y="f8"/>
                    </a:lnTo>
                    <a:close/>
                  </a:path>
                </a:pathLst>
              </a:custGeom>
              <a:solidFill>
                <a:srgbClr val="11938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25" name="Freeform: Shape 1189">
                <a:extLst>
                  <a:ext uri="{FF2B5EF4-FFF2-40B4-BE49-F238E27FC236}">
                    <a16:creationId xmlns:a16="http://schemas.microsoft.com/office/drawing/2014/main" id="{13DB544D-B8CC-3518-DFCB-0979DB2D20C5}"/>
                  </a:ext>
                </a:extLst>
              </p:cNvPr>
              <p:cNvSpPr/>
              <p:nvPr/>
            </p:nvSpPr>
            <p:spPr>
              <a:xfrm>
                <a:off x="5958303" y="5632832"/>
                <a:ext cx="2097743" cy="178326"/>
              </a:xfrm>
              <a:custGeom>
                <a:avLst/>
                <a:gdLst>
                  <a:gd name="f0" fmla="val 10800000"/>
                  <a:gd name="f1" fmla="val 5400000"/>
                  <a:gd name="f2" fmla="val 180"/>
                  <a:gd name="f3" fmla="val w"/>
                  <a:gd name="f4" fmla="val h"/>
                  <a:gd name="f5" fmla="val 0"/>
                  <a:gd name="f6" fmla="val 1126712"/>
                  <a:gd name="f7" fmla="val 279939"/>
                  <a:gd name="f8" fmla="val 279940"/>
                  <a:gd name="f9" fmla="+- 0 0 -90"/>
                  <a:gd name="f10" fmla="*/ f3 1 1126712"/>
                  <a:gd name="f11" fmla="*/ f4 1 279939"/>
                  <a:gd name="f12" fmla="+- f7 0 f5"/>
                  <a:gd name="f13" fmla="+- f6 0 f5"/>
                  <a:gd name="f14" fmla="*/ f9 f0 1"/>
                  <a:gd name="f15" fmla="*/ f13 1 1126712"/>
                  <a:gd name="f16" fmla="*/ f12 1 279939"/>
                  <a:gd name="f17" fmla="*/ 0 f13 1"/>
                  <a:gd name="f18" fmla="*/ 0 f12 1"/>
                  <a:gd name="f19" fmla="*/ 1126712 f13 1"/>
                  <a:gd name="f20" fmla="*/ 279940 f12 1"/>
                  <a:gd name="f21" fmla="*/ f14 1 f2"/>
                  <a:gd name="f22" fmla="*/ f17 1 1126712"/>
                  <a:gd name="f23" fmla="*/ f18 1 279939"/>
                  <a:gd name="f24" fmla="*/ f19 1 1126712"/>
                  <a:gd name="f25" fmla="*/ f20 1 279939"/>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1126712" h="279939">
                    <a:moveTo>
                      <a:pt x="f5" y="f5"/>
                    </a:moveTo>
                    <a:lnTo>
                      <a:pt x="f6" y="f5"/>
                    </a:lnTo>
                    <a:lnTo>
                      <a:pt x="f6" y="f8"/>
                    </a:lnTo>
                    <a:lnTo>
                      <a:pt x="f5" y="f8"/>
                    </a:lnTo>
                    <a:close/>
                  </a:path>
                </a:pathLst>
              </a:custGeom>
              <a:solidFill>
                <a:srgbClr val="0D6E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26" name="Rectangle: Rounded Corners 1190">
                <a:extLst>
                  <a:ext uri="{FF2B5EF4-FFF2-40B4-BE49-F238E27FC236}">
                    <a16:creationId xmlns:a16="http://schemas.microsoft.com/office/drawing/2014/main" id="{FDE18404-2490-8F34-F842-B48C27733208}"/>
                  </a:ext>
                </a:extLst>
              </p:cNvPr>
              <p:cNvSpPr/>
              <p:nvPr/>
            </p:nvSpPr>
            <p:spPr>
              <a:xfrm>
                <a:off x="5837730" y="1838126"/>
                <a:ext cx="2405822" cy="272591"/>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D6E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27" name="Freeform: Shape 1191">
                <a:extLst>
                  <a:ext uri="{FF2B5EF4-FFF2-40B4-BE49-F238E27FC236}">
                    <a16:creationId xmlns:a16="http://schemas.microsoft.com/office/drawing/2014/main" id="{21C445C8-24A1-C928-A5A4-BADC8BBE9F09}"/>
                  </a:ext>
                </a:extLst>
              </p:cNvPr>
              <p:cNvSpPr/>
              <p:nvPr/>
            </p:nvSpPr>
            <p:spPr>
              <a:xfrm>
                <a:off x="6520037" y="1704917"/>
                <a:ext cx="936455" cy="131746"/>
              </a:xfrm>
              <a:custGeom>
                <a:avLst/>
                <a:gdLst>
                  <a:gd name="f0" fmla="val 10800000"/>
                  <a:gd name="f1" fmla="val 5400000"/>
                  <a:gd name="f2" fmla="val 180"/>
                  <a:gd name="f3" fmla="val w"/>
                  <a:gd name="f4" fmla="val h"/>
                  <a:gd name="f5" fmla="val 0"/>
                  <a:gd name="f6" fmla="val 438530"/>
                  <a:gd name="f7" fmla="val 135255"/>
                  <a:gd name="f8" fmla="val 438531"/>
                  <a:gd name="f9" fmla="val 60579"/>
                  <a:gd name="f10" fmla="val 303181"/>
                  <a:gd name="f11" fmla="val 377952"/>
                  <a:gd name="f12" fmla="+- 0 0 95"/>
                  <a:gd name="f13" fmla="val 60484"/>
                  <a:gd name="f14" fmla="+- 0 0 -90"/>
                  <a:gd name="f15" fmla="*/ f3 1 438530"/>
                  <a:gd name="f16" fmla="*/ f4 1 135255"/>
                  <a:gd name="f17" fmla="+- f7 0 f5"/>
                  <a:gd name="f18" fmla="+- f6 0 f5"/>
                  <a:gd name="f19" fmla="*/ f14 f0 1"/>
                  <a:gd name="f20" fmla="*/ f18 1 438530"/>
                  <a:gd name="f21" fmla="*/ f17 1 135255"/>
                  <a:gd name="f22" fmla="*/ 438531 f18 1"/>
                  <a:gd name="f23" fmla="*/ 135255 f17 1"/>
                  <a:gd name="f24" fmla="*/ 0 f18 1"/>
                  <a:gd name="f25" fmla="*/ 135255 f18 1"/>
                  <a:gd name="f26" fmla="*/ 0 f17 1"/>
                  <a:gd name="f27" fmla="*/ 303181 f18 1"/>
                  <a:gd name="f28" fmla="*/ f19 1 f2"/>
                  <a:gd name="f29" fmla="*/ f22 1 438530"/>
                  <a:gd name="f30" fmla="*/ f23 1 135255"/>
                  <a:gd name="f31" fmla="*/ f24 1 438530"/>
                  <a:gd name="f32" fmla="*/ f25 1 438530"/>
                  <a:gd name="f33" fmla="*/ f26 1 135255"/>
                  <a:gd name="f34" fmla="*/ f27 1 438530"/>
                  <a:gd name="f35" fmla="*/ f5 1 f20"/>
                  <a:gd name="f36" fmla="*/ f6 1 f20"/>
                  <a:gd name="f37" fmla="*/ f5 1 f21"/>
                  <a:gd name="f38" fmla="*/ f7 1 f21"/>
                  <a:gd name="f39" fmla="+- f28 0 f1"/>
                  <a:gd name="f40" fmla="*/ f29 1 f20"/>
                  <a:gd name="f41" fmla="*/ f30 1 f21"/>
                  <a:gd name="f42" fmla="*/ f31 1 f20"/>
                  <a:gd name="f43" fmla="*/ f32 1 f20"/>
                  <a:gd name="f44" fmla="*/ f33 1 f21"/>
                  <a:gd name="f45" fmla="*/ f34 1 f20"/>
                  <a:gd name="f46" fmla="*/ f35 f15 1"/>
                  <a:gd name="f47" fmla="*/ f36 f15 1"/>
                  <a:gd name="f48" fmla="*/ f38 f16 1"/>
                  <a:gd name="f49" fmla="*/ f37 f16 1"/>
                  <a:gd name="f50" fmla="*/ f40 f15 1"/>
                  <a:gd name="f51" fmla="*/ f41 f16 1"/>
                  <a:gd name="f52" fmla="*/ f42 f15 1"/>
                  <a:gd name="f53" fmla="*/ f43 f15 1"/>
                  <a:gd name="f54" fmla="*/ f44 f16 1"/>
                  <a:gd name="f55" fmla="*/ f45 f15 1"/>
                </a:gdLst>
                <a:ahLst/>
                <a:cxnLst>
                  <a:cxn ang="3cd4">
                    <a:pos x="hc" y="t"/>
                  </a:cxn>
                  <a:cxn ang="0">
                    <a:pos x="r" y="vc"/>
                  </a:cxn>
                  <a:cxn ang="cd4">
                    <a:pos x="hc" y="b"/>
                  </a:cxn>
                  <a:cxn ang="cd2">
                    <a:pos x="l" y="vc"/>
                  </a:cxn>
                  <a:cxn ang="f39">
                    <a:pos x="f50" y="f51"/>
                  </a:cxn>
                  <a:cxn ang="f39">
                    <a:pos x="f52" y="f51"/>
                  </a:cxn>
                  <a:cxn ang="f39">
                    <a:pos x="f52" y="f51"/>
                  </a:cxn>
                  <a:cxn ang="f39">
                    <a:pos x="f53" y="f54"/>
                  </a:cxn>
                  <a:cxn ang="f39">
                    <a:pos x="f55" y="f54"/>
                  </a:cxn>
                  <a:cxn ang="f39">
                    <a:pos x="f50" y="f51"/>
                  </a:cxn>
                  <a:cxn ang="f39">
                    <a:pos x="f50" y="f51"/>
                  </a:cxn>
                </a:cxnLst>
                <a:rect l="f46" t="f49" r="f47" b="f48"/>
                <a:pathLst>
                  <a:path w="438530" h="135255">
                    <a:moveTo>
                      <a:pt x="f8" y="f7"/>
                    </a:moveTo>
                    <a:lnTo>
                      <a:pt x="f5" y="f7"/>
                    </a:lnTo>
                    <a:lnTo>
                      <a:pt x="f5" y="f7"/>
                    </a:lnTo>
                    <a:cubicBezTo>
                      <a:pt x="f5" y="f9"/>
                      <a:pt x="f9" y="f5"/>
                      <a:pt x="f7" y="f5"/>
                    </a:cubicBezTo>
                    <a:lnTo>
                      <a:pt x="f10" y="f5"/>
                    </a:lnTo>
                    <a:cubicBezTo>
                      <a:pt x="f11" y="f12"/>
                      <a:pt x="f8" y="f13"/>
                      <a:pt x="f8" y="f7"/>
                    </a:cubicBezTo>
                    <a:lnTo>
                      <a:pt x="f8" y="f7"/>
                    </a:lnTo>
                    <a:close/>
                  </a:path>
                </a:pathLst>
              </a:custGeom>
              <a:solidFill>
                <a:srgbClr val="45E9D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grpSp>
        <p:grpSp>
          <p:nvGrpSpPr>
            <p:cNvPr id="28" name="Group 1130">
              <a:extLst>
                <a:ext uri="{FF2B5EF4-FFF2-40B4-BE49-F238E27FC236}">
                  <a16:creationId xmlns:a16="http://schemas.microsoft.com/office/drawing/2014/main" id="{4FCADF0A-5D11-D748-D25E-99AF051EEB6F}"/>
                </a:ext>
              </a:extLst>
            </p:cNvPr>
            <p:cNvGrpSpPr/>
            <p:nvPr/>
          </p:nvGrpSpPr>
          <p:grpSpPr>
            <a:xfrm>
              <a:off x="8291678" y="1704917"/>
              <a:ext cx="2405822" cy="4106241"/>
              <a:chOff x="8291678" y="1704917"/>
              <a:chExt cx="2405822" cy="4106241"/>
            </a:xfrm>
          </p:grpSpPr>
          <p:sp>
            <p:nvSpPr>
              <p:cNvPr id="29" name="Freeform: Shape 1184">
                <a:extLst>
                  <a:ext uri="{FF2B5EF4-FFF2-40B4-BE49-F238E27FC236}">
                    <a16:creationId xmlns:a16="http://schemas.microsoft.com/office/drawing/2014/main" id="{0CE3DDEA-03C1-2D4F-D528-65D31AEB23DF}"/>
                  </a:ext>
                </a:extLst>
              </p:cNvPr>
              <p:cNvSpPr/>
              <p:nvPr/>
            </p:nvSpPr>
            <p:spPr>
              <a:xfrm>
                <a:off x="8532632" y="2105140"/>
                <a:ext cx="1856789" cy="3530964"/>
              </a:xfrm>
              <a:custGeom>
                <a:avLst/>
                <a:gdLst>
                  <a:gd name="f0" fmla="val 10800000"/>
                  <a:gd name="f1" fmla="val 5400000"/>
                  <a:gd name="f2" fmla="val 180"/>
                  <a:gd name="f3" fmla="val w"/>
                  <a:gd name="f4" fmla="val h"/>
                  <a:gd name="f5" fmla="val 0"/>
                  <a:gd name="f6" fmla="val 753237"/>
                  <a:gd name="f7" fmla="val 3624929"/>
                  <a:gd name="f8" fmla="val 3624930"/>
                  <a:gd name="f9" fmla="+- 0 0 -90"/>
                  <a:gd name="f10" fmla="*/ f3 1 753237"/>
                  <a:gd name="f11" fmla="*/ f4 1 3624929"/>
                  <a:gd name="f12" fmla="+- f7 0 f5"/>
                  <a:gd name="f13" fmla="+- f6 0 f5"/>
                  <a:gd name="f14" fmla="*/ f9 f0 1"/>
                  <a:gd name="f15" fmla="*/ f13 1 753237"/>
                  <a:gd name="f16" fmla="*/ f12 1 3624929"/>
                  <a:gd name="f17" fmla="*/ 0 f13 1"/>
                  <a:gd name="f18" fmla="*/ 0 f12 1"/>
                  <a:gd name="f19" fmla="*/ 753237 f13 1"/>
                  <a:gd name="f20" fmla="*/ 3624930 f12 1"/>
                  <a:gd name="f21" fmla="*/ f14 1 f2"/>
                  <a:gd name="f22" fmla="*/ f17 1 753237"/>
                  <a:gd name="f23" fmla="*/ f18 1 3624929"/>
                  <a:gd name="f24" fmla="*/ f19 1 753237"/>
                  <a:gd name="f25" fmla="*/ f20 1 3624929"/>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753237" h="3624929">
                    <a:moveTo>
                      <a:pt x="f5" y="f5"/>
                    </a:moveTo>
                    <a:lnTo>
                      <a:pt x="f6" y="f5"/>
                    </a:lnTo>
                    <a:lnTo>
                      <a:pt x="f6" y="f8"/>
                    </a:lnTo>
                    <a:lnTo>
                      <a:pt x="f5" y="f8"/>
                    </a:lnTo>
                    <a:close/>
                  </a:path>
                </a:pathLst>
              </a:custGeom>
              <a:solidFill>
                <a:srgbClr val="89AE1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30" name="Freeform: Shape 1185">
                <a:extLst>
                  <a:ext uri="{FF2B5EF4-FFF2-40B4-BE49-F238E27FC236}">
                    <a16:creationId xmlns:a16="http://schemas.microsoft.com/office/drawing/2014/main" id="{5B8B6CCB-9288-849A-924C-A9587A486BDB}"/>
                  </a:ext>
                </a:extLst>
              </p:cNvPr>
              <p:cNvSpPr/>
              <p:nvPr/>
            </p:nvSpPr>
            <p:spPr>
              <a:xfrm>
                <a:off x="8412260" y="5632832"/>
                <a:ext cx="2097743" cy="178326"/>
              </a:xfrm>
              <a:custGeom>
                <a:avLst/>
                <a:gdLst>
                  <a:gd name="f0" fmla="val 10800000"/>
                  <a:gd name="f1" fmla="val 5400000"/>
                  <a:gd name="f2" fmla="val 180"/>
                  <a:gd name="f3" fmla="val w"/>
                  <a:gd name="f4" fmla="val h"/>
                  <a:gd name="f5" fmla="val 0"/>
                  <a:gd name="f6" fmla="val 1126712"/>
                  <a:gd name="f7" fmla="val 279939"/>
                  <a:gd name="f8" fmla="val 279940"/>
                  <a:gd name="f9" fmla="+- 0 0 -90"/>
                  <a:gd name="f10" fmla="*/ f3 1 1126712"/>
                  <a:gd name="f11" fmla="*/ f4 1 279939"/>
                  <a:gd name="f12" fmla="+- f7 0 f5"/>
                  <a:gd name="f13" fmla="+- f6 0 f5"/>
                  <a:gd name="f14" fmla="*/ f9 f0 1"/>
                  <a:gd name="f15" fmla="*/ f13 1 1126712"/>
                  <a:gd name="f16" fmla="*/ f12 1 279939"/>
                  <a:gd name="f17" fmla="*/ 0 f13 1"/>
                  <a:gd name="f18" fmla="*/ 0 f12 1"/>
                  <a:gd name="f19" fmla="*/ 1126712 f13 1"/>
                  <a:gd name="f20" fmla="*/ 279940 f12 1"/>
                  <a:gd name="f21" fmla="*/ f14 1 f2"/>
                  <a:gd name="f22" fmla="*/ f17 1 1126712"/>
                  <a:gd name="f23" fmla="*/ f18 1 279939"/>
                  <a:gd name="f24" fmla="*/ f19 1 1126712"/>
                  <a:gd name="f25" fmla="*/ f20 1 279939"/>
                  <a:gd name="f26" fmla="*/ f5 1 f15"/>
                  <a:gd name="f27" fmla="*/ f6 1 f15"/>
                  <a:gd name="f28" fmla="*/ f5 1 f16"/>
                  <a:gd name="f29" fmla="*/ f7 1 f16"/>
                  <a:gd name="f30" fmla="+- f21 0 f1"/>
                  <a:gd name="f31" fmla="*/ f22 1 f15"/>
                  <a:gd name="f32" fmla="*/ f23 1 f16"/>
                  <a:gd name="f33" fmla="*/ f24 1 f15"/>
                  <a:gd name="f34" fmla="*/ f25 1 f16"/>
                  <a:gd name="f35" fmla="*/ f26 f10 1"/>
                  <a:gd name="f36" fmla="*/ f27 f10 1"/>
                  <a:gd name="f37" fmla="*/ f29 f11 1"/>
                  <a:gd name="f38" fmla="*/ f28 f11 1"/>
                  <a:gd name="f39" fmla="*/ f31 f10 1"/>
                  <a:gd name="f40" fmla="*/ f32 f11 1"/>
                  <a:gd name="f41" fmla="*/ f33 f10 1"/>
                  <a:gd name="f42" fmla="*/ f34 f11 1"/>
                </a:gdLst>
                <a:ahLst/>
                <a:cxnLst>
                  <a:cxn ang="3cd4">
                    <a:pos x="hc" y="t"/>
                  </a:cxn>
                  <a:cxn ang="0">
                    <a:pos x="r" y="vc"/>
                  </a:cxn>
                  <a:cxn ang="cd4">
                    <a:pos x="hc" y="b"/>
                  </a:cxn>
                  <a:cxn ang="cd2">
                    <a:pos x="l" y="vc"/>
                  </a:cxn>
                  <a:cxn ang="f30">
                    <a:pos x="f39" y="f40"/>
                  </a:cxn>
                  <a:cxn ang="f30">
                    <a:pos x="f41" y="f40"/>
                  </a:cxn>
                  <a:cxn ang="f30">
                    <a:pos x="f41" y="f42"/>
                  </a:cxn>
                  <a:cxn ang="f30">
                    <a:pos x="f39" y="f42"/>
                  </a:cxn>
                </a:cxnLst>
                <a:rect l="f35" t="f38" r="f36" b="f37"/>
                <a:pathLst>
                  <a:path w="1126712" h="279939">
                    <a:moveTo>
                      <a:pt x="f5" y="f5"/>
                    </a:moveTo>
                    <a:lnTo>
                      <a:pt x="f6" y="f5"/>
                    </a:lnTo>
                    <a:lnTo>
                      <a:pt x="f6" y="f8"/>
                    </a:lnTo>
                    <a:lnTo>
                      <a:pt x="f5" y="f8"/>
                    </a:lnTo>
                    <a:close/>
                  </a:path>
                </a:pathLst>
              </a:custGeom>
              <a:solidFill>
                <a:srgbClr val="67820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31" name="Rectangle: Rounded Corners 1186">
                <a:extLst>
                  <a:ext uri="{FF2B5EF4-FFF2-40B4-BE49-F238E27FC236}">
                    <a16:creationId xmlns:a16="http://schemas.microsoft.com/office/drawing/2014/main" id="{B1C148C2-072A-2D05-2606-31D74C793DB2}"/>
                  </a:ext>
                </a:extLst>
              </p:cNvPr>
              <p:cNvSpPr/>
              <p:nvPr/>
            </p:nvSpPr>
            <p:spPr>
              <a:xfrm>
                <a:off x="8291678" y="1838126"/>
                <a:ext cx="2405822" cy="272591"/>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67820E"/>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sp>
            <p:nvSpPr>
              <p:cNvPr id="32" name="Freeform: Shape 1187">
                <a:extLst>
                  <a:ext uri="{FF2B5EF4-FFF2-40B4-BE49-F238E27FC236}">
                    <a16:creationId xmlns:a16="http://schemas.microsoft.com/office/drawing/2014/main" id="{11AFA5C0-78FC-4F31-56FF-BB0BA7B8B9FC}"/>
                  </a:ext>
                </a:extLst>
              </p:cNvPr>
              <p:cNvSpPr/>
              <p:nvPr/>
            </p:nvSpPr>
            <p:spPr>
              <a:xfrm>
                <a:off x="8973985" y="1704917"/>
                <a:ext cx="936455" cy="131746"/>
              </a:xfrm>
              <a:custGeom>
                <a:avLst/>
                <a:gdLst>
                  <a:gd name="f0" fmla="val 10800000"/>
                  <a:gd name="f1" fmla="val 5400000"/>
                  <a:gd name="f2" fmla="val 180"/>
                  <a:gd name="f3" fmla="val w"/>
                  <a:gd name="f4" fmla="val h"/>
                  <a:gd name="f5" fmla="val 0"/>
                  <a:gd name="f6" fmla="val 438530"/>
                  <a:gd name="f7" fmla="val 135255"/>
                  <a:gd name="f8" fmla="val 438531"/>
                  <a:gd name="f9" fmla="val 60579"/>
                  <a:gd name="f10" fmla="val 303181"/>
                  <a:gd name="f11" fmla="val 377952"/>
                  <a:gd name="f12" fmla="+- 0 0 95"/>
                  <a:gd name="f13" fmla="val 60484"/>
                  <a:gd name="f14" fmla="+- 0 0 -90"/>
                  <a:gd name="f15" fmla="*/ f3 1 438530"/>
                  <a:gd name="f16" fmla="*/ f4 1 135255"/>
                  <a:gd name="f17" fmla="+- f7 0 f5"/>
                  <a:gd name="f18" fmla="+- f6 0 f5"/>
                  <a:gd name="f19" fmla="*/ f14 f0 1"/>
                  <a:gd name="f20" fmla="*/ f18 1 438530"/>
                  <a:gd name="f21" fmla="*/ f17 1 135255"/>
                  <a:gd name="f22" fmla="*/ 438531 f18 1"/>
                  <a:gd name="f23" fmla="*/ 135255 f17 1"/>
                  <a:gd name="f24" fmla="*/ 0 f18 1"/>
                  <a:gd name="f25" fmla="*/ 135255 f18 1"/>
                  <a:gd name="f26" fmla="*/ 0 f17 1"/>
                  <a:gd name="f27" fmla="*/ 303181 f18 1"/>
                  <a:gd name="f28" fmla="*/ f19 1 f2"/>
                  <a:gd name="f29" fmla="*/ f22 1 438530"/>
                  <a:gd name="f30" fmla="*/ f23 1 135255"/>
                  <a:gd name="f31" fmla="*/ f24 1 438530"/>
                  <a:gd name="f32" fmla="*/ f25 1 438530"/>
                  <a:gd name="f33" fmla="*/ f26 1 135255"/>
                  <a:gd name="f34" fmla="*/ f27 1 438530"/>
                  <a:gd name="f35" fmla="*/ f5 1 f20"/>
                  <a:gd name="f36" fmla="*/ f6 1 f20"/>
                  <a:gd name="f37" fmla="*/ f5 1 f21"/>
                  <a:gd name="f38" fmla="*/ f7 1 f21"/>
                  <a:gd name="f39" fmla="+- f28 0 f1"/>
                  <a:gd name="f40" fmla="*/ f29 1 f20"/>
                  <a:gd name="f41" fmla="*/ f30 1 f21"/>
                  <a:gd name="f42" fmla="*/ f31 1 f20"/>
                  <a:gd name="f43" fmla="*/ f32 1 f20"/>
                  <a:gd name="f44" fmla="*/ f33 1 f21"/>
                  <a:gd name="f45" fmla="*/ f34 1 f20"/>
                  <a:gd name="f46" fmla="*/ f35 f15 1"/>
                  <a:gd name="f47" fmla="*/ f36 f15 1"/>
                  <a:gd name="f48" fmla="*/ f38 f16 1"/>
                  <a:gd name="f49" fmla="*/ f37 f16 1"/>
                  <a:gd name="f50" fmla="*/ f40 f15 1"/>
                  <a:gd name="f51" fmla="*/ f41 f16 1"/>
                  <a:gd name="f52" fmla="*/ f42 f15 1"/>
                  <a:gd name="f53" fmla="*/ f43 f15 1"/>
                  <a:gd name="f54" fmla="*/ f44 f16 1"/>
                  <a:gd name="f55" fmla="*/ f45 f15 1"/>
                </a:gdLst>
                <a:ahLst/>
                <a:cxnLst>
                  <a:cxn ang="3cd4">
                    <a:pos x="hc" y="t"/>
                  </a:cxn>
                  <a:cxn ang="0">
                    <a:pos x="r" y="vc"/>
                  </a:cxn>
                  <a:cxn ang="cd4">
                    <a:pos x="hc" y="b"/>
                  </a:cxn>
                  <a:cxn ang="cd2">
                    <a:pos x="l" y="vc"/>
                  </a:cxn>
                  <a:cxn ang="f39">
                    <a:pos x="f50" y="f51"/>
                  </a:cxn>
                  <a:cxn ang="f39">
                    <a:pos x="f52" y="f51"/>
                  </a:cxn>
                  <a:cxn ang="f39">
                    <a:pos x="f52" y="f51"/>
                  </a:cxn>
                  <a:cxn ang="f39">
                    <a:pos x="f53" y="f54"/>
                  </a:cxn>
                  <a:cxn ang="f39">
                    <a:pos x="f55" y="f54"/>
                  </a:cxn>
                  <a:cxn ang="f39">
                    <a:pos x="f50" y="f51"/>
                  </a:cxn>
                  <a:cxn ang="f39">
                    <a:pos x="f50" y="f51"/>
                  </a:cxn>
                </a:cxnLst>
                <a:rect l="f46" t="f49" r="f47" b="f48"/>
                <a:pathLst>
                  <a:path w="438530" h="135255">
                    <a:moveTo>
                      <a:pt x="f8" y="f7"/>
                    </a:moveTo>
                    <a:lnTo>
                      <a:pt x="f5" y="f7"/>
                    </a:lnTo>
                    <a:lnTo>
                      <a:pt x="f5" y="f7"/>
                    </a:lnTo>
                    <a:cubicBezTo>
                      <a:pt x="f5" y="f9"/>
                      <a:pt x="f9" y="f5"/>
                      <a:pt x="f7" y="f5"/>
                    </a:cubicBezTo>
                    <a:lnTo>
                      <a:pt x="f10" y="f5"/>
                    </a:lnTo>
                    <a:cubicBezTo>
                      <a:pt x="f11" y="f12"/>
                      <a:pt x="f8" y="f13"/>
                      <a:pt x="f8" y="f7"/>
                    </a:cubicBezTo>
                    <a:lnTo>
                      <a:pt x="f8" y="f7"/>
                    </a:lnTo>
                    <a:close/>
                  </a:path>
                </a:pathLst>
              </a:custGeom>
              <a:solidFill>
                <a:srgbClr val="C8ED5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0" u="none" strike="noStrike" kern="1200" cap="none" spc="0" baseline="0">
                  <a:solidFill>
                    <a:srgbClr val="000000"/>
                  </a:solidFill>
                  <a:uFillTx/>
                  <a:latin typeface="Calibri"/>
                </a:endParaRPr>
              </a:p>
            </p:txBody>
          </p:sp>
        </p:grpSp>
        <p:sp>
          <p:nvSpPr>
            <p:cNvPr id="33" name="TextBox 78">
              <a:extLst>
                <a:ext uri="{FF2B5EF4-FFF2-40B4-BE49-F238E27FC236}">
                  <a16:creationId xmlns:a16="http://schemas.microsoft.com/office/drawing/2014/main" id="{B0325A60-9CCB-8CD5-C202-5CAE16D4F799}"/>
                </a:ext>
              </a:extLst>
            </p:cNvPr>
            <p:cNvSpPr txBox="1"/>
            <p:nvPr/>
          </p:nvSpPr>
          <p:spPr>
            <a:xfrm>
              <a:off x="2938195" y="991109"/>
              <a:ext cx="5799069"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effectLst>
                    <a:outerShdw dist="38096" dir="2700000">
                      <a:srgbClr val="000000"/>
                    </a:outerShdw>
                  </a:effectLst>
                  <a:uFillTx/>
                  <a:latin typeface="Calibri"/>
                </a:rPr>
                <a:t>Role of the TRO</a:t>
              </a:r>
              <a:endParaRPr lang="en-IN" sz="2800" b="0" i="1" u="none" strike="noStrike" kern="1200" cap="none" spc="0" baseline="0">
                <a:solidFill>
                  <a:srgbClr val="FFFFFF"/>
                </a:solidFill>
                <a:effectLst>
                  <a:outerShdw dist="38096" dir="2700000">
                    <a:srgbClr val="000000"/>
                  </a:outerShdw>
                </a:effectLst>
                <a:uFillTx/>
                <a:latin typeface="Calibri"/>
              </a:endParaRPr>
            </a:p>
          </p:txBody>
        </p:sp>
        <p:grpSp>
          <p:nvGrpSpPr>
            <p:cNvPr id="34" name="Group 1136">
              <a:extLst>
                <a:ext uri="{FF2B5EF4-FFF2-40B4-BE49-F238E27FC236}">
                  <a16:creationId xmlns:a16="http://schemas.microsoft.com/office/drawing/2014/main" id="{B444CAB2-C76E-DEAA-5D57-57E84FF43D4A}"/>
                </a:ext>
              </a:extLst>
            </p:cNvPr>
            <p:cNvGrpSpPr/>
            <p:nvPr/>
          </p:nvGrpSpPr>
          <p:grpSpPr>
            <a:xfrm>
              <a:off x="1164973" y="2263560"/>
              <a:ext cx="1794427" cy="1608219"/>
              <a:chOff x="1164973" y="2263560"/>
              <a:chExt cx="1794427" cy="1608219"/>
            </a:xfrm>
          </p:grpSpPr>
          <p:sp>
            <p:nvSpPr>
              <p:cNvPr id="35" name="TextBox 72">
                <a:extLst>
                  <a:ext uri="{FF2B5EF4-FFF2-40B4-BE49-F238E27FC236}">
                    <a16:creationId xmlns:a16="http://schemas.microsoft.com/office/drawing/2014/main" id="{9139F2C1-EACF-5828-A47C-DF8690080691}"/>
                  </a:ext>
                </a:extLst>
              </p:cNvPr>
              <p:cNvSpPr txBox="1"/>
              <p:nvPr/>
            </p:nvSpPr>
            <p:spPr>
              <a:xfrm>
                <a:off x="1164973" y="2263560"/>
                <a:ext cx="1794427"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N" sz="1800" b="1" i="0" u="none" strike="noStrike" kern="1200" cap="none" spc="0" baseline="0">
                    <a:solidFill>
                      <a:srgbClr val="FFFFFF"/>
                    </a:solidFill>
                    <a:effectLst>
                      <a:outerShdw dist="38096" dir="2700000">
                        <a:srgbClr val="000000"/>
                      </a:outerShdw>
                    </a:effectLst>
                    <a:uFillTx/>
                    <a:latin typeface="Calibri"/>
                    <a:cs typeface="Arial" pitchFamily="34"/>
                  </a:rPr>
                  <a:t>DEVELOPMENT &amp; DELIVERY</a:t>
                </a:r>
              </a:p>
            </p:txBody>
          </p:sp>
          <p:sp>
            <p:nvSpPr>
              <p:cNvPr id="36" name="TextBox 73">
                <a:extLst>
                  <a:ext uri="{FF2B5EF4-FFF2-40B4-BE49-F238E27FC236}">
                    <a16:creationId xmlns:a16="http://schemas.microsoft.com/office/drawing/2014/main" id="{9C3C30BF-415E-C37F-419D-EADE30989BFA}"/>
                  </a:ext>
                </a:extLst>
              </p:cNvPr>
              <p:cNvSpPr txBox="1"/>
              <p:nvPr/>
            </p:nvSpPr>
            <p:spPr>
              <a:xfrm>
                <a:off x="1274188" y="3287002"/>
                <a:ext cx="1649979" cy="584777"/>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1" u="none" strike="noStrike" kern="1200" cap="none" spc="0" baseline="0">
                    <a:solidFill>
                      <a:srgbClr val="FFFFFF"/>
                    </a:solidFill>
                    <a:effectLst>
                      <a:outerShdw dist="38096" dir="2700000">
                        <a:srgbClr val="000000"/>
                      </a:outerShdw>
                    </a:effectLst>
                    <a:uFillTx/>
                    <a:latin typeface="Calibri"/>
                    <a:cs typeface="Arial" pitchFamily="34"/>
                  </a:rPr>
                  <a:t>Town Centre First Plans</a:t>
                </a:r>
              </a:p>
            </p:txBody>
          </p:sp>
        </p:grpSp>
        <p:grpSp>
          <p:nvGrpSpPr>
            <p:cNvPr id="37" name="Group 1137">
              <a:extLst>
                <a:ext uri="{FF2B5EF4-FFF2-40B4-BE49-F238E27FC236}">
                  <a16:creationId xmlns:a16="http://schemas.microsoft.com/office/drawing/2014/main" id="{1B783E83-5115-DE4E-1B1C-19FCF6C3263B}"/>
                </a:ext>
              </a:extLst>
            </p:cNvPr>
            <p:cNvGrpSpPr/>
            <p:nvPr/>
          </p:nvGrpSpPr>
          <p:grpSpPr>
            <a:xfrm>
              <a:off x="3651107" y="2262399"/>
              <a:ext cx="1890704" cy="2177176"/>
              <a:chOff x="3651107" y="2262399"/>
              <a:chExt cx="1890704" cy="2177176"/>
            </a:xfrm>
          </p:grpSpPr>
          <p:sp>
            <p:nvSpPr>
              <p:cNvPr id="38" name="TextBox 76">
                <a:extLst>
                  <a:ext uri="{FF2B5EF4-FFF2-40B4-BE49-F238E27FC236}">
                    <a16:creationId xmlns:a16="http://schemas.microsoft.com/office/drawing/2014/main" id="{E8D53229-3095-92A2-57D4-FA55F0FE98B7}"/>
                  </a:ext>
                </a:extLst>
              </p:cNvPr>
              <p:cNvSpPr txBox="1"/>
              <p:nvPr/>
            </p:nvSpPr>
            <p:spPr>
              <a:xfrm>
                <a:off x="3651107" y="2262399"/>
                <a:ext cx="1856789"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N" sz="1800" b="1" i="0" u="none" strike="noStrike" kern="1200" cap="none" spc="0" baseline="0">
                    <a:solidFill>
                      <a:srgbClr val="FFFFFF"/>
                    </a:solidFill>
                    <a:effectLst>
                      <a:outerShdw dist="38096" dir="2700000">
                        <a:srgbClr val="000000"/>
                      </a:outerShdw>
                    </a:effectLst>
                    <a:uFillTx/>
                    <a:latin typeface="Calibri"/>
                    <a:cs typeface="Arial" pitchFamily="34"/>
                  </a:rPr>
                  <a:t>ESTABLISH AND ASSIST TOWN TEAMS</a:t>
                </a:r>
              </a:p>
            </p:txBody>
          </p:sp>
          <p:sp>
            <p:nvSpPr>
              <p:cNvPr id="39" name="TextBox 77">
                <a:extLst>
                  <a:ext uri="{FF2B5EF4-FFF2-40B4-BE49-F238E27FC236}">
                    <a16:creationId xmlns:a16="http://schemas.microsoft.com/office/drawing/2014/main" id="{40CC3EAE-231E-9856-C384-067D0EAFCF59}"/>
                  </a:ext>
                </a:extLst>
              </p:cNvPr>
              <p:cNvSpPr txBox="1"/>
              <p:nvPr/>
            </p:nvSpPr>
            <p:spPr>
              <a:xfrm>
                <a:off x="3685022" y="3331579"/>
                <a:ext cx="1856789" cy="1107996"/>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1" u="none" strike="noStrike" kern="1200" cap="none" spc="0" baseline="0">
                    <a:solidFill>
                      <a:srgbClr val="FFFFFF"/>
                    </a:solidFill>
                    <a:effectLst>
                      <a:outerShdw dist="38096" dir="2700000">
                        <a:srgbClr val="000000"/>
                      </a:outerShdw>
                    </a:effectLst>
                    <a:uFillTx/>
                    <a:latin typeface="Calibri"/>
                    <a:cs typeface="Arial" pitchFamily="34"/>
                  </a:rPr>
                  <a:t>Drive Town Centre First Objectives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0" i="1" u="none" strike="noStrike" kern="1200" cap="none" spc="0" baseline="0">
                  <a:solidFill>
                    <a:srgbClr val="FFFFFF"/>
                  </a:solidFill>
                  <a:effectLst>
                    <a:outerShdw dist="38096" dir="2700000">
                      <a:srgbClr val="000000"/>
                    </a:outerShdw>
                  </a:effectLst>
                  <a:uFillTx/>
                  <a:latin typeface="Calibri"/>
                  <a:cs typeface="Arial" pitchFamily="34"/>
                </a:endParaRPr>
              </a:p>
            </p:txBody>
          </p:sp>
        </p:grpSp>
        <p:grpSp>
          <p:nvGrpSpPr>
            <p:cNvPr id="40" name="Group 1138">
              <a:extLst>
                <a:ext uri="{FF2B5EF4-FFF2-40B4-BE49-F238E27FC236}">
                  <a16:creationId xmlns:a16="http://schemas.microsoft.com/office/drawing/2014/main" id="{ADAAC33A-0083-0B92-B87B-0C7B4FECBE1A}"/>
                </a:ext>
              </a:extLst>
            </p:cNvPr>
            <p:cNvGrpSpPr/>
            <p:nvPr/>
          </p:nvGrpSpPr>
          <p:grpSpPr>
            <a:xfrm>
              <a:off x="6199266" y="2267309"/>
              <a:ext cx="1856789" cy="3098234"/>
              <a:chOff x="6199266" y="2267309"/>
              <a:chExt cx="1856789" cy="3098234"/>
            </a:xfrm>
          </p:grpSpPr>
          <p:sp>
            <p:nvSpPr>
              <p:cNvPr id="41" name="TextBox 80">
                <a:extLst>
                  <a:ext uri="{FF2B5EF4-FFF2-40B4-BE49-F238E27FC236}">
                    <a16:creationId xmlns:a16="http://schemas.microsoft.com/office/drawing/2014/main" id="{609755B5-31D5-10D6-A527-C875748DFFE7}"/>
                  </a:ext>
                </a:extLst>
              </p:cNvPr>
              <p:cNvSpPr txBox="1"/>
              <p:nvPr/>
            </p:nvSpPr>
            <p:spPr>
              <a:xfrm>
                <a:off x="6250417" y="2267309"/>
                <a:ext cx="1569274"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N" sz="1800" b="1" i="0" u="none" strike="noStrike" kern="1200" cap="none" spc="0" baseline="0">
                    <a:solidFill>
                      <a:srgbClr val="FFFFFF"/>
                    </a:solidFill>
                    <a:effectLst>
                      <a:outerShdw dist="38096" dir="2700000">
                        <a:srgbClr val="000000"/>
                      </a:outerShdw>
                    </a:effectLst>
                    <a:uFillTx/>
                    <a:latin typeface="Calibri"/>
                    <a:cs typeface="Arial" pitchFamily="34"/>
                  </a:rPr>
                  <a:t>COLLABORATE</a:t>
                </a:r>
              </a:p>
            </p:txBody>
          </p:sp>
          <p:sp>
            <p:nvSpPr>
              <p:cNvPr id="42" name="TextBox 81">
                <a:extLst>
                  <a:ext uri="{FF2B5EF4-FFF2-40B4-BE49-F238E27FC236}">
                    <a16:creationId xmlns:a16="http://schemas.microsoft.com/office/drawing/2014/main" id="{C416F41D-4922-7CEC-C421-B41BC3B7C8D1}"/>
                  </a:ext>
                </a:extLst>
              </p:cNvPr>
              <p:cNvSpPr txBox="1"/>
              <p:nvPr/>
            </p:nvSpPr>
            <p:spPr>
              <a:xfrm>
                <a:off x="6199266" y="3272665"/>
                <a:ext cx="1856789" cy="2092878"/>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1" u="none" strike="noStrike" kern="1200" cap="none" spc="0" baseline="0">
                    <a:solidFill>
                      <a:srgbClr val="FFFFFF"/>
                    </a:solidFill>
                    <a:effectLst>
                      <a:outerShdw dist="38096" dir="2700000">
                        <a:srgbClr val="000000"/>
                      </a:outerShdw>
                    </a:effectLst>
                    <a:uFillTx/>
                    <a:latin typeface="Calibri"/>
                    <a:ea typeface="Calibri"/>
                    <a:cs typeface="Arial" pitchFamily="34"/>
                  </a:rPr>
                  <a:t>VHO/Planning/Special Projects</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1" u="none" strike="noStrike" kern="1200" cap="none" spc="0" baseline="0">
                    <a:solidFill>
                      <a:srgbClr val="FFFFFF"/>
                    </a:solidFill>
                    <a:effectLst>
                      <a:outerShdw dist="38096" dir="2700000">
                        <a:srgbClr val="000000"/>
                      </a:outerShdw>
                    </a:effectLst>
                    <a:uFillTx/>
                    <a:latin typeface="Calibri"/>
                    <a:ea typeface="Calibri"/>
                    <a:cs typeface="Arial" pitchFamily="34"/>
                  </a:rPr>
                  <a:t>LA Multi Disc. Team</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N" sz="1600" b="1" i="1" u="none" strike="noStrike" kern="1200" cap="none" spc="0" baseline="0">
                    <a:solidFill>
                      <a:srgbClr val="FFFFFF"/>
                    </a:solidFill>
                    <a:effectLst>
                      <a:outerShdw dist="38096" dir="2700000">
                        <a:srgbClr val="000000"/>
                      </a:outerShdw>
                    </a:effectLst>
                    <a:uFillTx/>
                    <a:latin typeface="Calibri"/>
                    <a:ea typeface="Calibri"/>
                    <a:cs typeface="Arial" pitchFamily="34"/>
                  </a:rPr>
                  <a:t>National TCF Office</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N" sz="1600" b="1" i="1" u="none" strike="noStrike" kern="1200" cap="none" spc="0" baseline="0">
                    <a:solidFill>
                      <a:srgbClr val="FFFFFF"/>
                    </a:solidFill>
                    <a:effectLst>
                      <a:outerShdw dist="38096" dir="2700000">
                        <a:srgbClr val="000000"/>
                      </a:outerShdw>
                    </a:effectLst>
                    <a:uFillTx/>
                    <a:latin typeface="Calibri"/>
                    <a:ea typeface="Calibri"/>
                    <a:cs typeface="Arial" pitchFamily="34"/>
                  </a:rPr>
                  <a:t>NOAG</a:t>
                </a:r>
                <a:endParaRPr lang="en-US" sz="1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800" b="1" i="1" u="none" strike="noStrike" kern="1200" cap="none" spc="0" baseline="0">
                  <a:solidFill>
                    <a:srgbClr val="FFFFFF"/>
                  </a:solidFill>
                  <a:effectLst>
                    <a:outerShdw dist="38096" dir="2700000">
                      <a:srgbClr val="000000"/>
                    </a:outerShdw>
                  </a:effectLst>
                  <a:uFillTx/>
                  <a:latin typeface="Calibri"/>
                  <a:ea typeface="Calibri"/>
                  <a:cs typeface="Arial" pitchFamily="34"/>
                </a:endParaRPr>
              </a:p>
            </p:txBody>
          </p:sp>
        </p:grpSp>
        <p:grpSp>
          <p:nvGrpSpPr>
            <p:cNvPr id="43" name="Group 1139">
              <a:extLst>
                <a:ext uri="{FF2B5EF4-FFF2-40B4-BE49-F238E27FC236}">
                  <a16:creationId xmlns:a16="http://schemas.microsoft.com/office/drawing/2014/main" id="{6A379778-BCA5-AF72-9B88-BD64E34DDA02}"/>
                </a:ext>
              </a:extLst>
            </p:cNvPr>
            <p:cNvGrpSpPr/>
            <p:nvPr/>
          </p:nvGrpSpPr>
          <p:grpSpPr>
            <a:xfrm>
              <a:off x="8532632" y="2316257"/>
              <a:ext cx="1856789" cy="2584981"/>
              <a:chOff x="8532632" y="2316257"/>
              <a:chExt cx="1856789" cy="2584981"/>
            </a:xfrm>
          </p:grpSpPr>
          <p:sp>
            <p:nvSpPr>
              <p:cNvPr id="44" name="TextBox 92">
                <a:extLst>
                  <a:ext uri="{FF2B5EF4-FFF2-40B4-BE49-F238E27FC236}">
                    <a16:creationId xmlns:a16="http://schemas.microsoft.com/office/drawing/2014/main" id="{3B20643F-F30A-2C1A-5A0D-F440C39A7BAC}"/>
                  </a:ext>
                </a:extLst>
              </p:cNvPr>
              <p:cNvSpPr txBox="1"/>
              <p:nvPr/>
            </p:nvSpPr>
            <p:spPr>
              <a:xfrm>
                <a:off x="8572536" y="2316257"/>
                <a:ext cx="1739344"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N" sz="1800" b="1" i="0" u="none" strike="noStrike" kern="1200" cap="none" spc="0" baseline="0">
                    <a:solidFill>
                      <a:srgbClr val="FFFFFF"/>
                    </a:solidFill>
                    <a:effectLst>
                      <a:outerShdw dist="38096" dir="2700000">
                        <a:srgbClr val="000000"/>
                      </a:outerShdw>
                    </a:effectLst>
                    <a:uFillTx/>
                    <a:latin typeface="Calibri"/>
                    <a:cs typeface="Arial" pitchFamily="34"/>
                  </a:rPr>
                  <a:t>EXPERTISE</a:t>
                </a:r>
              </a:p>
            </p:txBody>
          </p:sp>
          <p:sp>
            <p:nvSpPr>
              <p:cNvPr id="45" name="TextBox 100">
                <a:extLst>
                  <a:ext uri="{FF2B5EF4-FFF2-40B4-BE49-F238E27FC236}">
                    <a16:creationId xmlns:a16="http://schemas.microsoft.com/office/drawing/2014/main" id="{CC9F591D-FC7D-8C2E-9C0A-51600BB53325}"/>
                  </a:ext>
                </a:extLst>
              </p:cNvPr>
              <p:cNvSpPr txBox="1"/>
              <p:nvPr/>
            </p:nvSpPr>
            <p:spPr>
              <a:xfrm>
                <a:off x="8532632" y="3331579"/>
                <a:ext cx="1856789" cy="1569659"/>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1" u="none" strike="noStrike" kern="1200" cap="none" spc="0" baseline="0">
                    <a:solidFill>
                      <a:srgbClr val="FFFFFF"/>
                    </a:solidFill>
                    <a:effectLst>
                      <a:outerShdw dist="38096" dir="2700000">
                        <a:srgbClr val="000000"/>
                      </a:outerShdw>
                    </a:effectLst>
                    <a:uFillTx/>
                    <a:latin typeface="Calibri"/>
                    <a:cs typeface="Arial" pitchFamily="34"/>
                  </a:rPr>
                  <a:t>Assist in Managing Delivery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600" b="1" i="1" u="none" strike="noStrike" kern="1200" cap="none" spc="0" baseline="0">
                    <a:solidFill>
                      <a:srgbClr val="FFFFFF"/>
                    </a:solidFill>
                    <a:effectLst>
                      <a:outerShdw dist="38096" dir="2700000">
                        <a:srgbClr val="000000"/>
                      </a:outerShdw>
                    </a:effectLst>
                    <a:uFillTx/>
                    <a:latin typeface="Calibri"/>
                    <a:cs typeface="Arial" pitchFamily="34"/>
                  </a:rPr>
                  <a:t>Link between Town Teams and LA</a:t>
                </a:r>
                <a:endParaRPr lang="en-IN" sz="1600" b="1" i="1" u="none" strike="noStrike" kern="1200" cap="none" spc="0" baseline="0">
                  <a:solidFill>
                    <a:srgbClr val="FFFFFF"/>
                  </a:solidFill>
                  <a:effectLst>
                    <a:outerShdw dist="38096" dir="2700000">
                      <a:srgbClr val="000000"/>
                    </a:outerShdw>
                  </a:effectLst>
                  <a:uFillTx/>
                  <a:latin typeface="Calibri"/>
                  <a:cs typeface="Arial" pitchFamily="34"/>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cxnSp>
        <p:nvCxnSpPr>
          <p:cNvPr id="2" name="Straight Connector 11">
            <a:extLst>
              <a:ext uri="{FF2B5EF4-FFF2-40B4-BE49-F238E27FC236}">
                <a16:creationId xmlns:a16="http://schemas.microsoft.com/office/drawing/2014/main" id="{6B51008F-A681-403F-4FD3-112FB27BB26E}"/>
              </a:ext>
            </a:extLst>
          </p:cNvPr>
          <p:cNvCxnSpPr>
            <a:stCxn id="3" idx="1"/>
          </p:cNvCxnSpPr>
          <p:nvPr/>
        </p:nvCxnSpPr>
        <p:spPr>
          <a:xfrm flipV="1">
            <a:off x="946952" y="3933328"/>
            <a:ext cx="9749013" cy="4398"/>
          </a:xfrm>
          <a:prstGeom prst="straightConnector1">
            <a:avLst/>
          </a:prstGeom>
          <a:noFill/>
          <a:ln w="28575" cap="flat">
            <a:solidFill>
              <a:srgbClr val="4472C4"/>
            </a:solidFill>
            <a:prstDash val="solid"/>
            <a:miter/>
          </a:ln>
        </p:spPr>
      </p:cxnSp>
      <p:pic>
        <p:nvPicPr>
          <p:cNvPr id="3" name="Picture 17">
            <a:extLst>
              <a:ext uri="{FF2B5EF4-FFF2-40B4-BE49-F238E27FC236}">
                <a16:creationId xmlns:a16="http://schemas.microsoft.com/office/drawing/2014/main" id="{3B8F6730-F1C8-E24F-7586-8CE10B8ECA3F}"/>
              </a:ext>
            </a:extLst>
          </p:cNvPr>
          <p:cNvPicPr>
            <a:picLocks noChangeAspect="1"/>
          </p:cNvPicPr>
          <p:nvPr/>
        </p:nvPicPr>
        <p:blipFill>
          <a:blip r:embed="rId2"/>
          <a:stretch>
            <a:fillRect/>
          </a:stretch>
        </p:blipFill>
        <p:spPr>
          <a:xfrm>
            <a:off x="946952" y="3631731"/>
            <a:ext cx="611998" cy="611998"/>
          </a:xfrm>
          <a:prstGeom prst="rect">
            <a:avLst/>
          </a:prstGeom>
          <a:noFill/>
          <a:ln cap="flat">
            <a:noFill/>
          </a:ln>
        </p:spPr>
      </p:pic>
      <p:pic>
        <p:nvPicPr>
          <p:cNvPr id="4" name="Picture 18">
            <a:extLst>
              <a:ext uri="{FF2B5EF4-FFF2-40B4-BE49-F238E27FC236}">
                <a16:creationId xmlns:a16="http://schemas.microsoft.com/office/drawing/2014/main" id="{71522F58-AE21-89F0-F639-95953EF3EE28}"/>
              </a:ext>
            </a:extLst>
          </p:cNvPr>
          <p:cNvPicPr>
            <a:picLocks noChangeAspect="1"/>
          </p:cNvPicPr>
          <p:nvPr/>
        </p:nvPicPr>
        <p:blipFill>
          <a:blip r:embed="rId3"/>
          <a:stretch>
            <a:fillRect/>
          </a:stretch>
        </p:blipFill>
        <p:spPr>
          <a:xfrm>
            <a:off x="10234897" y="3631731"/>
            <a:ext cx="611998" cy="611998"/>
          </a:xfrm>
          <a:prstGeom prst="rect">
            <a:avLst/>
          </a:prstGeom>
          <a:noFill/>
          <a:ln cap="flat">
            <a:noFill/>
          </a:ln>
        </p:spPr>
      </p:pic>
      <p:pic>
        <p:nvPicPr>
          <p:cNvPr id="5" name="Picture 19">
            <a:extLst>
              <a:ext uri="{FF2B5EF4-FFF2-40B4-BE49-F238E27FC236}">
                <a16:creationId xmlns:a16="http://schemas.microsoft.com/office/drawing/2014/main" id="{40BB92FA-B81C-78F9-91B1-DC96B44F61C4}"/>
              </a:ext>
            </a:extLst>
          </p:cNvPr>
          <p:cNvPicPr>
            <a:picLocks noChangeAspect="1"/>
          </p:cNvPicPr>
          <p:nvPr/>
        </p:nvPicPr>
        <p:blipFill>
          <a:blip r:embed="rId4"/>
          <a:stretch>
            <a:fillRect/>
          </a:stretch>
        </p:blipFill>
        <p:spPr>
          <a:xfrm>
            <a:off x="9390531" y="3631731"/>
            <a:ext cx="611998" cy="611998"/>
          </a:xfrm>
          <a:prstGeom prst="rect">
            <a:avLst/>
          </a:prstGeom>
          <a:noFill/>
          <a:ln cap="flat">
            <a:noFill/>
          </a:ln>
        </p:spPr>
      </p:pic>
      <p:pic>
        <p:nvPicPr>
          <p:cNvPr id="6" name="Picture 20">
            <a:extLst>
              <a:ext uri="{FF2B5EF4-FFF2-40B4-BE49-F238E27FC236}">
                <a16:creationId xmlns:a16="http://schemas.microsoft.com/office/drawing/2014/main" id="{1D586695-1FC1-B82B-2D58-BF64A7370795}"/>
              </a:ext>
            </a:extLst>
          </p:cNvPr>
          <p:cNvPicPr>
            <a:picLocks noChangeAspect="1"/>
          </p:cNvPicPr>
          <p:nvPr/>
        </p:nvPicPr>
        <p:blipFill>
          <a:blip r:embed="rId5"/>
          <a:stretch>
            <a:fillRect/>
          </a:stretch>
        </p:blipFill>
        <p:spPr>
          <a:xfrm>
            <a:off x="8546174" y="3631731"/>
            <a:ext cx="611998" cy="611998"/>
          </a:xfrm>
          <a:prstGeom prst="rect">
            <a:avLst/>
          </a:prstGeom>
          <a:noFill/>
          <a:ln cap="flat">
            <a:noFill/>
          </a:ln>
        </p:spPr>
      </p:pic>
      <p:pic>
        <p:nvPicPr>
          <p:cNvPr id="7" name="Picture 21">
            <a:extLst>
              <a:ext uri="{FF2B5EF4-FFF2-40B4-BE49-F238E27FC236}">
                <a16:creationId xmlns:a16="http://schemas.microsoft.com/office/drawing/2014/main" id="{247F58FB-D1B0-1718-4C44-367C14EBDB5F}"/>
              </a:ext>
            </a:extLst>
          </p:cNvPr>
          <p:cNvPicPr>
            <a:picLocks noChangeAspect="1"/>
          </p:cNvPicPr>
          <p:nvPr/>
        </p:nvPicPr>
        <p:blipFill>
          <a:blip r:embed="rId6"/>
          <a:stretch>
            <a:fillRect/>
          </a:stretch>
        </p:blipFill>
        <p:spPr>
          <a:xfrm>
            <a:off x="7701817" y="3631731"/>
            <a:ext cx="611998" cy="611998"/>
          </a:xfrm>
          <a:prstGeom prst="rect">
            <a:avLst/>
          </a:prstGeom>
          <a:noFill/>
          <a:ln cap="flat">
            <a:noFill/>
          </a:ln>
        </p:spPr>
      </p:pic>
      <p:pic>
        <p:nvPicPr>
          <p:cNvPr id="8" name="Picture 22">
            <a:extLst>
              <a:ext uri="{FF2B5EF4-FFF2-40B4-BE49-F238E27FC236}">
                <a16:creationId xmlns:a16="http://schemas.microsoft.com/office/drawing/2014/main" id="{76C60244-C868-ACEE-FB36-78B760393770}"/>
              </a:ext>
            </a:extLst>
          </p:cNvPr>
          <p:cNvPicPr>
            <a:picLocks noChangeAspect="1"/>
          </p:cNvPicPr>
          <p:nvPr/>
        </p:nvPicPr>
        <p:blipFill>
          <a:blip r:embed="rId7"/>
          <a:stretch>
            <a:fillRect/>
          </a:stretch>
        </p:blipFill>
        <p:spPr>
          <a:xfrm>
            <a:off x="6857460" y="3631731"/>
            <a:ext cx="611998" cy="611998"/>
          </a:xfrm>
          <a:prstGeom prst="rect">
            <a:avLst/>
          </a:prstGeom>
          <a:noFill/>
          <a:ln cap="flat">
            <a:noFill/>
          </a:ln>
        </p:spPr>
      </p:pic>
      <p:pic>
        <p:nvPicPr>
          <p:cNvPr id="9" name="Picture 23">
            <a:extLst>
              <a:ext uri="{FF2B5EF4-FFF2-40B4-BE49-F238E27FC236}">
                <a16:creationId xmlns:a16="http://schemas.microsoft.com/office/drawing/2014/main" id="{E0426614-68DE-6336-76E7-2C2ED20A00C8}"/>
              </a:ext>
            </a:extLst>
          </p:cNvPr>
          <p:cNvPicPr>
            <a:picLocks noChangeAspect="1"/>
          </p:cNvPicPr>
          <p:nvPr/>
        </p:nvPicPr>
        <p:blipFill>
          <a:blip r:embed="rId8"/>
          <a:stretch>
            <a:fillRect/>
          </a:stretch>
        </p:blipFill>
        <p:spPr>
          <a:xfrm>
            <a:off x="6013103" y="3631731"/>
            <a:ext cx="611998" cy="611998"/>
          </a:xfrm>
          <a:prstGeom prst="rect">
            <a:avLst/>
          </a:prstGeom>
          <a:noFill/>
          <a:ln cap="flat">
            <a:noFill/>
          </a:ln>
        </p:spPr>
      </p:pic>
      <p:pic>
        <p:nvPicPr>
          <p:cNvPr id="10" name="Picture 24">
            <a:extLst>
              <a:ext uri="{FF2B5EF4-FFF2-40B4-BE49-F238E27FC236}">
                <a16:creationId xmlns:a16="http://schemas.microsoft.com/office/drawing/2014/main" id="{B701F62B-9DDF-17C4-5455-409F6ED89C5F}"/>
              </a:ext>
            </a:extLst>
          </p:cNvPr>
          <p:cNvPicPr>
            <a:picLocks noChangeAspect="1"/>
          </p:cNvPicPr>
          <p:nvPr/>
        </p:nvPicPr>
        <p:blipFill>
          <a:blip r:embed="rId9"/>
          <a:stretch>
            <a:fillRect/>
          </a:stretch>
        </p:blipFill>
        <p:spPr>
          <a:xfrm>
            <a:off x="1791309" y="3631731"/>
            <a:ext cx="611998" cy="611998"/>
          </a:xfrm>
          <a:prstGeom prst="rect">
            <a:avLst/>
          </a:prstGeom>
          <a:noFill/>
          <a:ln cap="flat">
            <a:noFill/>
          </a:ln>
        </p:spPr>
      </p:pic>
      <p:pic>
        <p:nvPicPr>
          <p:cNvPr id="11" name="Picture 25">
            <a:extLst>
              <a:ext uri="{FF2B5EF4-FFF2-40B4-BE49-F238E27FC236}">
                <a16:creationId xmlns:a16="http://schemas.microsoft.com/office/drawing/2014/main" id="{38665E2A-010D-7DF2-DAD7-C3AB812D3A2D}"/>
              </a:ext>
            </a:extLst>
          </p:cNvPr>
          <p:cNvPicPr>
            <a:picLocks noChangeAspect="1"/>
          </p:cNvPicPr>
          <p:nvPr/>
        </p:nvPicPr>
        <p:blipFill>
          <a:blip r:embed="rId10"/>
          <a:stretch>
            <a:fillRect/>
          </a:stretch>
        </p:blipFill>
        <p:spPr>
          <a:xfrm>
            <a:off x="2635666" y="3631731"/>
            <a:ext cx="611998" cy="611998"/>
          </a:xfrm>
          <a:prstGeom prst="rect">
            <a:avLst/>
          </a:prstGeom>
          <a:noFill/>
          <a:ln cap="flat">
            <a:noFill/>
          </a:ln>
        </p:spPr>
      </p:pic>
      <p:pic>
        <p:nvPicPr>
          <p:cNvPr id="12" name="Picture 26">
            <a:extLst>
              <a:ext uri="{FF2B5EF4-FFF2-40B4-BE49-F238E27FC236}">
                <a16:creationId xmlns:a16="http://schemas.microsoft.com/office/drawing/2014/main" id="{CCEF92AE-9049-1A13-1145-F0BF48D1D321}"/>
              </a:ext>
            </a:extLst>
          </p:cNvPr>
          <p:cNvPicPr>
            <a:picLocks noChangeAspect="1"/>
          </p:cNvPicPr>
          <p:nvPr/>
        </p:nvPicPr>
        <p:blipFill>
          <a:blip r:embed="rId11"/>
          <a:stretch>
            <a:fillRect/>
          </a:stretch>
        </p:blipFill>
        <p:spPr>
          <a:xfrm>
            <a:off x="3480023" y="3631731"/>
            <a:ext cx="611998" cy="611998"/>
          </a:xfrm>
          <a:prstGeom prst="rect">
            <a:avLst/>
          </a:prstGeom>
          <a:noFill/>
          <a:ln cap="flat">
            <a:noFill/>
          </a:ln>
        </p:spPr>
      </p:pic>
      <p:pic>
        <p:nvPicPr>
          <p:cNvPr id="13" name="Picture 27">
            <a:extLst>
              <a:ext uri="{FF2B5EF4-FFF2-40B4-BE49-F238E27FC236}">
                <a16:creationId xmlns:a16="http://schemas.microsoft.com/office/drawing/2014/main" id="{2768AC41-EF28-86C3-C784-C21493C7D336}"/>
              </a:ext>
            </a:extLst>
          </p:cNvPr>
          <p:cNvPicPr>
            <a:picLocks noChangeAspect="1"/>
          </p:cNvPicPr>
          <p:nvPr/>
        </p:nvPicPr>
        <p:blipFill>
          <a:blip r:embed="rId12"/>
          <a:stretch>
            <a:fillRect/>
          </a:stretch>
        </p:blipFill>
        <p:spPr>
          <a:xfrm>
            <a:off x="4324389" y="3631731"/>
            <a:ext cx="611998" cy="611998"/>
          </a:xfrm>
          <a:prstGeom prst="rect">
            <a:avLst/>
          </a:prstGeom>
          <a:noFill/>
          <a:ln cap="flat">
            <a:noFill/>
          </a:ln>
        </p:spPr>
      </p:pic>
      <p:pic>
        <p:nvPicPr>
          <p:cNvPr id="14" name="Picture 28">
            <a:extLst>
              <a:ext uri="{FF2B5EF4-FFF2-40B4-BE49-F238E27FC236}">
                <a16:creationId xmlns:a16="http://schemas.microsoft.com/office/drawing/2014/main" id="{7C75E06E-91AC-53DC-9024-088C1244BD36}"/>
              </a:ext>
            </a:extLst>
          </p:cNvPr>
          <p:cNvPicPr>
            <a:picLocks noChangeAspect="1"/>
          </p:cNvPicPr>
          <p:nvPr/>
        </p:nvPicPr>
        <p:blipFill>
          <a:blip r:embed="rId13"/>
          <a:stretch>
            <a:fillRect/>
          </a:stretch>
        </p:blipFill>
        <p:spPr>
          <a:xfrm>
            <a:off x="5168746" y="3631731"/>
            <a:ext cx="611998" cy="611998"/>
          </a:xfrm>
          <a:prstGeom prst="rect">
            <a:avLst/>
          </a:prstGeom>
          <a:noFill/>
          <a:ln cap="flat">
            <a:noFill/>
          </a:ln>
        </p:spPr>
      </p:pic>
      <p:pic>
        <p:nvPicPr>
          <p:cNvPr id="15" name="Picture 29">
            <a:extLst>
              <a:ext uri="{FF2B5EF4-FFF2-40B4-BE49-F238E27FC236}">
                <a16:creationId xmlns:a16="http://schemas.microsoft.com/office/drawing/2014/main" id="{9FE8B4B0-3FB1-490F-FD02-A29869842DF4}"/>
              </a:ext>
            </a:extLst>
          </p:cNvPr>
          <p:cNvPicPr>
            <a:picLocks noChangeAspect="1"/>
          </p:cNvPicPr>
          <p:nvPr/>
        </p:nvPicPr>
        <p:blipFill>
          <a:blip r:embed="rId14"/>
          <a:stretch>
            <a:fillRect/>
          </a:stretch>
        </p:blipFill>
        <p:spPr>
          <a:xfrm>
            <a:off x="865296" y="2416256"/>
            <a:ext cx="775319" cy="875931"/>
          </a:xfrm>
          <a:prstGeom prst="rect">
            <a:avLst/>
          </a:prstGeom>
          <a:noFill/>
          <a:ln cap="flat">
            <a:noFill/>
          </a:ln>
        </p:spPr>
      </p:pic>
      <p:sp>
        <p:nvSpPr>
          <p:cNvPr id="16" name="TextBox 30">
            <a:extLst>
              <a:ext uri="{FF2B5EF4-FFF2-40B4-BE49-F238E27FC236}">
                <a16:creationId xmlns:a16="http://schemas.microsoft.com/office/drawing/2014/main" id="{2B052C54-A522-AE2F-EEA4-EECEB46F6C8C}"/>
              </a:ext>
            </a:extLst>
          </p:cNvPr>
          <p:cNvSpPr txBox="1"/>
          <p:nvPr/>
        </p:nvSpPr>
        <p:spPr>
          <a:xfrm>
            <a:off x="523439" y="1426299"/>
            <a:ext cx="1473509"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Engagement with local community about TCF</a:t>
            </a:r>
          </a:p>
        </p:txBody>
      </p:sp>
      <p:pic>
        <p:nvPicPr>
          <p:cNvPr id="17" name="Picture 31">
            <a:extLst>
              <a:ext uri="{FF2B5EF4-FFF2-40B4-BE49-F238E27FC236}">
                <a16:creationId xmlns:a16="http://schemas.microsoft.com/office/drawing/2014/main" id="{40B3143A-E2E5-AD7B-360A-1FC765B1190A}"/>
              </a:ext>
            </a:extLst>
          </p:cNvPr>
          <p:cNvPicPr>
            <a:picLocks noChangeAspect="1"/>
          </p:cNvPicPr>
          <p:nvPr/>
        </p:nvPicPr>
        <p:blipFill>
          <a:blip r:embed="rId15"/>
          <a:stretch>
            <a:fillRect/>
          </a:stretch>
        </p:blipFill>
        <p:spPr>
          <a:xfrm>
            <a:off x="1627412" y="4693203"/>
            <a:ext cx="939802" cy="933446"/>
          </a:xfrm>
          <a:prstGeom prst="rect">
            <a:avLst/>
          </a:prstGeom>
          <a:noFill/>
          <a:ln cap="flat">
            <a:noFill/>
          </a:ln>
        </p:spPr>
      </p:pic>
      <p:sp>
        <p:nvSpPr>
          <p:cNvPr id="18" name="TextBox 32">
            <a:extLst>
              <a:ext uri="{FF2B5EF4-FFF2-40B4-BE49-F238E27FC236}">
                <a16:creationId xmlns:a16="http://schemas.microsoft.com/office/drawing/2014/main" id="{B1A4F302-0943-53CA-23B4-249852A2C8B3}"/>
              </a:ext>
            </a:extLst>
          </p:cNvPr>
          <p:cNvSpPr txBox="1"/>
          <p:nvPr/>
        </p:nvSpPr>
        <p:spPr>
          <a:xfrm>
            <a:off x="1483156" y="5679813"/>
            <a:ext cx="1228304"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Formation of Town Team</a:t>
            </a:r>
          </a:p>
        </p:txBody>
      </p:sp>
      <p:pic>
        <p:nvPicPr>
          <p:cNvPr id="19" name="Picture 33">
            <a:extLst>
              <a:ext uri="{FF2B5EF4-FFF2-40B4-BE49-F238E27FC236}">
                <a16:creationId xmlns:a16="http://schemas.microsoft.com/office/drawing/2014/main" id="{843197F0-6618-A594-DC82-4AB83135C0B7}"/>
              </a:ext>
            </a:extLst>
          </p:cNvPr>
          <p:cNvPicPr>
            <a:picLocks noChangeAspect="1"/>
          </p:cNvPicPr>
          <p:nvPr/>
        </p:nvPicPr>
        <p:blipFill>
          <a:blip r:embed="rId16"/>
          <a:stretch>
            <a:fillRect/>
          </a:stretch>
        </p:blipFill>
        <p:spPr>
          <a:xfrm>
            <a:off x="2731321" y="2453006"/>
            <a:ext cx="419096" cy="838203"/>
          </a:xfrm>
          <a:prstGeom prst="rect">
            <a:avLst/>
          </a:prstGeom>
          <a:noFill/>
          <a:ln cap="flat">
            <a:noFill/>
          </a:ln>
        </p:spPr>
      </p:pic>
      <p:sp>
        <p:nvSpPr>
          <p:cNvPr id="20" name="TextBox 34">
            <a:extLst>
              <a:ext uri="{FF2B5EF4-FFF2-40B4-BE49-F238E27FC236}">
                <a16:creationId xmlns:a16="http://schemas.microsoft.com/office/drawing/2014/main" id="{A5F183E9-533B-1751-8898-647F028FC617}"/>
              </a:ext>
            </a:extLst>
          </p:cNvPr>
          <p:cNvSpPr txBox="1"/>
          <p:nvPr/>
        </p:nvSpPr>
        <p:spPr>
          <a:xfrm>
            <a:off x="2261612" y="1833710"/>
            <a:ext cx="1473509"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Appointment of Consultants</a:t>
            </a:r>
          </a:p>
        </p:txBody>
      </p:sp>
      <p:pic>
        <p:nvPicPr>
          <p:cNvPr id="21" name="Picture 35">
            <a:extLst>
              <a:ext uri="{FF2B5EF4-FFF2-40B4-BE49-F238E27FC236}">
                <a16:creationId xmlns:a16="http://schemas.microsoft.com/office/drawing/2014/main" id="{2CD71090-4BB3-78AA-8259-5E4F0B0B9FF0}"/>
              </a:ext>
            </a:extLst>
          </p:cNvPr>
          <p:cNvPicPr>
            <a:picLocks noChangeAspect="1"/>
          </p:cNvPicPr>
          <p:nvPr/>
        </p:nvPicPr>
        <p:blipFill>
          <a:blip r:embed="rId17"/>
          <a:stretch>
            <a:fillRect/>
          </a:stretch>
        </p:blipFill>
        <p:spPr>
          <a:xfrm>
            <a:off x="3316126" y="4686848"/>
            <a:ext cx="939802" cy="939802"/>
          </a:xfrm>
          <a:prstGeom prst="rect">
            <a:avLst/>
          </a:prstGeom>
          <a:noFill/>
          <a:ln cap="flat">
            <a:noFill/>
          </a:ln>
        </p:spPr>
      </p:pic>
      <p:sp>
        <p:nvSpPr>
          <p:cNvPr id="22" name="TextBox 36">
            <a:extLst>
              <a:ext uri="{FF2B5EF4-FFF2-40B4-BE49-F238E27FC236}">
                <a16:creationId xmlns:a16="http://schemas.microsoft.com/office/drawing/2014/main" id="{94336E32-A892-94CA-9583-30706C47CD2E}"/>
              </a:ext>
            </a:extLst>
          </p:cNvPr>
          <p:cNvSpPr txBox="1"/>
          <p:nvPr/>
        </p:nvSpPr>
        <p:spPr>
          <a:xfrm>
            <a:off x="3049277" y="5691847"/>
            <a:ext cx="1473509"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Analysis of Town issues and key data </a:t>
            </a:r>
          </a:p>
        </p:txBody>
      </p:sp>
      <p:pic>
        <p:nvPicPr>
          <p:cNvPr id="23" name="Picture 37">
            <a:extLst>
              <a:ext uri="{FF2B5EF4-FFF2-40B4-BE49-F238E27FC236}">
                <a16:creationId xmlns:a16="http://schemas.microsoft.com/office/drawing/2014/main" id="{24E8365F-EE25-4E43-D8CC-3D8EE3557327}"/>
              </a:ext>
            </a:extLst>
          </p:cNvPr>
          <p:cNvPicPr>
            <a:picLocks noChangeAspect="1"/>
          </p:cNvPicPr>
          <p:nvPr/>
        </p:nvPicPr>
        <p:blipFill>
          <a:blip r:embed="rId18"/>
          <a:stretch>
            <a:fillRect/>
          </a:stretch>
        </p:blipFill>
        <p:spPr>
          <a:xfrm>
            <a:off x="4244626" y="2521522"/>
            <a:ext cx="775319" cy="775319"/>
          </a:xfrm>
          <a:prstGeom prst="rect">
            <a:avLst/>
          </a:prstGeom>
          <a:noFill/>
          <a:ln cap="flat">
            <a:noFill/>
          </a:ln>
        </p:spPr>
      </p:pic>
      <p:sp>
        <p:nvSpPr>
          <p:cNvPr id="24" name="TextBox 38">
            <a:extLst>
              <a:ext uri="{FF2B5EF4-FFF2-40B4-BE49-F238E27FC236}">
                <a16:creationId xmlns:a16="http://schemas.microsoft.com/office/drawing/2014/main" id="{8BA8B9A1-534F-39F9-98E5-466BFD8B0AC3}"/>
              </a:ext>
            </a:extLst>
          </p:cNvPr>
          <p:cNvSpPr txBox="1"/>
          <p:nvPr/>
        </p:nvSpPr>
        <p:spPr>
          <a:xfrm>
            <a:off x="4003142" y="1486110"/>
            <a:ext cx="1333972"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Brainstorming ideas/ projects for the Town</a:t>
            </a:r>
          </a:p>
        </p:txBody>
      </p:sp>
      <p:pic>
        <p:nvPicPr>
          <p:cNvPr id="25" name="Picture 39">
            <a:extLst>
              <a:ext uri="{FF2B5EF4-FFF2-40B4-BE49-F238E27FC236}">
                <a16:creationId xmlns:a16="http://schemas.microsoft.com/office/drawing/2014/main" id="{766A988D-BCFB-CDF5-C1A4-91145FD0428E}"/>
              </a:ext>
            </a:extLst>
          </p:cNvPr>
          <p:cNvPicPr>
            <a:picLocks noChangeAspect="1"/>
          </p:cNvPicPr>
          <p:nvPr/>
        </p:nvPicPr>
        <p:blipFill>
          <a:blip r:embed="rId19"/>
          <a:stretch>
            <a:fillRect/>
          </a:stretch>
        </p:blipFill>
        <p:spPr>
          <a:xfrm>
            <a:off x="5230706" y="4693203"/>
            <a:ext cx="550039" cy="753749"/>
          </a:xfrm>
          <a:prstGeom prst="rect">
            <a:avLst/>
          </a:prstGeom>
          <a:noFill/>
          <a:ln cap="flat">
            <a:noFill/>
          </a:ln>
        </p:spPr>
      </p:pic>
      <p:sp>
        <p:nvSpPr>
          <p:cNvPr id="26" name="TextBox 40">
            <a:extLst>
              <a:ext uri="{FF2B5EF4-FFF2-40B4-BE49-F238E27FC236}">
                <a16:creationId xmlns:a16="http://schemas.microsoft.com/office/drawing/2014/main" id="{103EF15D-10CF-829F-B2D1-91178CDE8C68}"/>
              </a:ext>
            </a:extLst>
          </p:cNvPr>
          <p:cNvSpPr txBox="1"/>
          <p:nvPr/>
        </p:nvSpPr>
        <p:spPr>
          <a:xfrm>
            <a:off x="4729487" y="5679813"/>
            <a:ext cx="1665707"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Draft Plan produced including pipeline of projects</a:t>
            </a:r>
          </a:p>
        </p:txBody>
      </p:sp>
      <p:pic>
        <p:nvPicPr>
          <p:cNvPr id="27" name="Picture 41">
            <a:extLst>
              <a:ext uri="{FF2B5EF4-FFF2-40B4-BE49-F238E27FC236}">
                <a16:creationId xmlns:a16="http://schemas.microsoft.com/office/drawing/2014/main" id="{43D5D912-4A18-4DFB-F85E-2A666BD703DF}"/>
              </a:ext>
            </a:extLst>
          </p:cNvPr>
          <p:cNvPicPr>
            <a:picLocks noChangeAspect="1"/>
          </p:cNvPicPr>
          <p:nvPr/>
        </p:nvPicPr>
        <p:blipFill>
          <a:blip r:embed="rId20"/>
          <a:stretch>
            <a:fillRect/>
          </a:stretch>
        </p:blipFill>
        <p:spPr>
          <a:xfrm>
            <a:off x="5951829" y="2416256"/>
            <a:ext cx="743736" cy="880585"/>
          </a:xfrm>
          <a:prstGeom prst="rect">
            <a:avLst/>
          </a:prstGeom>
          <a:noFill/>
          <a:ln cap="flat">
            <a:noFill/>
          </a:ln>
        </p:spPr>
      </p:pic>
      <p:sp>
        <p:nvSpPr>
          <p:cNvPr id="28" name="TextBox 42">
            <a:extLst>
              <a:ext uri="{FF2B5EF4-FFF2-40B4-BE49-F238E27FC236}">
                <a16:creationId xmlns:a16="http://schemas.microsoft.com/office/drawing/2014/main" id="{153CBC51-30B4-A0BB-299B-7582D86F2C40}"/>
              </a:ext>
            </a:extLst>
          </p:cNvPr>
          <p:cNvSpPr txBox="1"/>
          <p:nvPr/>
        </p:nvSpPr>
        <p:spPr>
          <a:xfrm>
            <a:off x="5562350" y="1474396"/>
            <a:ext cx="1449104" cy="95410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Review of Plan by Town Team and key stakeholders</a:t>
            </a:r>
          </a:p>
        </p:txBody>
      </p:sp>
      <p:pic>
        <p:nvPicPr>
          <p:cNvPr id="29" name="Picture 43">
            <a:extLst>
              <a:ext uri="{FF2B5EF4-FFF2-40B4-BE49-F238E27FC236}">
                <a16:creationId xmlns:a16="http://schemas.microsoft.com/office/drawing/2014/main" id="{24D72F07-BB4D-7D80-8B39-099C99A821E8}"/>
              </a:ext>
            </a:extLst>
          </p:cNvPr>
          <p:cNvPicPr>
            <a:picLocks noChangeAspect="1"/>
          </p:cNvPicPr>
          <p:nvPr/>
        </p:nvPicPr>
        <p:blipFill>
          <a:blip r:embed="rId21"/>
          <a:stretch>
            <a:fillRect/>
          </a:stretch>
        </p:blipFill>
        <p:spPr>
          <a:xfrm>
            <a:off x="6781181" y="4677604"/>
            <a:ext cx="753758" cy="753758"/>
          </a:xfrm>
          <a:prstGeom prst="rect">
            <a:avLst/>
          </a:prstGeom>
          <a:noFill/>
          <a:ln cap="flat">
            <a:noFill/>
          </a:ln>
        </p:spPr>
      </p:pic>
      <p:sp>
        <p:nvSpPr>
          <p:cNvPr id="30" name="TextBox 44">
            <a:extLst>
              <a:ext uri="{FF2B5EF4-FFF2-40B4-BE49-F238E27FC236}">
                <a16:creationId xmlns:a16="http://schemas.microsoft.com/office/drawing/2014/main" id="{0D713A74-B0B6-E24D-10E0-63B416A78307}"/>
              </a:ext>
            </a:extLst>
          </p:cNvPr>
          <p:cNvSpPr txBox="1"/>
          <p:nvPr/>
        </p:nvSpPr>
        <p:spPr>
          <a:xfrm>
            <a:off x="6444828" y="5679813"/>
            <a:ext cx="1426464"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Adoption of plan by Town Team</a:t>
            </a:r>
          </a:p>
        </p:txBody>
      </p:sp>
      <p:pic>
        <p:nvPicPr>
          <p:cNvPr id="31" name="Picture 45">
            <a:extLst>
              <a:ext uri="{FF2B5EF4-FFF2-40B4-BE49-F238E27FC236}">
                <a16:creationId xmlns:a16="http://schemas.microsoft.com/office/drawing/2014/main" id="{D5F633D8-1BBD-C7C0-139C-8C6BB428B87C}"/>
              </a:ext>
            </a:extLst>
          </p:cNvPr>
          <p:cNvPicPr>
            <a:picLocks noChangeAspect="1"/>
          </p:cNvPicPr>
          <p:nvPr/>
        </p:nvPicPr>
        <p:blipFill>
          <a:blip r:embed="rId22"/>
          <a:stretch>
            <a:fillRect/>
          </a:stretch>
        </p:blipFill>
        <p:spPr>
          <a:xfrm>
            <a:off x="7688723" y="2569692"/>
            <a:ext cx="667877" cy="727240"/>
          </a:xfrm>
          <a:prstGeom prst="rect">
            <a:avLst/>
          </a:prstGeom>
          <a:noFill/>
          <a:ln cap="flat">
            <a:noFill/>
          </a:ln>
        </p:spPr>
      </p:pic>
      <p:sp>
        <p:nvSpPr>
          <p:cNvPr id="32" name="TextBox 46">
            <a:extLst>
              <a:ext uri="{FF2B5EF4-FFF2-40B4-BE49-F238E27FC236}">
                <a16:creationId xmlns:a16="http://schemas.microsoft.com/office/drawing/2014/main" id="{789196E8-63D8-85A9-DACF-7F72B70DF81C}"/>
              </a:ext>
            </a:extLst>
          </p:cNvPr>
          <p:cNvSpPr txBox="1"/>
          <p:nvPr/>
        </p:nvSpPr>
        <p:spPr>
          <a:xfrm>
            <a:off x="7463003" y="1615461"/>
            <a:ext cx="1146419"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Selection of priority projects</a:t>
            </a:r>
          </a:p>
        </p:txBody>
      </p:sp>
      <p:pic>
        <p:nvPicPr>
          <p:cNvPr id="33" name="Picture 47">
            <a:extLst>
              <a:ext uri="{FF2B5EF4-FFF2-40B4-BE49-F238E27FC236}">
                <a16:creationId xmlns:a16="http://schemas.microsoft.com/office/drawing/2014/main" id="{A56CD728-C1A6-ABAC-C7A7-564E39169A04}"/>
              </a:ext>
            </a:extLst>
          </p:cNvPr>
          <p:cNvPicPr>
            <a:picLocks noChangeAspect="1"/>
          </p:cNvPicPr>
          <p:nvPr/>
        </p:nvPicPr>
        <p:blipFill>
          <a:blip r:embed="rId23"/>
          <a:stretch>
            <a:fillRect/>
          </a:stretch>
        </p:blipFill>
        <p:spPr>
          <a:xfrm>
            <a:off x="8619024" y="4677604"/>
            <a:ext cx="611998" cy="855594"/>
          </a:xfrm>
          <a:prstGeom prst="rect">
            <a:avLst/>
          </a:prstGeom>
          <a:noFill/>
          <a:ln cap="flat">
            <a:noFill/>
          </a:ln>
        </p:spPr>
      </p:pic>
      <p:sp>
        <p:nvSpPr>
          <p:cNvPr id="34" name="TextBox 48">
            <a:extLst>
              <a:ext uri="{FF2B5EF4-FFF2-40B4-BE49-F238E27FC236}">
                <a16:creationId xmlns:a16="http://schemas.microsoft.com/office/drawing/2014/main" id="{F4314659-C7DC-FCAE-DA37-D23E1A022E83}"/>
              </a:ext>
            </a:extLst>
          </p:cNvPr>
          <p:cNvSpPr txBox="1"/>
          <p:nvPr/>
        </p:nvSpPr>
        <p:spPr>
          <a:xfrm>
            <a:off x="8127626" y="5679813"/>
            <a:ext cx="1449104"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Application for appropriate funding</a:t>
            </a:r>
          </a:p>
        </p:txBody>
      </p:sp>
      <p:pic>
        <p:nvPicPr>
          <p:cNvPr id="35" name="Picture 49">
            <a:extLst>
              <a:ext uri="{FF2B5EF4-FFF2-40B4-BE49-F238E27FC236}">
                <a16:creationId xmlns:a16="http://schemas.microsoft.com/office/drawing/2014/main" id="{F9383F58-3C2C-D753-AE97-FED219F25829}"/>
              </a:ext>
            </a:extLst>
          </p:cNvPr>
          <p:cNvPicPr>
            <a:picLocks noChangeAspect="1"/>
          </p:cNvPicPr>
          <p:nvPr/>
        </p:nvPicPr>
        <p:blipFill>
          <a:blip r:embed="rId24"/>
          <a:stretch>
            <a:fillRect/>
          </a:stretch>
        </p:blipFill>
        <p:spPr>
          <a:xfrm>
            <a:off x="9327940" y="2630353"/>
            <a:ext cx="906956" cy="661833"/>
          </a:xfrm>
          <a:prstGeom prst="rect">
            <a:avLst/>
          </a:prstGeom>
          <a:noFill/>
          <a:ln cap="flat">
            <a:noFill/>
          </a:ln>
        </p:spPr>
      </p:pic>
      <p:sp>
        <p:nvSpPr>
          <p:cNvPr id="36" name="TextBox 50">
            <a:extLst>
              <a:ext uri="{FF2B5EF4-FFF2-40B4-BE49-F238E27FC236}">
                <a16:creationId xmlns:a16="http://schemas.microsoft.com/office/drawing/2014/main" id="{1E7376AD-DF01-53C7-B2C8-69E133BEBC21}"/>
              </a:ext>
            </a:extLst>
          </p:cNvPr>
          <p:cNvSpPr txBox="1"/>
          <p:nvPr/>
        </p:nvSpPr>
        <p:spPr>
          <a:xfrm>
            <a:off x="9091010" y="1725984"/>
            <a:ext cx="1449104"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Planning Approval for project</a:t>
            </a:r>
          </a:p>
        </p:txBody>
      </p:sp>
      <p:pic>
        <p:nvPicPr>
          <p:cNvPr id="37" name="Picture 51">
            <a:extLst>
              <a:ext uri="{FF2B5EF4-FFF2-40B4-BE49-F238E27FC236}">
                <a16:creationId xmlns:a16="http://schemas.microsoft.com/office/drawing/2014/main" id="{4D01433B-82CD-B5E2-5E89-1B49E1A76716}"/>
              </a:ext>
            </a:extLst>
          </p:cNvPr>
          <p:cNvPicPr>
            <a:picLocks noChangeAspect="1"/>
          </p:cNvPicPr>
          <p:nvPr/>
        </p:nvPicPr>
        <p:blipFill>
          <a:blip r:embed="rId25"/>
          <a:stretch>
            <a:fillRect/>
          </a:stretch>
        </p:blipFill>
        <p:spPr>
          <a:xfrm>
            <a:off x="10234897" y="4636922"/>
            <a:ext cx="673830" cy="646334"/>
          </a:xfrm>
          <a:prstGeom prst="rect">
            <a:avLst/>
          </a:prstGeom>
          <a:noFill/>
          <a:ln cap="flat">
            <a:noFill/>
          </a:ln>
        </p:spPr>
      </p:pic>
      <p:sp>
        <p:nvSpPr>
          <p:cNvPr id="38" name="TextBox 52">
            <a:extLst>
              <a:ext uri="{FF2B5EF4-FFF2-40B4-BE49-F238E27FC236}">
                <a16:creationId xmlns:a16="http://schemas.microsoft.com/office/drawing/2014/main" id="{5C393B95-1E1A-6992-7EF1-D4633CC1DE2F}"/>
              </a:ext>
            </a:extLst>
          </p:cNvPr>
          <p:cNvSpPr txBox="1"/>
          <p:nvPr/>
        </p:nvSpPr>
        <p:spPr>
          <a:xfrm>
            <a:off x="10046942" y="5691847"/>
            <a:ext cx="1049740"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400" b="1" i="0" u="none" strike="noStrike" kern="1200" cap="none" spc="0" baseline="0">
                <a:solidFill>
                  <a:srgbClr val="000000"/>
                </a:solidFill>
                <a:uFillTx/>
                <a:latin typeface="Calibri"/>
              </a:rPr>
              <a:t>Project Delivered</a:t>
            </a:r>
          </a:p>
        </p:txBody>
      </p:sp>
      <p:cxnSp>
        <p:nvCxnSpPr>
          <p:cNvPr id="39" name="Straight Arrow Connector 54">
            <a:extLst>
              <a:ext uri="{FF2B5EF4-FFF2-40B4-BE49-F238E27FC236}">
                <a16:creationId xmlns:a16="http://schemas.microsoft.com/office/drawing/2014/main" id="{1D90704F-D87C-695B-77F0-77D186B96EC1}"/>
              </a:ext>
            </a:extLst>
          </p:cNvPr>
          <p:cNvCxnSpPr>
            <a:stCxn id="3" idx="0"/>
            <a:endCxn id="15" idx="2"/>
          </p:cNvCxnSpPr>
          <p:nvPr/>
        </p:nvCxnSpPr>
        <p:spPr>
          <a:xfrm flipV="1">
            <a:off x="1252951" y="3292187"/>
            <a:ext cx="5" cy="339544"/>
          </a:xfrm>
          <a:prstGeom prst="straightConnector1">
            <a:avLst/>
          </a:prstGeom>
          <a:noFill/>
          <a:ln w="19046" cap="flat">
            <a:solidFill>
              <a:srgbClr val="4472C4"/>
            </a:solidFill>
            <a:prstDash val="solid"/>
            <a:miter/>
            <a:tailEnd type="arrow"/>
          </a:ln>
        </p:spPr>
      </p:cxnSp>
      <p:cxnSp>
        <p:nvCxnSpPr>
          <p:cNvPr id="40" name="Straight Arrow Connector 61">
            <a:extLst>
              <a:ext uri="{FF2B5EF4-FFF2-40B4-BE49-F238E27FC236}">
                <a16:creationId xmlns:a16="http://schemas.microsoft.com/office/drawing/2014/main" id="{BDAACDD8-6FD9-A494-BE7F-B74CD167289B}"/>
              </a:ext>
            </a:extLst>
          </p:cNvPr>
          <p:cNvCxnSpPr/>
          <p:nvPr/>
        </p:nvCxnSpPr>
        <p:spPr>
          <a:xfrm flipV="1">
            <a:off x="2941670" y="3292187"/>
            <a:ext cx="0" cy="339544"/>
          </a:xfrm>
          <a:prstGeom prst="straightConnector1">
            <a:avLst/>
          </a:prstGeom>
          <a:noFill/>
          <a:ln w="19046" cap="flat">
            <a:solidFill>
              <a:srgbClr val="4472C4"/>
            </a:solidFill>
            <a:prstDash val="solid"/>
            <a:miter/>
            <a:tailEnd type="arrow"/>
          </a:ln>
        </p:spPr>
      </p:cxnSp>
      <p:cxnSp>
        <p:nvCxnSpPr>
          <p:cNvPr id="41" name="Straight Arrow Connector 62">
            <a:extLst>
              <a:ext uri="{FF2B5EF4-FFF2-40B4-BE49-F238E27FC236}">
                <a16:creationId xmlns:a16="http://schemas.microsoft.com/office/drawing/2014/main" id="{C17CB4AF-2BC6-C656-A3FE-18B8888CA9B1}"/>
              </a:ext>
            </a:extLst>
          </p:cNvPr>
          <p:cNvCxnSpPr/>
          <p:nvPr/>
        </p:nvCxnSpPr>
        <p:spPr>
          <a:xfrm flipV="1">
            <a:off x="4630805" y="3297554"/>
            <a:ext cx="0" cy="339545"/>
          </a:xfrm>
          <a:prstGeom prst="straightConnector1">
            <a:avLst/>
          </a:prstGeom>
          <a:noFill/>
          <a:ln w="19046" cap="flat">
            <a:solidFill>
              <a:srgbClr val="4472C4"/>
            </a:solidFill>
            <a:prstDash val="solid"/>
            <a:miter/>
            <a:tailEnd type="arrow"/>
          </a:ln>
        </p:spPr>
      </p:cxnSp>
      <p:cxnSp>
        <p:nvCxnSpPr>
          <p:cNvPr id="42" name="Straight Arrow Connector 63">
            <a:extLst>
              <a:ext uri="{FF2B5EF4-FFF2-40B4-BE49-F238E27FC236}">
                <a16:creationId xmlns:a16="http://schemas.microsoft.com/office/drawing/2014/main" id="{5CF8C69A-AA24-CD94-D46C-E744B06E3F89}"/>
              </a:ext>
            </a:extLst>
          </p:cNvPr>
          <p:cNvCxnSpPr/>
          <p:nvPr/>
        </p:nvCxnSpPr>
        <p:spPr>
          <a:xfrm flipV="1">
            <a:off x="6319098" y="3291199"/>
            <a:ext cx="0" cy="339545"/>
          </a:xfrm>
          <a:prstGeom prst="straightConnector1">
            <a:avLst/>
          </a:prstGeom>
          <a:noFill/>
          <a:ln w="19046" cap="flat">
            <a:solidFill>
              <a:srgbClr val="4472C4"/>
            </a:solidFill>
            <a:prstDash val="solid"/>
            <a:miter/>
            <a:tailEnd type="arrow"/>
          </a:ln>
        </p:spPr>
      </p:cxnSp>
      <p:cxnSp>
        <p:nvCxnSpPr>
          <p:cNvPr id="43" name="Straight Arrow Connector 64">
            <a:extLst>
              <a:ext uri="{FF2B5EF4-FFF2-40B4-BE49-F238E27FC236}">
                <a16:creationId xmlns:a16="http://schemas.microsoft.com/office/drawing/2014/main" id="{A6521291-A642-DE30-C3B1-241A9C91B9EB}"/>
              </a:ext>
            </a:extLst>
          </p:cNvPr>
          <p:cNvCxnSpPr/>
          <p:nvPr/>
        </p:nvCxnSpPr>
        <p:spPr>
          <a:xfrm flipV="1">
            <a:off x="8007821" y="3298249"/>
            <a:ext cx="0" cy="339545"/>
          </a:xfrm>
          <a:prstGeom prst="straightConnector1">
            <a:avLst/>
          </a:prstGeom>
          <a:noFill/>
          <a:ln w="19046" cap="flat">
            <a:solidFill>
              <a:srgbClr val="4472C4"/>
            </a:solidFill>
            <a:prstDash val="solid"/>
            <a:miter/>
            <a:tailEnd type="arrow"/>
          </a:ln>
        </p:spPr>
      </p:cxnSp>
      <p:cxnSp>
        <p:nvCxnSpPr>
          <p:cNvPr id="44" name="Straight Arrow Connector 1">
            <a:extLst>
              <a:ext uri="{FF2B5EF4-FFF2-40B4-BE49-F238E27FC236}">
                <a16:creationId xmlns:a16="http://schemas.microsoft.com/office/drawing/2014/main" id="{A8F0C273-F86E-0F40-60B4-D10428177CEE}"/>
              </a:ext>
            </a:extLst>
          </p:cNvPr>
          <p:cNvCxnSpPr/>
          <p:nvPr/>
        </p:nvCxnSpPr>
        <p:spPr>
          <a:xfrm flipV="1">
            <a:off x="9703795" y="3298249"/>
            <a:ext cx="0" cy="339545"/>
          </a:xfrm>
          <a:prstGeom prst="straightConnector1">
            <a:avLst/>
          </a:prstGeom>
          <a:noFill/>
          <a:ln w="19046" cap="flat">
            <a:solidFill>
              <a:srgbClr val="4472C4"/>
            </a:solidFill>
            <a:prstDash val="solid"/>
            <a:miter/>
            <a:tailEnd type="arrow"/>
          </a:ln>
        </p:spPr>
      </p:cxnSp>
      <p:cxnSp>
        <p:nvCxnSpPr>
          <p:cNvPr id="45" name="Straight Arrow Connector 2">
            <a:extLst>
              <a:ext uri="{FF2B5EF4-FFF2-40B4-BE49-F238E27FC236}">
                <a16:creationId xmlns:a16="http://schemas.microsoft.com/office/drawing/2014/main" id="{B56AD2F5-CA55-943A-3652-2BE9A2C85BB8}"/>
              </a:ext>
            </a:extLst>
          </p:cNvPr>
          <p:cNvCxnSpPr/>
          <p:nvPr/>
        </p:nvCxnSpPr>
        <p:spPr>
          <a:xfrm>
            <a:off x="2093253" y="4294452"/>
            <a:ext cx="0" cy="342470"/>
          </a:xfrm>
          <a:prstGeom prst="straightConnector1">
            <a:avLst/>
          </a:prstGeom>
          <a:noFill/>
          <a:ln w="19046" cap="flat">
            <a:solidFill>
              <a:srgbClr val="4472C4"/>
            </a:solidFill>
            <a:prstDash val="solid"/>
            <a:miter/>
            <a:tailEnd type="arrow"/>
          </a:ln>
        </p:spPr>
      </p:cxnSp>
      <p:cxnSp>
        <p:nvCxnSpPr>
          <p:cNvPr id="46" name="Straight Arrow Connector 5">
            <a:extLst>
              <a:ext uri="{FF2B5EF4-FFF2-40B4-BE49-F238E27FC236}">
                <a16:creationId xmlns:a16="http://schemas.microsoft.com/office/drawing/2014/main" id="{7FC9D8BB-935C-A81E-5D9F-B25F4307BF08}"/>
              </a:ext>
            </a:extLst>
          </p:cNvPr>
          <p:cNvCxnSpPr/>
          <p:nvPr/>
        </p:nvCxnSpPr>
        <p:spPr>
          <a:xfrm>
            <a:off x="3791248" y="4294452"/>
            <a:ext cx="0" cy="342470"/>
          </a:xfrm>
          <a:prstGeom prst="straightConnector1">
            <a:avLst/>
          </a:prstGeom>
          <a:noFill/>
          <a:ln w="19046" cap="flat">
            <a:solidFill>
              <a:srgbClr val="4472C4"/>
            </a:solidFill>
            <a:prstDash val="solid"/>
            <a:miter/>
            <a:tailEnd type="arrow"/>
          </a:ln>
        </p:spPr>
      </p:cxnSp>
      <p:cxnSp>
        <p:nvCxnSpPr>
          <p:cNvPr id="47" name="Straight Arrow Connector 6">
            <a:extLst>
              <a:ext uri="{FF2B5EF4-FFF2-40B4-BE49-F238E27FC236}">
                <a16:creationId xmlns:a16="http://schemas.microsoft.com/office/drawing/2014/main" id="{E966013B-1BE5-DBD6-866D-CB6EC8AF216F}"/>
              </a:ext>
            </a:extLst>
          </p:cNvPr>
          <p:cNvCxnSpPr/>
          <p:nvPr/>
        </p:nvCxnSpPr>
        <p:spPr>
          <a:xfrm>
            <a:off x="5458638" y="4294452"/>
            <a:ext cx="0" cy="342470"/>
          </a:xfrm>
          <a:prstGeom prst="straightConnector1">
            <a:avLst/>
          </a:prstGeom>
          <a:noFill/>
          <a:ln w="19046" cap="flat">
            <a:solidFill>
              <a:srgbClr val="4472C4"/>
            </a:solidFill>
            <a:prstDash val="solid"/>
            <a:miter/>
            <a:tailEnd type="arrow"/>
          </a:ln>
        </p:spPr>
      </p:cxnSp>
      <p:cxnSp>
        <p:nvCxnSpPr>
          <p:cNvPr id="48" name="Straight Arrow Connector 7">
            <a:extLst>
              <a:ext uri="{FF2B5EF4-FFF2-40B4-BE49-F238E27FC236}">
                <a16:creationId xmlns:a16="http://schemas.microsoft.com/office/drawing/2014/main" id="{6C9C80F9-111D-DBE9-29D0-24E8E4EF9BB5}"/>
              </a:ext>
            </a:extLst>
          </p:cNvPr>
          <p:cNvCxnSpPr/>
          <p:nvPr/>
        </p:nvCxnSpPr>
        <p:spPr>
          <a:xfrm>
            <a:off x="7161599" y="4294452"/>
            <a:ext cx="0" cy="342470"/>
          </a:xfrm>
          <a:prstGeom prst="straightConnector1">
            <a:avLst/>
          </a:prstGeom>
          <a:noFill/>
          <a:ln w="19046" cap="flat">
            <a:solidFill>
              <a:srgbClr val="4472C4"/>
            </a:solidFill>
            <a:prstDash val="solid"/>
            <a:miter/>
            <a:tailEnd type="arrow"/>
          </a:ln>
        </p:spPr>
      </p:cxnSp>
      <p:cxnSp>
        <p:nvCxnSpPr>
          <p:cNvPr id="49" name="Straight Arrow Connector 8">
            <a:extLst>
              <a:ext uri="{FF2B5EF4-FFF2-40B4-BE49-F238E27FC236}">
                <a16:creationId xmlns:a16="http://schemas.microsoft.com/office/drawing/2014/main" id="{F218194F-8B16-25DF-D7C1-18409A7CD86D}"/>
              </a:ext>
            </a:extLst>
          </p:cNvPr>
          <p:cNvCxnSpPr/>
          <p:nvPr/>
        </p:nvCxnSpPr>
        <p:spPr>
          <a:xfrm>
            <a:off x="8872953" y="4294452"/>
            <a:ext cx="0" cy="342470"/>
          </a:xfrm>
          <a:prstGeom prst="straightConnector1">
            <a:avLst/>
          </a:prstGeom>
          <a:noFill/>
          <a:ln w="19046" cap="flat">
            <a:solidFill>
              <a:srgbClr val="4472C4"/>
            </a:solidFill>
            <a:prstDash val="solid"/>
            <a:miter/>
            <a:tailEnd type="arrow"/>
          </a:ln>
        </p:spPr>
      </p:cxnSp>
      <p:cxnSp>
        <p:nvCxnSpPr>
          <p:cNvPr id="50" name="Straight Arrow Connector 9">
            <a:extLst>
              <a:ext uri="{FF2B5EF4-FFF2-40B4-BE49-F238E27FC236}">
                <a16:creationId xmlns:a16="http://schemas.microsoft.com/office/drawing/2014/main" id="{C236B199-0B63-E0A1-916F-8A3CF836C4D3}"/>
              </a:ext>
            </a:extLst>
          </p:cNvPr>
          <p:cNvCxnSpPr/>
          <p:nvPr/>
        </p:nvCxnSpPr>
        <p:spPr>
          <a:xfrm>
            <a:off x="10540115" y="4294452"/>
            <a:ext cx="0" cy="342470"/>
          </a:xfrm>
          <a:prstGeom prst="straightConnector1">
            <a:avLst/>
          </a:prstGeom>
          <a:noFill/>
          <a:ln w="19046" cap="flat">
            <a:solidFill>
              <a:srgbClr val="4472C4"/>
            </a:solidFill>
            <a:prstDash val="solid"/>
            <a:miter/>
            <a:tailEnd type="arrow"/>
          </a:ln>
        </p:spPr>
      </p:cxnSp>
      <p:sp>
        <p:nvSpPr>
          <p:cNvPr id="51" name="TextBox 14">
            <a:extLst>
              <a:ext uri="{FF2B5EF4-FFF2-40B4-BE49-F238E27FC236}">
                <a16:creationId xmlns:a16="http://schemas.microsoft.com/office/drawing/2014/main" id="{FEF0B476-CF37-B62C-0CAA-BA9873E198AA}"/>
              </a:ext>
            </a:extLst>
          </p:cNvPr>
          <p:cNvSpPr txBox="1"/>
          <p:nvPr/>
        </p:nvSpPr>
        <p:spPr>
          <a:xfrm>
            <a:off x="690243" y="770802"/>
            <a:ext cx="835052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1" i="0" u="none" strike="noStrike" kern="1200" cap="none" spc="0" baseline="0">
                <a:solidFill>
                  <a:srgbClr val="7F7F7F"/>
                </a:solidFill>
                <a:uFillTx/>
                <a:latin typeface="Calibri"/>
              </a:rPr>
              <a:t>TCF Plan Process</a:t>
            </a:r>
          </a:p>
        </p:txBody>
      </p:sp>
      <p:pic>
        <p:nvPicPr>
          <p:cNvPr id="52" name="Picture 3">
            <a:extLst>
              <a:ext uri="{FF2B5EF4-FFF2-40B4-BE49-F238E27FC236}">
                <a16:creationId xmlns:a16="http://schemas.microsoft.com/office/drawing/2014/main" id="{31D81E5D-B35B-6FB5-D01F-8630362FEF54}"/>
              </a:ext>
            </a:extLst>
          </p:cNvPr>
          <p:cNvPicPr>
            <a:picLocks noChangeAspect="1"/>
          </p:cNvPicPr>
          <p:nvPr/>
        </p:nvPicPr>
        <p:blipFill>
          <a:blip r:embed="rId26"/>
          <a:stretch>
            <a:fillRect/>
          </a:stretch>
        </p:blipFill>
        <p:spPr>
          <a:xfrm rot="5400013">
            <a:off x="10649802" y="5315813"/>
            <a:ext cx="1456977" cy="1627412"/>
          </a:xfrm>
          <a:prstGeom prst="rect">
            <a:avLst/>
          </a:prstGeom>
          <a:noFill/>
          <a:ln cap="flat">
            <a:noFill/>
          </a:ln>
        </p:spPr>
      </p:pic>
      <p:sp>
        <p:nvSpPr>
          <p:cNvPr id="53" name="Rectangle 52">
            <a:extLst>
              <a:ext uri="{FF2B5EF4-FFF2-40B4-BE49-F238E27FC236}">
                <a16:creationId xmlns:a16="http://schemas.microsoft.com/office/drawing/2014/main" id="{FF5BBA70-7113-6D20-0B02-E8B3FE88C384}"/>
              </a:ext>
            </a:extLst>
          </p:cNvPr>
          <p:cNvSpPr/>
          <p:nvPr/>
        </p:nvSpPr>
        <p:spPr>
          <a:xfrm>
            <a:off x="89659" y="120432"/>
            <a:ext cx="3243476" cy="6647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94303339-50F9-AE41-E776-F2821FA9A706}"/>
              </a:ext>
            </a:extLst>
          </p:cNvPr>
          <p:cNvSpPr txBox="1"/>
          <p:nvPr/>
        </p:nvSpPr>
        <p:spPr>
          <a:xfrm>
            <a:off x="4945811" y="1035001"/>
            <a:ext cx="2300378"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4000" b="1" i="0" u="none" strike="noStrike" kern="1200" cap="none" spc="0" baseline="0" dirty="0">
                <a:solidFill>
                  <a:srgbClr val="4C6380"/>
                </a:solidFill>
                <a:uFillTx/>
                <a:latin typeface="Calibri"/>
              </a:rPr>
              <a:t>TCF Plan </a:t>
            </a:r>
          </a:p>
        </p:txBody>
      </p:sp>
      <p:sp>
        <p:nvSpPr>
          <p:cNvPr id="7" name="TextBox 8">
            <a:extLst>
              <a:ext uri="{FF2B5EF4-FFF2-40B4-BE49-F238E27FC236}">
                <a16:creationId xmlns:a16="http://schemas.microsoft.com/office/drawing/2014/main" id="{E1E07C16-E83B-70BD-49A2-F09DA5762C02}"/>
              </a:ext>
            </a:extLst>
          </p:cNvPr>
          <p:cNvSpPr txBox="1"/>
          <p:nvPr/>
        </p:nvSpPr>
        <p:spPr>
          <a:xfrm>
            <a:off x="5986732" y="327803"/>
            <a:ext cx="3295287" cy="13716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2" name="Rectangle 1">
            <a:extLst>
              <a:ext uri="{FF2B5EF4-FFF2-40B4-BE49-F238E27FC236}">
                <a16:creationId xmlns:a16="http://schemas.microsoft.com/office/drawing/2014/main" id="{B5BB5459-DA39-47D3-D0E0-004118272626}"/>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descr="A black and white sign with text&#10;&#10;Description automatically generated">
            <a:extLst>
              <a:ext uri="{FF2B5EF4-FFF2-40B4-BE49-F238E27FC236}">
                <a16:creationId xmlns:a16="http://schemas.microsoft.com/office/drawing/2014/main" id="{74FD8A53-A27B-E299-6DDA-4B88119979AC}"/>
              </a:ext>
            </a:extLst>
          </p:cNvPr>
          <p:cNvPicPr>
            <a:picLocks noChangeAspect="1"/>
          </p:cNvPicPr>
          <p:nvPr/>
        </p:nvPicPr>
        <p:blipFill>
          <a:blip r:embed="rId2"/>
          <a:stretch>
            <a:fillRect/>
          </a:stretch>
        </p:blipFill>
        <p:spPr>
          <a:xfrm>
            <a:off x="0" y="-82337"/>
            <a:ext cx="3844110" cy="1291471"/>
          </a:xfrm>
          <a:prstGeom prst="rect">
            <a:avLst/>
          </a:prstGeom>
          <a:noFill/>
          <a:ln cap="flat">
            <a:noFill/>
          </a:ln>
        </p:spPr>
      </p:pic>
      <p:sp>
        <p:nvSpPr>
          <p:cNvPr id="11" name="TextBox 8">
            <a:extLst>
              <a:ext uri="{FF2B5EF4-FFF2-40B4-BE49-F238E27FC236}">
                <a16:creationId xmlns:a16="http://schemas.microsoft.com/office/drawing/2014/main" id="{F42C7E9A-4C03-4B87-626B-D279396C4297}"/>
              </a:ext>
            </a:extLst>
          </p:cNvPr>
          <p:cNvSpPr txBox="1"/>
          <p:nvPr/>
        </p:nvSpPr>
        <p:spPr>
          <a:xfrm>
            <a:off x="6065390" y="315760"/>
            <a:ext cx="3295287"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400" b="0" i="0" u="none" strike="noStrike" kern="1200" cap="none" spc="0" baseline="0">
              <a:solidFill>
                <a:srgbClr val="000000"/>
              </a:solidFill>
              <a:uFillTx/>
              <a:latin typeface="Calibri"/>
            </a:endParaRPr>
          </a:p>
        </p:txBody>
      </p:sp>
      <p:sp>
        <p:nvSpPr>
          <p:cNvPr id="14" name="Text Placeholder 3">
            <a:extLst>
              <a:ext uri="{FF2B5EF4-FFF2-40B4-BE49-F238E27FC236}">
                <a16:creationId xmlns:a16="http://schemas.microsoft.com/office/drawing/2014/main" id="{93F2D863-DA67-DFDF-5A39-2BAB61281609}"/>
              </a:ext>
            </a:extLst>
          </p:cNvPr>
          <p:cNvSpPr txBox="1"/>
          <p:nvPr/>
        </p:nvSpPr>
        <p:spPr>
          <a:xfrm>
            <a:off x="318975" y="1878316"/>
            <a:ext cx="3657600" cy="4480949"/>
          </a:xfrm>
          <a:prstGeom prst="rect">
            <a:avLst/>
          </a:prstGeom>
          <a:solidFill>
            <a:srgbClr val="5BB65F"/>
          </a:solidFill>
          <a:ln cap="flat">
            <a:noFill/>
          </a:ln>
        </p:spPr>
        <p:txBody>
          <a:bodyPr vert="horz" wrap="square" lIns="91440" tIns="45720" rIns="91440" bIns="45720" anchor="t" anchorCtr="0" compatLnSpc="1">
            <a:normAutofit/>
          </a:bodyPr>
          <a:lstStyle/>
          <a:p>
            <a:pPr>
              <a:lnSpc>
                <a:spcPct val="115000"/>
              </a:lnSpc>
              <a:spcAft>
                <a:spcPts val="800"/>
              </a:spcAft>
            </a:pPr>
            <a:endParaRPr lang="en-IE"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IE" sz="2000" b="1" kern="100" dirty="0">
                <a:effectLst/>
                <a:latin typeface="Aptos" panose="020B0004020202020204" pitchFamily="34" charset="0"/>
                <a:ea typeface="Aptos" panose="020B0004020202020204" pitchFamily="34" charset="0"/>
                <a:cs typeface="Times New Roman" panose="02020603050405020304" pitchFamily="18" charset="0"/>
              </a:rPr>
              <a:t>Informed by:</a:t>
            </a:r>
            <a:endParaRPr lang="en-I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National and Regional policy</a:t>
            </a:r>
            <a:endParaRPr lang="en-I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Local Policy</a:t>
            </a: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Best Practice Guidelines</a:t>
            </a: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Case Studies and Pathfinders</a:t>
            </a:r>
          </a:p>
          <a:p>
            <a:pPr marL="0" marR="0" lvl="0" indent="0" algn="ctr" defTabSz="914400" rtl="0" fontAlgn="auto" hangingPunct="1">
              <a:lnSpc>
                <a:spcPct val="70000"/>
              </a:lnSpc>
              <a:spcAft>
                <a:spcPts val="0"/>
              </a:spcAft>
              <a:buNone/>
              <a:tabLst/>
              <a:defRPr sz="1800" b="0" i="0" u="none" strike="noStrike" kern="0" cap="none" spc="0" baseline="0">
                <a:solidFill>
                  <a:srgbClr val="000000"/>
                </a:solidFill>
                <a:uFillTx/>
              </a:defRPr>
            </a:pPr>
            <a:endParaRPr lang="en-IE" sz="2400" b="0" i="0" u="none" strike="noStrike" kern="1200" cap="none" spc="0" baseline="0" dirty="0">
              <a:solidFill>
                <a:schemeClr val="bg1"/>
              </a:solidFill>
              <a:uFillTx/>
              <a:latin typeface="Calibri"/>
            </a:endParaRPr>
          </a:p>
        </p:txBody>
      </p:sp>
      <p:sp>
        <p:nvSpPr>
          <p:cNvPr id="16" name="Text Placeholder 3">
            <a:extLst>
              <a:ext uri="{FF2B5EF4-FFF2-40B4-BE49-F238E27FC236}">
                <a16:creationId xmlns:a16="http://schemas.microsoft.com/office/drawing/2014/main" id="{21BFCD27-F0D6-1501-1B5A-6D2D1A4789A0}"/>
              </a:ext>
            </a:extLst>
          </p:cNvPr>
          <p:cNvSpPr txBox="1"/>
          <p:nvPr/>
        </p:nvSpPr>
        <p:spPr>
          <a:xfrm>
            <a:off x="8309407" y="1878314"/>
            <a:ext cx="3657600" cy="4480949"/>
          </a:xfrm>
          <a:prstGeom prst="rect">
            <a:avLst/>
          </a:prstGeom>
          <a:solidFill>
            <a:schemeClr val="bg2">
              <a:lumMod val="50000"/>
            </a:schemeClr>
          </a:solidFill>
          <a:ln cap="flat">
            <a:noFill/>
          </a:ln>
        </p:spPr>
        <p:txBody>
          <a:bodyPr vert="horz" wrap="square" lIns="91440" tIns="45720" rIns="91440" bIns="45720" anchor="t" anchorCtr="0" compatLnSpc="1">
            <a:normAutofit/>
          </a:bodyPr>
          <a:lstStyle/>
          <a:p>
            <a:pPr>
              <a:lnSpc>
                <a:spcPct val="115000"/>
              </a:lnSpc>
              <a:spcAft>
                <a:spcPts val="800"/>
              </a:spcAft>
            </a:pPr>
            <a:endParaRPr lang="en-IE"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IE" sz="2000" b="1" kern="100" dirty="0">
                <a:effectLst/>
                <a:latin typeface="Aptos" panose="020B0004020202020204" pitchFamily="34" charset="0"/>
                <a:ea typeface="Aptos" panose="020B0004020202020204" pitchFamily="34" charset="0"/>
                <a:cs typeface="Times New Roman" panose="02020603050405020304" pitchFamily="18" charset="0"/>
              </a:rPr>
              <a:t>Prepared and implemented by:</a:t>
            </a:r>
            <a:endParaRPr lang="en-I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Town Centre Team</a:t>
            </a: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Town Regeneration Officers</a:t>
            </a: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Local Authority Multi-Disciplinary Team</a:t>
            </a: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Local Community</a:t>
            </a: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Business Groups</a:t>
            </a:r>
          </a:p>
          <a:p>
            <a:pPr marL="0" marR="0" lvl="0" indent="0" algn="ctr" defTabSz="914400" rtl="0" fontAlgn="auto" hangingPunct="1">
              <a:lnSpc>
                <a:spcPct val="70000"/>
              </a:lnSpc>
              <a:spcAft>
                <a:spcPts val="0"/>
              </a:spcAft>
              <a:buNone/>
              <a:tabLst/>
              <a:defRPr sz="1800" b="0" i="0" u="none" strike="noStrike" kern="0" cap="none" spc="0" baseline="0">
                <a:solidFill>
                  <a:srgbClr val="000000"/>
                </a:solidFill>
                <a:uFillTx/>
              </a:defRPr>
            </a:pPr>
            <a:endParaRPr lang="en-IE" sz="2400" b="0" i="0" u="none" strike="noStrike" kern="1200" cap="none" spc="0" baseline="0" dirty="0">
              <a:solidFill>
                <a:schemeClr val="bg1"/>
              </a:solidFill>
              <a:uFillTx/>
              <a:latin typeface="Calibri"/>
            </a:endParaRPr>
          </a:p>
        </p:txBody>
      </p:sp>
      <p:sp>
        <p:nvSpPr>
          <p:cNvPr id="17" name="Text Placeholder 3">
            <a:extLst>
              <a:ext uri="{FF2B5EF4-FFF2-40B4-BE49-F238E27FC236}">
                <a16:creationId xmlns:a16="http://schemas.microsoft.com/office/drawing/2014/main" id="{A72DDE52-8312-DA1C-0D40-4B8ACF173949}"/>
              </a:ext>
            </a:extLst>
          </p:cNvPr>
          <p:cNvSpPr txBox="1"/>
          <p:nvPr/>
        </p:nvSpPr>
        <p:spPr>
          <a:xfrm>
            <a:off x="4314191" y="1878315"/>
            <a:ext cx="3657600" cy="4480949"/>
          </a:xfrm>
          <a:prstGeom prst="rect">
            <a:avLst/>
          </a:prstGeom>
          <a:solidFill>
            <a:schemeClr val="tx2">
              <a:lumMod val="50000"/>
              <a:lumOff val="50000"/>
            </a:schemeClr>
          </a:solidFill>
          <a:ln cap="flat">
            <a:noFill/>
          </a:ln>
        </p:spPr>
        <p:txBody>
          <a:bodyPr vert="horz" wrap="square" lIns="91440" tIns="45720" rIns="91440" bIns="45720" anchor="t" anchorCtr="0" compatLnSpc="1">
            <a:normAutofit/>
          </a:bodyPr>
          <a:lstStyle/>
          <a:p>
            <a:pPr>
              <a:lnSpc>
                <a:spcPct val="115000"/>
              </a:lnSpc>
              <a:spcAft>
                <a:spcPts val="800"/>
              </a:spcAft>
            </a:pPr>
            <a:endParaRPr lang="en-IE"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IE" sz="2000" b="1" kern="100" dirty="0">
                <a:effectLst/>
                <a:latin typeface="Aptos" panose="020B0004020202020204" pitchFamily="34" charset="0"/>
                <a:ea typeface="Aptos" panose="020B0004020202020204" pitchFamily="34" charset="0"/>
                <a:cs typeface="Times New Roman" panose="02020603050405020304" pitchFamily="18" charset="0"/>
              </a:rPr>
              <a:t>Includes:</a:t>
            </a:r>
            <a:endParaRPr lang="en-IE"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Analysis and Appraisal</a:t>
            </a: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Objectives</a:t>
            </a:r>
          </a:p>
          <a:p>
            <a:pPr marL="342900" lvl="0" indent="-342900">
              <a:lnSpc>
                <a:spcPct val="115000"/>
              </a:lnSpc>
              <a:spcAft>
                <a:spcPts val="800"/>
              </a:spcAft>
              <a:buFont typeface="Arial" panose="020B0604020202020204" pitchFamily="34" charset="0"/>
              <a:buChar char="•"/>
              <a:tabLst>
                <a:tab pos="457200" algn="l"/>
              </a:tabLst>
            </a:pPr>
            <a:r>
              <a:rPr lang="en-IE" sz="2000" kern="100" dirty="0">
                <a:effectLst/>
                <a:latin typeface="Aptos" panose="020B0004020202020204" pitchFamily="34" charset="0"/>
                <a:ea typeface="Aptos" panose="020B0004020202020204" pitchFamily="34" charset="0"/>
                <a:cs typeface="Times New Roman" panose="02020603050405020304" pitchFamily="18" charset="0"/>
              </a:rPr>
              <a:t>Strategy and Actions</a:t>
            </a:r>
          </a:p>
          <a:p>
            <a:pPr marL="0" marR="0" lvl="0" indent="0" algn="ctr" defTabSz="914400" rtl="0" fontAlgn="auto" hangingPunct="1">
              <a:lnSpc>
                <a:spcPct val="70000"/>
              </a:lnSpc>
              <a:spcAft>
                <a:spcPts val="0"/>
              </a:spcAft>
              <a:buNone/>
              <a:tabLst/>
              <a:defRPr sz="1800" b="0" i="0" u="none" strike="noStrike" kern="0" cap="none" spc="0" baseline="0">
                <a:solidFill>
                  <a:srgbClr val="000000"/>
                </a:solidFill>
                <a:uFillTx/>
              </a:defRPr>
            </a:pPr>
            <a:endParaRPr lang="en-IE" sz="2400" b="0" i="0" u="none" strike="noStrike" kern="1200" cap="none" spc="0" baseline="0" dirty="0">
              <a:solidFill>
                <a:schemeClr val="bg1"/>
              </a:solidFill>
              <a:uFillTx/>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0B94F9-8909-5BC1-CB69-CE9ABA1636F0}"/>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2">
            <a:extLst>
              <a:ext uri="{FF2B5EF4-FFF2-40B4-BE49-F238E27FC236}">
                <a16:creationId xmlns:a16="http://schemas.microsoft.com/office/drawing/2014/main" id="{54E8B718-1784-F9F0-17B7-456364FF1265}"/>
              </a:ext>
            </a:extLst>
          </p:cNvPr>
          <p:cNvPicPr>
            <a:picLocks noChangeAspect="1"/>
          </p:cNvPicPr>
          <p:nvPr/>
        </p:nvPicPr>
        <p:blipFill>
          <a:blip r:embed="rId2"/>
          <a:stretch>
            <a:fillRect/>
          </a:stretch>
        </p:blipFill>
        <p:spPr>
          <a:xfrm>
            <a:off x="1250213" y="0"/>
            <a:ext cx="9691579" cy="6858000"/>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B5864D-EE33-F632-FBBD-D59074FFB1BE}"/>
              </a:ext>
            </a:extLst>
          </p:cNvPr>
          <p:cNvSpPr/>
          <p:nvPr/>
        </p:nvSpPr>
        <p:spPr>
          <a:xfrm>
            <a:off x="1333066" y="800874"/>
            <a:ext cx="4509665" cy="2133404"/>
          </a:xfrm>
          <a:prstGeom prst="rect">
            <a:avLst/>
          </a:prstGeom>
          <a:noFill/>
          <a:ln cap="flat">
            <a:noFill/>
            <a:prstDash val="solid"/>
          </a:ln>
        </p:spPr>
        <p:txBody>
          <a:bodyPr vert="horz" wrap="square" lIns="91440" tIns="45720" rIns="91440" bIns="45720" anchor="t" anchorCtr="0" compatLnSpc="1">
            <a:spAutoFit/>
          </a:bodyPr>
          <a:lstStyle/>
          <a:p>
            <a:pPr marL="285750" marR="0" lvl="0" indent="-285750" algn="just" defTabSz="914400" rtl="0" fontAlgn="auto" hangingPunct="1">
              <a:lnSpc>
                <a:spcPct val="120000"/>
              </a:lnSpc>
              <a:spcBef>
                <a:spcPts val="0"/>
              </a:spcBef>
              <a:spcAft>
                <a:spcPts val="0"/>
              </a:spcAft>
              <a:buSzPct val="100000"/>
              <a:buChar char="•"/>
              <a:tabLst/>
              <a:defRPr sz="1800" b="0" i="0" u="none" strike="noStrike" kern="0" cap="none" spc="0" baseline="0">
                <a:solidFill>
                  <a:srgbClr val="000000"/>
                </a:solidFill>
                <a:uFillTx/>
              </a:defRPr>
            </a:pPr>
            <a:endParaRPr lang="en-IE" sz="1600" b="0" i="0" u="none" strike="noStrike" kern="1200" cap="none" spc="0" baseline="0">
              <a:solidFill>
                <a:srgbClr val="000000"/>
              </a:solidFill>
              <a:uFillTx/>
              <a:latin typeface="Arial" pitchFamily="34"/>
              <a:ea typeface="Arial Unicode MS" pitchFamily="34"/>
              <a:cs typeface="Arial Unicode MS" pitchFamily="34"/>
            </a:endParaRPr>
          </a:p>
          <a:p>
            <a:pPr marL="285750" marR="0" lvl="0" indent="-285750" algn="just" defTabSz="914400" rtl="0" fontAlgn="auto" hangingPunct="1">
              <a:lnSpc>
                <a:spcPct val="120000"/>
              </a:lnSpc>
              <a:spcBef>
                <a:spcPts val="0"/>
              </a:spcBef>
              <a:spcAft>
                <a:spcPts val="0"/>
              </a:spcAft>
              <a:buSzPct val="100000"/>
              <a:buChar char="•"/>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ea typeface="Arial Unicode MS" pitchFamily="34"/>
              <a:cs typeface="Arial Unicode MS" pitchFamily="34"/>
            </a:endParaRPr>
          </a:p>
          <a:p>
            <a:pPr marL="285750" marR="0" lvl="0" indent="-285750" algn="just" defTabSz="914400" rtl="0" fontAlgn="auto" hangingPunct="1">
              <a:lnSpc>
                <a:spcPct val="120000"/>
              </a:lnSpc>
              <a:spcBef>
                <a:spcPts val="0"/>
              </a:spcBef>
              <a:spcAft>
                <a:spcPts val="0"/>
              </a:spcAft>
              <a:buSzPct val="100000"/>
              <a:buChar char="•"/>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ea typeface="Arial Unicode MS" pitchFamily="34"/>
              <a:cs typeface="Arial Unicode MS" pitchFamily="34"/>
            </a:endParaRPr>
          </a:p>
          <a:p>
            <a:pPr marL="285750" marR="0" lvl="0" indent="-285750" algn="just" defTabSz="914400" rtl="0" fontAlgn="auto" hangingPunct="1">
              <a:lnSpc>
                <a:spcPct val="120000"/>
              </a:lnSpc>
              <a:spcBef>
                <a:spcPts val="0"/>
              </a:spcBef>
              <a:spcAft>
                <a:spcPts val="0"/>
              </a:spcAft>
              <a:buSzPct val="100000"/>
              <a:buChar char="•"/>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ea typeface="Arial Unicode MS" pitchFamily="34"/>
              <a:cs typeface="Arial Unicode MS" pitchFamily="34"/>
            </a:endParaRPr>
          </a:p>
          <a:p>
            <a:pPr marL="285750" marR="0" lvl="0" indent="-285750" algn="just" defTabSz="914400" rtl="0" fontAlgn="auto" hangingPunct="1">
              <a:lnSpc>
                <a:spcPct val="120000"/>
              </a:lnSpc>
              <a:spcBef>
                <a:spcPts val="0"/>
              </a:spcBef>
              <a:spcAft>
                <a:spcPts val="0"/>
              </a:spcAft>
              <a:buSzPct val="100000"/>
              <a:buChar char="•"/>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ea typeface="Arial Unicode MS" pitchFamily="34"/>
              <a:cs typeface="Arial Unicode MS" pitchFamily="34"/>
            </a:endParaRPr>
          </a:p>
          <a:p>
            <a:pPr marL="285750" marR="0" lvl="0" indent="-285750" algn="just" defTabSz="914400" rtl="0" fontAlgn="auto" hangingPunct="1">
              <a:lnSpc>
                <a:spcPct val="120000"/>
              </a:lnSpc>
              <a:spcBef>
                <a:spcPts val="0"/>
              </a:spcBef>
              <a:spcAft>
                <a:spcPts val="0"/>
              </a:spcAft>
              <a:buSzPct val="100000"/>
              <a:buChar char="•"/>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ea typeface="Arial Unicode MS" pitchFamily="34"/>
              <a:cs typeface="Arial Unicode MS" pitchFamily="34"/>
            </a:endParaRPr>
          </a:p>
          <a:p>
            <a:pPr marL="285750" marR="0" lvl="0" indent="-285750" algn="just" defTabSz="914400" rtl="0" fontAlgn="auto" hangingPunct="1">
              <a:lnSpc>
                <a:spcPct val="120000"/>
              </a:lnSpc>
              <a:spcBef>
                <a:spcPts val="0"/>
              </a:spcBef>
              <a:spcAft>
                <a:spcPts val="0"/>
              </a:spcAft>
              <a:buSzPct val="100000"/>
              <a:buChar char="•"/>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ea typeface="Arial Unicode MS" pitchFamily="34"/>
              <a:cs typeface="Arial Unicode MS" pitchFamily="34"/>
            </a:endParaRPr>
          </a:p>
        </p:txBody>
      </p:sp>
      <p:sp>
        <p:nvSpPr>
          <p:cNvPr id="3" name="Rectangle 12">
            <a:extLst>
              <a:ext uri="{FF2B5EF4-FFF2-40B4-BE49-F238E27FC236}">
                <a16:creationId xmlns:a16="http://schemas.microsoft.com/office/drawing/2014/main" id="{307B21E6-F2E6-4E48-82A0-9568F73426D6}"/>
              </a:ext>
            </a:extLst>
          </p:cNvPr>
          <p:cNvSpPr/>
          <p:nvPr/>
        </p:nvSpPr>
        <p:spPr>
          <a:xfrm>
            <a:off x="1387756" y="305915"/>
            <a:ext cx="4454975" cy="132343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chemeClr val="tx2"/>
                </a:solidFill>
                <a:uFillTx/>
                <a:latin typeface="Arial" pitchFamily="34"/>
                <a:ea typeface="ＭＳ Ｐゴシック" pitchFamily="34"/>
              </a:rPr>
              <a:t>Packages</a:t>
            </a:r>
            <a:endParaRPr lang="en-US" sz="2000" b="0" i="0" u="none" strike="noStrike" kern="1200" cap="none" spc="0" baseline="0" dirty="0">
              <a:solidFill>
                <a:schemeClr val="tx2"/>
              </a:solidFill>
              <a:uFillTx/>
              <a:latin typeface="Arial" pitchFamily="34"/>
              <a:ea typeface="ＭＳ Ｐゴシック" pitchFamily="34"/>
            </a:endParaRP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pitchFamily="34"/>
              <a:ea typeface="ＭＳ Ｐゴシック" pitchFamily="34"/>
            </a:endParaRP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pitchFamily="34"/>
              <a:ea typeface="ＭＳ Ｐゴシック" pitchFamily="34"/>
            </a:endParaRPr>
          </a:p>
        </p:txBody>
      </p:sp>
      <p:graphicFrame>
        <p:nvGraphicFramePr>
          <p:cNvPr id="4" name="Table 2">
            <a:extLst>
              <a:ext uri="{FF2B5EF4-FFF2-40B4-BE49-F238E27FC236}">
                <a16:creationId xmlns:a16="http://schemas.microsoft.com/office/drawing/2014/main" id="{9EA096CA-59FD-79D0-F1BB-E0D8B38100FE}"/>
              </a:ext>
            </a:extLst>
          </p:cNvPr>
          <p:cNvGraphicFramePr>
            <a:graphicFrameLocks noGrp="1"/>
          </p:cNvGraphicFramePr>
          <p:nvPr/>
        </p:nvGraphicFramePr>
        <p:xfrm>
          <a:off x="1999207" y="860605"/>
          <a:ext cx="8193570" cy="2676648"/>
        </p:xfrm>
        <a:graphic>
          <a:graphicData uri="http://schemas.openxmlformats.org/drawingml/2006/table">
            <a:tbl>
              <a:tblPr firstRow="1" bandRow="1">
                <a:effectLst/>
                <a:tableStyleId>{5C22544A-7EE6-4342-B048-85BDC9FD1C3A}</a:tableStyleId>
              </a:tblPr>
              <a:tblGrid>
                <a:gridCol w="620685">
                  <a:extLst>
                    <a:ext uri="{9D8B030D-6E8A-4147-A177-3AD203B41FA5}">
                      <a16:colId xmlns:a16="http://schemas.microsoft.com/office/drawing/2014/main" val="4119611658"/>
                    </a:ext>
                  </a:extLst>
                </a:gridCol>
                <a:gridCol w="2266221">
                  <a:extLst>
                    <a:ext uri="{9D8B030D-6E8A-4147-A177-3AD203B41FA5}">
                      <a16:colId xmlns:a16="http://schemas.microsoft.com/office/drawing/2014/main" val="2233666616"/>
                    </a:ext>
                  </a:extLst>
                </a:gridCol>
                <a:gridCol w="2653332">
                  <a:extLst>
                    <a:ext uri="{9D8B030D-6E8A-4147-A177-3AD203B41FA5}">
                      <a16:colId xmlns:a16="http://schemas.microsoft.com/office/drawing/2014/main" val="3151827410"/>
                    </a:ext>
                  </a:extLst>
                </a:gridCol>
                <a:gridCol w="2653332">
                  <a:extLst>
                    <a:ext uri="{9D8B030D-6E8A-4147-A177-3AD203B41FA5}">
                      <a16:colId xmlns:a16="http://schemas.microsoft.com/office/drawing/2014/main" val="2025411044"/>
                    </a:ext>
                  </a:extLst>
                </a:gridCol>
              </a:tblGrid>
              <a:tr h="378204">
                <a:tc rowSpan="2">
                  <a:txBody>
                    <a:bodyPr/>
                    <a:lstStyle/>
                    <a:p>
                      <a:pPr lvl="0"/>
                      <a:r>
                        <a:rPr lang="en-US" sz="1200">
                          <a:solidFill>
                            <a:srgbClr val="000000"/>
                          </a:solidFill>
                        </a:rPr>
                        <a:t>No.</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rowSpan="2">
                  <a:txBody>
                    <a:bodyPr/>
                    <a:lstStyle/>
                    <a:p>
                      <a:pPr lvl="0"/>
                      <a:r>
                        <a:rPr lang="en-US" sz="1200">
                          <a:solidFill>
                            <a:srgbClr val="000000"/>
                          </a:solidFill>
                        </a:rPr>
                        <a:t>Name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gridSpan="2">
                  <a:txBody>
                    <a:bodyPr/>
                    <a:lstStyle/>
                    <a:p>
                      <a:pPr lvl="0"/>
                      <a:r>
                        <a:rPr lang="en-US" sz="1200">
                          <a:solidFill>
                            <a:srgbClr val="000000"/>
                          </a:solidFill>
                        </a:rPr>
                        <a:t>Regeneration elements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50579644"/>
                  </a:ext>
                </a:extLst>
              </a:tr>
              <a:tr h="378204">
                <a:tc vMerge="1">
                  <a:txBody>
                    <a:bodyPr/>
                    <a:lstStyle/>
                    <a:p>
                      <a:endParaRPr lang="en-GB"/>
                    </a:p>
                  </a:txBody>
                  <a:tcPr/>
                </a:tc>
                <a:tc vMerge="1">
                  <a:txBody>
                    <a:bodyPr/>
                    <a:lstStyle/>
                    <a:p>
                      <a:endParaRPr lang="en-GB"/>
                    </a:p>
                  </a:txBody>
                  <a:tcPr/>
                </a:tc>
                <a:tc>
                  <a:txBody>
                    <a:bodyPr/>
                    <a:lstStyle/>
                    <a:p>
                      <a:pPr lvl="0"/>
                      <a:r>
                        <a:rPr lang="en-US" sz="1200" b="1" i="1"/>
                        <a:t>Public space improvement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b="1" i="1"/>
                        <a:t>Redevelopment and refurbishment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106609"/>
                  </a:ext>
                </a:extLst>
              </a:tr>
              <a:tr h="378204">
                <a:tc>
                  <a:txBody>
                    <a:bodyPr/>
                    <a:lstStyle/>
                    <a:p>
                      <a:pPr lvl="0"/>
                      <a:r>
                        <a:rPr lang="en-US" sz="1200"/>
                        <a:t>1</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a:t>Civic Spine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a:t>Main Street/Market Square/Castle Hill/Abbey Square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a:t>Murphy Flood site, refurbishment of stock.</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031411"/>
                  </a:ext>
                </a:extLst>
              </a:tr>
              <a:tr h="378204">
                <a:tc>
                  <a:txBody>
                    <a:bodyPr/>
                    <a:lstStyle/>
                    <a:p>
                      <a:pPr lvl="0"/>
                      <a:r>
                        <a:rPr lang="en-US" sz="1200"/>
                        <a:t>2</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a:t>Castle Heritage Quarter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a:t>Surrounding streets and spaces - Castle Hill/Slaney Street/Slaney Place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a:t>Block Masterplan, Castle and Atheneum renewal and redevelopment. Redevelopment and refurbishment of street buildings.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972132"/>
                  </a:ext>
                </a:extLst>
              </a:tr>
              <a:tr h="378204">
                <a:tc>
                  <a:txBody>
                    <a:bodyPr/>
                    <a:lstStyle/>
                    <a:p>
                      <a:pPr lvl="0"/>
                      <a:r>
                        <a:rPr lang="en-US" sz="1200"/>
                        <a:t>3</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a:t>Templeshannon Hub and Link</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dirty="0"/>
                        <a:t>All spaces in </a:t>
                      </a:r>
                      <a:r>
                        <a:rPr lang="en-US" sz="1200" dirty="0" err="1"/>
                        <a:t>Templeshannon</a:t>
                      </a:r>
                      <a:r>
                        <a:rPr lang="en-US" sz="1200" dirty="0"/>
                        <a:t>, Enniscorthy Bridge and connection to Slaney Street and Slaney Place.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r>
                        <a:rPr lang="en-US" sz="1200" dirty="0"/>
                        <a:t>Study and masterplan for backlands. </a:t>
                      </a:r>
                      <a:r>
                        <a:rPr lang="en-US" sz="1200" dirty="0" err="1"/>
                        <a:t>Refurbushment</a:t>
                      </a:r>
                      <a:r>
                        <a:rPr lang="en-US" sz="1200" dirty="0"/>
                        <a:t> of street buildings.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389257"/>
                  </a:ext>
                </a:extLst>
              </a:tr>
            </a:tbl>
          </a:graphicData>
        </a:graphic>
      </p:graphicFrame>
      <p:pic>
        <p:nvPicPr>
          <p:cNvPr id="5" name="Picture 2" descr="Map&#10;&#10;Description automatically generated">
            <a:extLst>
              <a:ext uri="{FF2B5EF4-FFF2-40B4-BE49-F238E27FC236}">
                <a16:creationId xmlns:a16="http://schemas.microsoft.com/office/drawing/2014/main" id="{126DF3AF-53FE-71E4-BE61-868E3136D364}"/>
              </a:ext>
            </a:extLst>
          </p:cNvPr>
          <p:cNvPicPr>
            <a:picLocks noChangeAspect="1"/>
          </p:cNvPicPr>
          <p:nvPr/>
        </p:nvPicPr>
        <p:blipFill>
          <a:blip r:embed="rId3"/>
          <a:srcRect l="35500" t="19484" r="35996" b="52260"/>
          <a:stretch>
            <a:fillRect/>
          </a:stretch>
        </p:blipFill>
        <p:spPr>
          <a:xfrm>
            <a:off x="6809527" y="3738396"/>
            <a:ext cx="3383261" cy="2956456"/>
          </a:xfrm>
          <a:prstGeom prst="rect">
            <a:avLst/>
          </a:prstGeom>
          <a:noFill/>
          <a:ln cap="flat">
            <a:noFill/>
          </a:ln>
        </p:spPr>
      </p:pic>
      <p:pic>
        <p:nvPicPr>
          <p:cNvPr id="6" name="Picture 3" descr="Map&#10;&#10;Description automatically generated">
            <a:extLst>
              <a:ext uri="{FF2B5EF4-FFF2-40B4-BE49-F238E27FC236}">
                <a16:creationId xmlns:a16="http://schemas.microsoft.com/office/drawing/2014/main" id="{D099759E-EE6A-2351-E3C1-E5C195B5CF7E}"/>
              </a:ext>
            </a:extLst>
          </p:cNvPr>
          <p:cNvPicPr>
            <a:picLocks noChangeAspect="1"/>
          </p:cNvPicPr>
          <p:nvPr/>
        </p:nvPicPr>
        <p:blipFill>
          <a:blip r:embed="rId4"/>
          <a:srcRect l="1286" t="78294" r="67601" b="4479"/>
          <a:stretch>
            <a:fillRect/>
          </a:stretch>
        </p:blipFill>
        <p:spPr>
          <a:xfrm>
            <a:off x="1999207" y="3738396"/>
            <a:ext cx="4629707" cy="2259006"/>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E026C-05B6-24B0-27B2-B32D5B04AC7D}"/>
              </a:ext>
            </a:extLst>
          </p:cNvPr>
          <p:cNvSpPr txBox="1">
            <a:spLocks noGrp="1"/>
          </p:cNvSpPr>
          <p:nvPr>
            <p:ph type="body" idx="4294967295"/>
          </p:nvPr>
        </p:nvSpPr>
        <p:spPr>
          <a:xfrm>
            <a:off x="603933" y="2313441"/>
            <a:ext cx="6232522" cy="728657"/>
          </a:xfrm>
        </p:spPr>
        <p:txBody>
          <a:bodyPr/>
          <a:lstStyle/>
          <a:p>
            <a:pPr marL="0" lvl="0" indent="0">
              <a:buNone/>
            </a:pPr>
            <a:r>
              <a:rPr lang="en-GB" sz="4000" dirty="0">
                <a:solidFill>
                  <a:srgbClr val="FFFFFF"/>
                </a:solidFill>
              </a:rPr>
              <a:t>Vacant Homes</a:t>
            </a:r>
            <a:endParaRPr lang="en-IE" sz="4000" dirty="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25B06AC-1DCD-7D86-CCEB-9D150154F11A}"/>
              </a:ext>
            </a:extLst>
          </p:cNvPr>
          <p:cNvPicPr>
            <a:picLocks noMove="1" noResize="1"/>
          </p:cNvPicPr>
          <p:nvPr/>
        </p:nvPicPr>
        <p:blipFill>
          <a:blip r:embed="rId2"/>
          <a:stretch>
            <a:fillRect/>
          </a:stretch>
        </p:blipFill>
        <p:spPr>
          <a:xfrm>
            <a:off x="500185" y="130265"/>
            <a:ext cx="2268178" cy="884874"/>
          </a:xfrm>
          <a:prstGeom prst="rect">
            <a:avLst/>
          </a:prstGeom>
          <a:noFill/>
          <a:ln cap="flat">
            <a:noFill/>
          </a:ln>
        </p:spPr>
      </p:pic>
      <p:sp>
        <p:nvSpPr>
          <p:cNvPr id="3" name="TextBox 4">
            <a:extLst>
              <a:ext uri="{FF2B5EF4-FFF2-40B4-BE49-F238E27FC236}">
                <a16:creationId xmlns:a16="http://schemas.microsoft.com/office/drawing/2014/main" id="{4C35DA20-5A5F-54E1-B0E8-F033FA44809A}"/>
              </a:ext>
            </a:extLst>
          </p:cNvPr>
          <p:cNvSpPr txBox="1"/>
          <p:nvPr/>
        </p:nvSpPr>
        <p:spPr>
          <a:xfrm>
            <a:off x="3971602" y="771945"/>
            <a:ext cx="4248795"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4000" b="1" i="0" u="none" strike="noStrike" kern="1200" cap="none" spc="0" baseline="0" dirty="0">
                <a:solidFill>
                  <a:srgbClr val="4C6380"/>
                </a:solidFill>
                <a:uFillTx/>
                <a:latin typeface="Calibri"/>
              </a:rPr>
              <a:t>Funding for Towns</a:t>
            </a:r>
          </a:p>
        </p:txBody>
      </p:sp>
      <p:sp>
        <p:nvSpPr>
          <p:cNvPr id="4" name="Text Placeholder 3">
            <a:extLst>
              <a:ext uri="{FF2B5EF4-FFF2-40B4-BE49-F238E27FC236}">
                <a16:creationId xmlns:a16="http://schemas.microsoft.com/office/drawing/2014/main" id="{C17108FC-7D39-09C4-41E1-5477095CF594}"/>
              </a:ext>
            </a:extLst>
          </p:cNvPr>
          <p:cNvSpPr txBox="1"/>
          <p:nvPr/>
        </p:nvSpPr>
        <p:spPr>
          <a:xfrm>
            <a:off x="609603" y="2324103"/>
            <a:ext cx="7335325" cy="769933"/>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p:txBody>
      </p:sp>
      <p:sp>
        <p:nvSpPr>
          <p:cNvPr id="5" name="TextBox 7">
            <a:extLst>
              <a:ext uri="{FF2B5EF4-FFF2-40B4-BE49-F238E27FC236}">
                <a16:creationId xmlns:a16="http://schemas.microsoft.com/office/drawing/2014/main" id="{E2703D25-9539-6B3E-4970-C2AAFE08EDC4}"/>
              </a:ext>
            </a:extLst>
          </p:cNvPr>
          <p:cNvSpPr txBox="1"/>
          <p:nvPr/>
        </p:nvSpPr>
        <p:spPr>
          <a:xfrm>
            <a:off x="810881" y="1656808"/>
            <a:ext cx="10570235" cy="4661276"/>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Urban Regeneration and Development Fund (URDF)</a:t>
            </a:r>
          </a:p>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Rural Regeneration and Development Fund (RRDF)</a:t>
            </a:r>
          </a:p>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Town &amp; Village Renewal Scheme</a:t>
            </a:r>
          </a:p>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Housing for All </a:t>
            </a:r>
          </a:p>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err="1">
                <a:solidFill>
                  <a:srgbClr val="000000"/>
                </a:solidFill>
                <a:uFillTx/>
                <a:latin typeface="Calibri"/>
              </a:rPr>
              <a:t>Crói</a:t>
            </a:r>
            <a:r>
              <a:rPr lang="en-GB" sz="2000" b="1" i="0" u="none" strike="noStrike" kern="1200" cap="none" spc="0" baseline="0" dirty="0">
                <a:solidFill>
                  <a:srgbClr val="000000"/>
                </a:solidFill>
                <a:uFillTx/>
                <a:latin typeface="Calibri"/>
              </a:rPr>
              <a:t> Cónaithe Fund</a:t>
            </a:r>
          </a:p>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European Regional Development Fund (ERDF) programme for Towns via the Regional Assemblies</a:t>
            </a:r>
          </a:p>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Active Travel Fund</a:t>
            </a:r>
          </a:p>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Climate adaptation/retrofitting</a:t>
            </a:r>
          </a:p>
          <a:p>
            <a:pPr marL="457200" marR="0" lvl="0" indent="-457200" algn="l" defTabSz="914400" rtl="0" fontAlgn="auto" hangingPunct="1">
              <a:lnSpc>
                <a:spcPct val="150000"/>
              </a:lnSpc>
              <a:spcBef>
                <a:spcPts val="0"/>
              </a:spcBef>
              <a:spcAft>
                <a:spcPts val="0"/>
              </a:spcAft>
              <a:buClr>
                <a:srgbClr val="5BB65F"/>
              </a:buClr>
              <a:buSzPct val="100000"/>
              <a:buFont typeface="Arial" pitchFamily="34"/>
              <a:buChar char="•"/>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Calibri"/>
              </a:rPr>
              <a:t>Built Heritage supports such as the Historic Towns Initiative (HTI)</a:t>
            </a:r>
          </a:p>
        </p:txBody>
      </p:sp>
      <p:sp>
        <p:nvSpPr>
          <p:cNvPr id="6" name="Rectangle 5">
            <a:extLst>
              <a:ext uri="{FF2B5EF4-FFF2-40B4-BE49-F238E27FC236}">
                <a16:creationId xmlns:a16="http://schemas.microsoft.com/office/drawing/2014/main" id="{9030E0FF-BADF-4118-E798-8CCD6A808D84}"/>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A black and white sign with text&#10;&#10;Description automatically generated">
            <a:extLst>
              <a:ext uri="{FF2B5EF4-FFF2-40B4-BE49-F238E27FC236}">
                <a16:creationId xmlns:a16="http://schemas.microsoft.com/office/drawing/2014/main" id="{B06C27BC-EF57-22C7-17E5-9B7F9A8F9034}"/>
              </a:ext>
            </a:extLst>
          </p:cNvPr>
          <p:cNvPicPr>
            <a:picLocks noChangeAspect="1"/>
          </p:cNvPicPr>
          <p:nvPr/>
        </p:nvPicPr>
        <p:blipFill>
          <a:blip r:embed="rId3"/>
          <a:stretch>
            <a:fillRect/>
          </a:stretch>
        </p:blipFill>
        <p:spPr>
          <a:xfrm>
            <a:off x="89659" y="-50316"/>
            <a:ext cx="3844110" cy="1291471"/>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E026C-05B6-24B0-27B2-B32D5B04AC7D}"/>
              </a:ext>
            </a:extLst>
          </p:cNvPr>
          <p:cNvSpPr txBox="1">
            <a:spLocks noGrp="1"/>
          </p:cNvSpPr>
          <p:nvPr>
            <p:ph type="body" idx="4294967295"/>
          </p:nvPr>
        </p:nvSpPr>
        <p:spPr>
          <a:xfrm>
            <a:off x="603933" y="2313441"/>
            <a:ext cx="6232522" cy="728657"/>
          </a:xfrm>
        </p:spPr>
        <p:txBody>
          <a:bodyPr/>
          <a:lstStyle/>
          <a:p>
            <a:pPr marL="0" lvl="0" indent="0">
              <a:buNone/>
            </a:pPr>
            <a:r>
              <a:rPr lang="en-GB" sz="4000" dirty="0">
                <a:solidFill>
                  <a:srgbClr val="FFFFFF"/>
                </a:solidFill>
              </a:rPr>
              <a:t>2 Videos</a:t>
            </a:r>
            <a:endParaRPr lang="en-IE" sz="4000" dirty="0">
              <a:solidFill>
                <a:srgbClr val="FFFFFF"/>
              </a:solidFill>
            </a:endParaRPr>
          </a:p>
        </p:txBody>
      </p:sp>
    </p:spTree>
    <p:extLst>
      <p:ext uri="{BB962C8B-B14F-4D97-AF65-F5344CB8AC3E}">
        <p14:creationId xmlns:p14="http://schemas.microsoft.com/office/powerpoint/2010/main" val="287174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4452-D96C-71FE-4907-CB2ED2964689}"/>
              </a:ext>
            </a:extLst>
          </p:cNvPr>
          <p:cNvSpPr txBox="1">
            <a:spLocks noGrp="1"/>
          </p:cNvSpPr>
          <p:nvPr>
            <p:ph type="ctrTitle"/>
          </p:nvPr>
        </p:nvSpPr>
        <p:spPr>
          <a:xfrm>
            <a:off x="618939" y="2626522"/>
            <a:ext cx="7953560" cy="1200332"/>
          </a:xfrm>
        </p:spPr>
        <p:txBody>
          <a:bodyPr anchor="ctr" anchorCtr="0"/>
          <a:lstStyle/>
          <a:p>
            <a:pPr lvl="0" algn="l"/>
            <a:r>
              <a:rPr lang="en-US" sz="5000" b="1">
                <a:solidFill>
                  <a:srgbClr val="4C6380"/>
                </a:solidFill>
              </a:rPr>
              <a:t>Thank you</a:t>
            </a:r>
          </a:p>
        </p:txBody>
      </p:sp>
      <p:sp>
        <p:nvSpPr>
          <p:cNvPr id="3" name="Subtitle 2">
            <a:extLst>
              <a:ext uri="{FF2B5EF4-FFF2-40B4-BE49-F238E27FC236}">
                <a16:creationId xmlns:a16="http://schemas.microsoft.com/office/drawing/2014/main" id="{90AD9FFA-404C-E6B1-C424-B173A9916401}"/>
              </a:ext>
            </a:extLst>
          </p:cNvPr>
          <p:cNvSpPr txBox="1">
            <a:spLocks noGrp="1"/>
          </p:cNvSpPr>
          <p:nvPr>
            <p:ph type="subTitle" idx="1"/>
          </p:nvPr>
        </p:nvSpPr>
        <p:spPr>
          <a:xfrm>
            <a:off x="707837" y="4231477"/>
            <a:ext cx="7210610" cy="1636081"/>
          </a:xfrm>
        </p:spPr>
        <p:txBody>
          <a:bodyPr anchorCtr="0"/>
          <a:lstStyle/>
          <a:p>
            <a:pPr lvl="0" algn="l">
              <a:lnSpc>
                <a:spcPct val="110000"/>
              </a:lnSpc>
            </a:pPr>
            <a:r>
              <a:rPr lang="en-US" sz="2500" dirty="0">
                <a:solidFill>
                  <a:srgbClr val="5BB65F"/>
                </a:solidFill>
              </a:rPr>
              <a:t> </a:t>
            </a:r>
          </a:p>
        </p:txBody>
      </p:sp>
      <p:pic>
        <p:nvPicPr>
          <p:cNvPr id="4" name="Picture 5" descr="A black and white sign with text&#10;&#10;Description automatically generated">
            <a:extLst>
              <a:ext uri="{FF2B5EF4-FFF2-40B4-BE49-F238E27FC236}">
                <a16:creationId xmlns:a16="http://schemas.microsoft.com/office/drawing/2014/main" id="{A777DC50-5DA8-06EA-8743-81DD15583E3A}"/>
              </a:ext>
            </a:extLst>
          </p:cNvPr>
          <p:cNvPicPr>
            <a:picLocks noChangeAspect="1"/>
          </p:cNvPicPr>
          <p:nvPr/>
        </p:nvPicPr>
        <p:blipFill>
          <a:blip r:embed="rId2"/>
          <a:stretch>
            <a:fillRect/>
          </a:stretch>
        </p:blipFill>
        <p:spPr>
          <a:xfrm>
            <a:off x="108154" y="181198"/>
            <a:ext cx="3013461" cy="1057667"/>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5F492-7634-1D0D-B918-1281955741F1}"/>
              </a:ext>
            </a:extLst>
          </p:cNvPr>
          <p:cNvSpPr txBox="1">
            <a:spLocks noGrp="1"/>
          </p:cNvSpPr>
          <p:nvPr>
            <p:ph type="body" idx="4294967295"/>
          </p:nvPr>
        </p:nvSpPr>
        <p:spPr>
          <a:xfrm>
            <a:off x="1730913" y="1064169"/>
            <a:ext cx="7974016" cy="769933"/>
          </a:xfrm>
        </p:spPr>
        <p:txBody>
          <a:bodyPr anchorCtr="1"/>
          <a:lstStyle/>
          <a:p>
            <a:pPr marL="0" lvl="0" indent="0" algn="ctr">
              <a:buNone/>
            </a:pPr>
            <a:r>
              <a:rPr lang="en-GB" sz="3600" b="1" dirty="0">
                <a:solidFill>
                  <a:srgbClr val="7F7F7F"/>
                </a:solidFill>
              </a:rPr>
              <a:t>Vacant Homes</a:t>
            </a:r>
            <a:endParaRPr lang="en-IE" sz="3600" b="1" dirty="0">
              <a:solidFill>
                <a:srgbClr val="7F7F7F"/>
              </a:solidFill>
            </a:endParaRPr>
          </a:p>
        </p:txBody>
      </p:sp>
      <p:pic>
        <p:nvPicPr>
          <p:cNvPr id="3" name="Ink 5">
            <a:extLst>
              <a:ext uri="{FF2B5EF4-FFF2-40B4-BE49-F238E27FC236}">
                <a16:creationId xmlns:a16="http://schemas.microsoft.com/office/drawing/2014/main" id="{41F315B7-527F-43D8-8380-C05D2AD65AA6}"/>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4CCEE6FB-785C-C664-1DA2-3D8165325130}"/>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A392948C-55A0-7A49-D1B9-858911EF7840}"/>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sp>
        <p:nvSpPr>
          <p:cNvPr id="8" name="Freeform: Shape 9">
            <a:extLst>
              <a:ext uri="{FF2B5EF4-FFF2-40B4-BE49-F238E27FC236}">
                <a16:creationId xmlns:a16="http://schemas.microsoft.com/office/drawing/2014/main" id="{10175056-CE94-F5D2-58FE-6A69FB820AC9}"/>
              </a:ext>
            </a:extLst>
          </p:cNvPr>
          <p:cNvSpPr/>
          <p:nvPr/>
        </p:nvSpPr>
        <p:spPr>
          <a:xfrm>
            <a:off x="1008768" y="1877993"/>
            <a:ext cx="10174464" cy="4119865"/>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800" b="1" i="0" u="none" strike="noStrike" kern="1200" cap="none" spc="0" baseline="0" dirty="0">
                <a:solidFill>
                  <a:srgbClr val="FFFFFF"/>
                </a:solidFill>
                <a:effectLst>
                  <a:outerShdw dist="38096" dir="2700000">
                    <a:srgbClr val="000000"/>
                  </a:outerShdw>
                </a:effectLst>
                <a:uFillTx/>
                <a:latin typeface="Calibri"/>
              </a:rPr>
              <a:t>Vision</a:t>
            </a:r>
          </a:p>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GB" sz="2800" b="1" i="0" u="none" strike="noStrike" kern="1200" cap="none" spc="0" baseline="0" dirty="0">
              <a:solidFill>
                <a:srgbClr val="FFFFFF"/>
              </a:solidFill>
              <a:effectLst>
                <a:outerShdw dist="38096" dir="2700000">
                  <a:srgbClr val="000000"/>
                </a:outerShdw>
              </a:effectLst>
              <a:uFillTx/>
              <a:latin typeface="Calibri"/>
            </a:endParaRPr>
          </a:p>
          <a:p>
            <a:pPr marL="0" marR="0" lvl="0" indent="0"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800" b="1" dirty="0">
                <a:solidFill>
                  <a:srgbClr val="FFFFFF"/>
                </a:solidFill>
                <a:effectLst>
                  <a:outerShdw dist="38096" dir="2700000">
                    <a:srgbClr val="000000"/>
                  </a:outerShdw>
                </a:effectLst>
                <a:latin typeface="Calibri"/>
              </a:rPr>
              <a:t>The Vacant Homes vision is that “Ireland significantly reduces its quantity of Vacant Homes.  Our mission is to assist, advise and collaborate with key stakeholders including government agencies and local communities to help create new homes from existing vacant dwellings.  Apart from providing accommodation to people with a housing need, bringing vacant homes back into use helps rejuvenate areas in decline”</a:t>
            </a:r>
            <a:endParaRPr lang="en-US" sz="2800" b="1" i="0" u="none" strike="noStrike" kern="1200" cap="none" spc="0" baseline="0" dirty="0">
              <a:solidFill>
                <a:srgbClr val="FFFFFF"/>
              </a:solidFill>
              <a:effectLst>
                <a:outerShdw dist="38096" dir="2700000">
                  <a:srgbClr val="000000"/>
                </a:outerShdw>
              </a:effectLst>
              <a:uFillTx/>
              <a:latin typeface="Calibri"/>
            </a:endParaRPr>
          </a:p>
        </p:txBody>
      </p:sp>
      <p:pic>
        <p:nvPicPr>
          <p:cNvPr id="12" name="Picture 2">
            <a:extLst>
              <a:ext uri="{FF2B5EF4-FFF2-40B4-BE49-F238E27FC236}">
                <a16:creationId xmlns:a16="http://schemas.microsoft.com/office/drawing/2014/main" id="{AFD00258-CA2A-5020-531F-226BAE142F02}"/>
              </a:ext>
            </a:extLst>
          </p:cNvPr>
          <p:cNvPicPr>
            <a:picLocks noChangeAspect="1"/>
          </p:cNvPicPr>
          <p:nvPr/>
        </p:nvPicPr>
        <p:blipFill>
          <a:blip r:embed="rId5"/>
          <a:stretch>
            <a:fillRect/>
          </a:stretch>
        </p:blipFill>
        <p:spPr>
          <a:xfrm rot="5400013">
            <a:off x="10831451" y="5173840"/>
            <a:ext cx="1682175" cy="1878954"/>
          </a:xfrm>
          <a:prstGeom prst="rect">
            <a:avLst/>
          </a:prstGeom>
          <a:noFill/>
          <a:ln cap="flat">
            <a:noFill/>
          </a:ln>
        </p:spPr>
      </p:pic>
      <p:sp>
        <p:nvSpPr>
          <p:cNvPr id="7" name="Rectangle 6">
            <a:extLst>
              <a:ext uri="{FF2B5EF4-FFF2-40B4-BE49-F238E27FC236}">
                <a16:creationId xmlns:a16="http://schemas.microsoft.com/office/drawing/2014/main" id="{0AAB71C9-F673-770D-9787-7FBF4847F9AE}"/>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4" descr="A black and white sign with text&#10;&#10;Description automatically generated">
            <a:extLst>
              <a:ext uri="{FF2B5EF4-FFF2-40B4-BE49-F238E27FC236}">
                <a16:creationId xmlns:a16="http://schemas.microsoft.com/office/drawing/2014/main" id="{A19B05B4-9FD3-9A06-4E9F-A6DFFDA172FA}"/>
              </a:ext>
            </a:extLst>
          </p:cNvPr>
          <p:cNvPicPr>
            <a:picLocks noChangeAspect="1"/>
          </p:cNvPicPr>
          <p:nvPr/>
        </p:nvPicPr>
        <p:blipFill>
          <a:blip r:embed="rId6"/>
          <a:stretch>
            <a:fillRect/>
          </a:stretch>
        </p:blipFill>
        <p:spPr>
          <a:xfrm>
            <a:off x="0" y="4736"/>
            <a:ext cx="3844110" cy="1291471"/>
          </a:xfrm>
          <a:prstGeom prst="rect">
            <a:avLst/>
          </a:prstGeom>
          <a:noFill/>
          <a:ln cap="flat">
            <a:noFill/>
          </a:ln>
        </p:spPr>
      </p:pic>
    </p:spTree>
    <p:extLst>
      <p:ext uri="{BB962C8B-B14F-4D97-AF65-F5344CB8AC3E}">
        <p14:creationId xmlns:p14="http://schemas.microsoft.com/office/powerpoint/2010/main" val="190595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6300D-2E7B-F230-EB48-AAE8C441537E}"/>
              </a:ext>
            </a:extLst>
          </p:cNvPr>
          <p:cNvSpPr txBox="1">
            <a:spLocks noGrp="1"/>
          </p:cNvSpPr>
          <p:nvPr>
            <p:ph type="body" idx="4294967295"/>
          </p:nvPr>
        </p:nvSpPr>
        <p:spPr>
          <a:xfrm>
            <a:off x="1730913" y="1064169"/>
            <a:ext cx="7974016" cy="769933"/>
          </a:xfrm>
        </p:spPr>
        <p:txBody>
          <a:bodyPr anchorCtr="1"/>
          <a:lstStyle/>
          <a:p>
            <a:pPr marL="0" lvl="0" indent="0" algn="ctr">
              <a:buNone/>
            </a:pPr>
            <a:r>
              <a:rPr lang="en-GB" sz="3600" b="1" dirty="0">
                <a:solidFill>
                  <a:srgbClr val="7F7F7F"/>
                </a:solidFill>
              </a:rPr>
              <a:t>Croí Cónaithe - Scheme Outline</a:t>
            </a:r>
            <a:endParaRPr lang="en-IE" sz="3600" b="1" dirty="0">
              <a:solidFill>
                <a:srgbClr val="7F7F7F"/>
              </a:solidFill>
            </a:endParaRPr>
          </a:p>
        </p:txBody>
      </p:sp>
      <p:pic>
        <p:nvPicPr>
          <p:cNvPr id="3" name="Ink 5">
            <a:extLst>
              <a:ext uri="{FF2B5EF4-FFF2-40B4-BE49-F238E27FC236}">
                <a16:creationId xmlns:a16="http://schemas.microsoft.com/office/drawing/2014/main" id="{3C9EF65A-FA0D-4AEB-BF43-C39DAF9B74AC}"/>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86D2D965-389B-35AF-7E3C-6BBBB888C8B8}"/>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9833A355-EE20-CC70-23C3-4D0B69C63082}"/>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pic>
        <p:nvPicPr>
          <p:cNvPr id="7" name="Picture 3">
            <a:extLst>
              <a:ext uri="{FF2B5EF4-FFF2-40B4-BE49-F238E27FC236}">
                <a16:creationId xmlns:a16="http://schemas.microsoft.com/office/drawing/2014/main" id="{A6A571D6-A0AC-DFBA-3EC9-A89080209B27}"/>
              </a:ext>
            </a:extLst>
          </p:cNvPr>
          <p:cNvPicPr>
            <a:picLocks noMove="1" noResize="1"/>
          </p:cNvPicPr>
          <p:nvPr/>
        </p:nvPicPr>
        <p:blipFill>
          <a:blip r:embed="rId5"/>
          <a:stretch>
            <a:fillRect/>
          </a:stretch>
        </p:blipFill>
        <p:spPr>
          <a:xfrm>
            <a:off x="500185" y="130265"/>
            <a:ext cx="2268178" cy="884874"/>
          </a:xfrm>
          <a:prstGeom prst="rect">
            <a:avLst/>
          </a:prstGeom>
          <a:noFill/>
          <a:ln cap="flat">
            <a:noFill/>
          </a:ln>
        </p:spPr>
      </p:pic>
      <p:pic>
        <p:nvPicPr>
          <p:cNvPr id="13" name="Picture 2">
            <a:extLst>
              <a:ext uri="{FF2B5EF4-FFF2-40B4-BE49-F238E27FC236}">
                <a16:creationId xmlns:a16="http://schemas.microsoft.com/office/drawing/2014/main" id="{3FCDC81F-6B90-14C0-D845-CF57EF1C9479}"/>
              </a:ext>
            </a:extLst>
          </p:cNvPr>
          <p:cNvPicPr>
            <a:picLocks noChangeAspect="1"/>
          </p:cNvPicPr>
          <p:nvPr/>
        </p:nvPicPr>
        <p:blipFill>
          <a:blip r:embed="rId6"/>
          <a:stretch>
            <a:fillRect/>
          </a:stretch>
        </p:blipFill>
        <p:spPr>
          <a:xfrm rot="5400013">
            <a:off x="10411376" y="5077435"/>
            <a:ext cx="1682175" cy="1878954"/>
          </a:xfrm>
          <a:prstGeom prst="rect">
            <a:avLst/>
          </a:prstGeom>
          <a:noFill/>
          <a:ln cap="flat">
            <a:noFill/>
          </a:ln>
        </p:spPr>
      </p:pic>
      <p:grpSp>
        <p:nvGrpSpPr>
          <p:cNvPr id="8" name="Text Placeholder 2">
            <a:extLst>
              <a:ext uri="{FF2B5EF4-FFF2-40B4-BE49-F238E27FC236}">
                <a16:creationId xmlns:a16="http://schemas.microsoft.com/office/drawing/2014/main" id="{05362A11-5EB1-E235-CDF2-E9F20C7568F4}"/>
              </a:ext>
            </a:extLst>
          </p:cNvPr>
          <p:cNvGrpSpPr/>
          <p:nvPr/>
        </p:nvGrpSpPr>
        <p:grpSpPr>
          <a:xfrm>
            <a:off x="1008766" y="2025011"/>
            <a:ext cx="10174464" cy="4434783"/>
            <a:chOff x="1008766" y="2025011"/>
            <a:chExt cx="10174464" cy="3808147"/>
          </a:xfrm>
        </p:grpSpPr>
        <p:sp>
          <p:nvSpPr>
            <p:cNvPr id="9" name="Freeform: Shape 9">
              <a:extLst>
                <a:ext uri="{FF2B5EF4-FFF2-40B4-BE49-F238E27FC236}">
                  <a16:creationId xmlns:a16="http://schemas.microsoft.com/office/drawing/2014/main" id="{B2201C1A-7194-289B-B35E-81A6BD9ADDBE}"/>
                </a:ext>
              </a:extLst>
            </p:cNvPr>
            <p:cNvSpPr/>
            <p:nvPr/>
          </p:nvSpPr>
          <p:spPr>
            <a:xfrm>
              <a:off x="1008766" y="2025011"/>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a:solidFill>
                    <a:srgbClr val="FFFFFF"/>
                  </a:solidFill>
                  <a:effectLst>
                    <a:outerShdw dist="38096" dir="2700000">
                      <a:srgbClr val="000000"/>
                    </a:outerShdw>
                  </a:effectLst>
                  <a:uFillTx/>
                  <a:latin typeface="Calibri"/>
                </a:rPr>
                <a:t>Refurbishment Grant – A max grant of €50,000 is available for the refurbishment of a vacant property.</a:t>
              </a:r>
            </a:p>
          </p:txBody>
        </p:sp>
        <p:sp>
          <p:nvSpPr>
            <p:cNvPr id="10" name="Freeform: Shape 10">
              <a:extLst>
                <a:ext uri="{FF2B5EF4-FFF2-40B4-BE49-F238E27FC236}">
                  <a16:creationId xmlns:a16="http://schemas.microsoft.com/office/drawing/2014/main" id="{AB5E398F-76E0-9D1B-066B-6A06C10DD3B2}"/>
                </a:ext>
              </a:extLst>
            </p:cNvPr>
            <p:cNvSpPr/>
            <p:nvPr/>
          </p:nvSpPr>
          <p:spPr>
            <a:xfrm>
              <a:off x="1008766" y="3006190"/>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Derelict property – A top up grant of €20,000 is available where the property is confirmed as derelict (i.e. structurally unsound and/or dangerous)</a:t>
              </a:r>
            </a:p>
          </p:txBody>
        </p:sp>
        <p:sp>
          <p:nvSpPr>
            <p:cNvPr id="11" name="Freeform: Shape 11">
              <a:extLst>
                <a:ext uri="{FF2B5EF4-FFF2-40B4-BE49-F238E27FC236}">
                  <a16:creationId xmlns:a16="http://schemas.microsoft.com/office/drawing/2014/main" id="{FD621250-9F92-85D2-8BCA-DE832856CFB4}"/>
                </a:ext>
              </a:extLst>
            </p:cNvPr>
            <p:cNvSpPr/>
            <p:nvPr/>
          </p:nvSpPr>
          <p:spPr>
            <a:xfrm>
              <a:off x="1008766" y="396220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1" i="0" u="none" strike="noStrike" kern="0" cap="none" spc="0" baseline="0" dirty="0">
                  <a:solidFill>
                    <a:srgbClr val="FFFFFF"/>
                  </a:solidFill>
                  <a:effectLst>
                    <a:outerShdw dist="38096" dir="2700000">
                      <a:srgbClr val="000000"/>
                    </a:outerShdw>
                  </a:effectLst>
                  <a:uFillTx/>
                  <a:latin typeface="Calibri"/>
                </a:rPr>
                <a:t>Applicants can live in as their private residence or rent out the property. </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12" name="Freeform: Shape 12">
              <a:extLst>
                <a:ext uri="{FF2B5EF4-FFF2-40B4-BE49-F238E27FC236}">
                  <a16:creationId xmlns:a16="http://schemas.microsoft.com/office/drawing/2014/main" id="{FC3A944C-75F3-33AB-4863-0140B784ACA1}"/>
                </a:ext>
              </a:extLst>
            </p:cNvPr>
            <p:cNvSpPr/>
            <p:nvPr/>
          </p:nvSpPr>
          <p:spPr>
            <a:xfrm>
              <a:off x="1008766" y="4918219"/>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0" cap="none" spc="0" baseline="0">
                  <a:solidFill>
                    <a:srgbClr val="FFFFFF"/>
                  </a:solidFill>
                  <a:effectLst>
                    <a:outerShdw dist="38096" dir="2700000">
                      <a:srgbClr val="000000"/>
                    </a:outerShdw>
                  </a:effectLst>
                  <a:uFillTx/>
                  <a:latin typeface="Calibri"/>
                </a:rPr>
                <a:t>I</a:t>
              </a:r>
              <a:r>
                <a:rPr lang="en-US" sz="2300" b="1" i="0" u="none" strike="noStrike" kern="1200" cap="none" spc="0" baseline="0">
                  <a:solidFill>
                    <a:srgbClr val="FFFFFF"/>
                  </a:solidFill>
                  <a:effectLst>
                    <a:outerShdw dist="38096" dir="2700000">
                      <a:srgbClr val="000000"/>
                    </a:outerShdw>
                  </a:effectLst>
                  <a:uFillTx/>
                  <a:latin typeface="Calibri"/>
                </a:rPr>
                <a:t>nformation and application form can be found on Wexford County Councils website under the Regeneration Unit </a:t>
              </a:r>
              <a:r>
                <a:rPr lang="en-US" sz="2300" b="1" i="0" u="none" strike="noStrike" kern="1200" cap="none" spc="0" baseline="0">
                  <a:solidFill>
                    <a:srgbClr val="FFFFFF"/>
                  </a:solidFill>
                  <a:effectLst>
                    <a:outerShdw dist="38096" dir="2700000">
                      <a:srgbClr val="000000"/>
                    </a:outerShdw>
                  </a:effectLst>
                  <a:uFillTx/>
                  <a:latin typeface="Calibri"/>
                  <a:hlinkClick r:id="rId7">
                    <a:extLst>
                      <a:ext uri="{A12FA001-AC4F-418D-AE19-62706E023703}">
                        <ahyp:hlinkClr xmlns:ahyp="http://schemas.microsoft.com/office/drawing/2018/hyperlinkcolor" val="tx"/>
                      </a:ext>
                    </a:extLst>
                  </a:hlinkClick>
                </a:rPr>
                <a:t>https://www.wexfordcoco.ie/regeneration-unit</a:t>
              </a:r>
              <a:r>
                <a:rPr lang="en-US" sz="2300" b="1" i="0" u="none" strike="noStrike" kern="1200" cap="none" spc="0" baseline="0">
                  <a:solidFill>
                    <a:srgbClr val="FFFFFF"/>
                  </a:solidFill>
                  <a:effectLst>
                    <a:outerShdw dist="38096" dir="2700000">
                      <a:srgbClr val="000000"/>
                    </a:outerShdw>
                  </a:effectLst>
                  <a:uFillTx/>
                  <a:latin typeface="Calibri"/>
                </a:rPr>
                <a:t> </a:t>
              </a:r>
            </a:p>
          </p:txBody>
        </p:sp>
      </p:grpSp>
      <p:sp>
        <p:nvSpPr>
          <p:cNvPr id="14" name="Rectangle 13">
            <a:extLst>
              <a:ext uri="{FF2B5EF4-FFF2-40B4-BE49-F238E27FC236}">
                <a16:creationId xmlns:a16="http://schemas.microsoft.com/office/drawing/2014/main" id="{79CE8DB6-63C9-752A-BC68-3264D27D40C4}"/>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descr="A black and white sign with text&#10;&#10;Description automatically generated">
            <a:extLst>
              <a:ext uri="{FF2B5EF4-FFF2-40B4-BE49-F238E27FC236}">
                <a16:creationId xmlns:a16="http://schemas.microsoft.com/office/drawing/2014/main" id="{04BC54E2-4940-D494-4A62-A425EF376BCC}"/>
              </a:ext>
            </a:extLst>
          </p:cNvPr>
          <p:cNvPicPr>
            <a:picLocks noChangeAspect="1"/>
          </p:cNvPicPr>
          <p:nvPr/>
        </p:nvPicPr>
        <p:blipFill>
          <a:blip r:embed="rId8"/>
          <a:stretch>
            <a:fillRect/>
          </a:stretch>
        </p:blipFill>
        <p:spPr>
          <a:xfrm>
            <a:off x="89659" y="-50316"/>
            <a:ext cx="3844110" cy="1291471"/>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59ED1-7F14-906E-9197-87003B7A728D}"/>
              </a:ext>
            </a:extLst>
          </p:cNvPr>
          <p:cNvSpPr txBox="1">
            <a:spLocks noGrp="1"/>
          </p:cNvSpPr>
          <p:nvPr>
            <p:ph type="body" idx="4294967295"/>
          </p:nvPr>
        </p:nvSpPr>
        <p:spPr>
          <a:xfrm>
            <a:off x="2944977" y="1081379"/>
            <a:ext cx="6302042" cy="769933"/>
          </a:xfrm>
        </p:spPr>
        <p:txBody>
          <a:bodyPr anchorCtr="1"/>
          <a:lstStyle/>
          <a:p>
            <a:pPr marL="0" lvl="0" indent="0" algn="ctr">
              <a:buNone/>
            </a:pPr>
            <a:r>
              <a:rPr lang="en-GB" sz="3600" b="1" dirty="0" err="1">
                <a:solidFill>
                  <a:srgbClr val="7F7F7F"/>
                </a:solidFill>
              </a:rPr>
              <a:t>Croi</a:t>
            </a:r>
            <a:r>
              <a:rPr lang="en-GB" sz="3600" b="1" dirty="0">
                <a:solidFill>
                  <a:srgbClr val="7F7F7F"/>
                </a:solidFill>
              </a:rPr>
              <a:t> Conaithe – Scheme Outline</a:t>
            </a:r>
            <a:endParaRPr lang="en-IE" sz="3600" b="1" dirty="0">
              <a:solidFill>
                <a:srgbClr val="7F7F7F"/>
              </a:solidFill>
            </a:endParaRPr>
          </a:p>
        </p:txBody>
      </p:sp>
      <p:pic>
        <p:nvPicPr>
          <p:cNvPr id="3" name="Ink 5">
            <a:extLst>
              <a:ext uri="{FF2B5EF4-FFF2-40B4-BE49-F238E27FC236}">
                <a16:creationId xmlns:a16="http://schemas.microsoft.com/office/drawing/2014/main" id="{47543654-223E-7078-E3C5-5DC520A180EB}"/>
              </a:ext>
            </a:extLst>
          </p:cNvPr>
          <p:cNvPicPr>
            <a:picLocks noChangeAspect="1"/>
          </p:cNvPicPr>
          <p:nvPr/>
        </p:nvPicPr>
        <p:blipFill>
          <a:blip r:embed="rId2"/>
          <a:stretch>
            <a:fillRect/>
          </a:stretch>
        </p:blipFill>
        <p:spPr>
          <a:xfrm>
            <a:off x="1165713" y="469388"/>
            <a:ext cx="3602" cy="356"/>
          </a:xfrm>
          <a:prstGeom prst="rect">
            <a:avLst/>
          </a:prstGeom>
          <a:noFill/>
          <a:ln cap="flat">
            <a:noFill/>
          </a:ln>
        </p:spPr>
      </p:pic>
      <p:pic>
        <p:nvPicPr>
          <p:cNvPr id="5" name="Ink 7">
            <a:extLst>
              <a:ext uri="{FF2B5EF4-FFF2-40B4-BE49-F238E27FC236}">
                <a16:creationId xmlns:a16="http://schemas.microsoft.com/office/drawing/2014/main" id="{5AA8E80C-E73F-293F-8AC3-3393AAC61794}"/>
              </a:ext>
            </a:extLst>
          </p:cNvPr>
          <p:cNvPicPr>
            <a:picLocks noChangeAspect="1"/>
          </p:cNvPicPr>
          <p:nvPr/>
        </p:nvPicPr>
        <p:blipFill>
          <a:blip r:embed="rId3"/>
          <a:stretch>
            <a:fillRect/>
          </a:stretch>
        </p:blipFill>
        <p:spPr>
          <a:xfrm>
            <a:off x="1979310" y="595420"/>
            <a:ext cx="12243" cy="3602"/>
          </a:xfrm>
          <a:prstGeom prst="rect">
            <a:avLst/>
          </a:prstGeom>
          <a:noFill/>
          <a:ln cap="flat">
            <a:noFill/>
          </a:ln>
        </p:spPr>
      </p:pic>
      <p:pic>
        <p:nvPicPr>
          <p:cNvPr id="6" name="Ink 8">
            <a:extLst>
              <a:ext uri="{FF2B5EF4-FFF2-40B4-BE49-F238E27FC236}">
                <a16:creationId xmlns:a16="http://schemas.microsoft.com/office/drawing/2014/main" id="{94659519-E5BA-B251-7310-8C9CA3E0A0F5}"/>
              </a:ext>
            </a:extLst>
          </p:cNvPr>
          <p:cNvPicPr>
            <a:picLocks noChangeAspect="1"/>
          </p:cNvPicPr>
          <p:nvPr/>
        </p:nvPicPr>
        <p:blipFill>
          <a:blip r:embed="rId4"/>
          <a:stretch>
            <a:fillRect/>
          </a:stretch>
        </p:blipFill>
        <p:spPr>
          <a:xfrm>
            <a:off x="6291392" y="2591976"/>
            <a:ext cx="356" cy="356"/>
          </a:xfrm>
          <a:prstGeom prst="rect">
            <a:avLst/>
          </a:prstGeom>
          <a:noFill/>
          <a:ln cap="flat">
            <a:noFill/>
          </a:ln>
        </p:spPr>
      </p:pic>
      <p:pic>
        <p:nvPicPr>
          <p:cNvPr id="7" name="Picture 3">
            <a:extLst>
              <a:ext uri="{FF2B5EF4-FFF2-40B4-BE49-F238E27FC236}">
                <a16:creationId xmlns:a16="http://schemas.microsoft.com/office/drawing/2014/main" id="{E55B4C98-0582-0ADC-38D5-ED25ED82285B}"/>
              </a:ext>
            </a:extLst>
          </p:cNvPr>
          <p:cNvPicPr>
            <a:picLocks noMove="1" noResize="1"/>
          </p:cNvPicPr>
          <p:nvPr/>
        </p:nvPicPr>
        <p:blipFill>
          <a:blip r:embed="rId5"/>
          <a:stretch>
            <a:fillRect/>
          </a:stretch>
        </p:blipFill>
        <p:spPr>
          <a:xfrm>
            <a:off x="500185" y="130265"/>
            <a:ext cx="2268178" cy="884874"/>
          </a:xfrm>
          <a:prstGeom prst="rect">
            <a:avLst/>
          </a:prstGeom>
          <a:noFill/>
          <a:ln cap="flat">
            <a:noFill/>
          </a:ln>
        </p:spPr>
      </p:pic>
      <p:pic>
        <p:nvPicPr>
          <p:cNvPr id="13" name="Picture 2">
            <a:extLst>
              <a:ext uri="{FF2B5EF4-FFF2-40B4-BE49-F238E27FC236}">
                <a16:creationId xmlns:a16="http://schemas.microsoft.com/office/drawing/2014/main" id="{01EC98E9-D1CC-134C-4022-26A08E0DE971}"/>
              </a:ext>
            </a:extLst>
          </p:cNvPr>
          <p:cNvPicPr>
            <a:picLocks noChangeAspect="1"/>
          </p:cNvPicPr>
          <p:nvPr/>
        </p:nvPicPr>
        <p:blipFill>
          <a:blip r:embed="rId6"/>
          <a:stretch>
            <a:fillRect/>
          </a:stretch>
        </p:blipFill>
        <p:spPr>
          <a:xfrm rot="5400013">
            <a:off x="10411376" y="5077435"/>
            <a:ext cx="1682175" cy="1878954"/>
          </a:xfrm>
          <a:prstGeom prst="rect">
            <a:avLst/>
          </a:prstGeom>
          <a:noFill/>
          <a:ln cap="flat">
            <a:noFill/>
          </a:ln>
        </p:spPr>
      </p:pic>
      <p:grpSp>
        <p:nvGrpSpPr>
          <p:cNvPr id="8" name="Text Placeholder 2">
            <a:extLst>
              <a:ext uri="{FF2B5EF4-FFF2-40B4-BE49-F238E27FC236}">
                <a16:creationId xmlns:a16="http://schemas.microsoft.com/office/drawing/2014/main" id="{64694661-8FD3-AF24-916D-751E0CC30ADA}"/>
              </a:ext>
            </a:extLst>
          </p:cNvPr>
          <p:cNvGrpSpPr/>
          <p:nvPr/>
        </p:nvGrpSpPr>
        <p:grpSpPr>
          <a:xfrm>
            <a:off x="1008766" y="2025011"/>
            <a:ext cx="10174464" cy="4363601"/>
            <a:chOff x="1008766" y="2025011"/>
            <a:chExt cx="10174464" cy="3858475"/>
          </a:xfrm>
        </p:grpSpPr>
        <p:sp>
          <p:nvSpPr>
            <p:cNvPr id="9" name="Freeform: Shape 9">
              <a:extLst>
                <a:ext uri="{FF2B5EF4-FFF2-40B4-BE49-F238E27FC236}">
                  <a16:creationId xmlns:a16="http://schemas.microsoft.com/office/drawing/2014/main" id="{1D68917D-A66E-016A-C254-E8E178A45A78}"/>
                </a:ext>
              </a:extLst>
            </p:cNvPr>
            <p:cNvSpPr/>
            <p:nvPr/>
          </p:nvSpPr>
          <p:spPr>
            <a:xfrm>
              <a:off x="1008766" y="2025011"/>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93366"/>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Property must have been built / substantially completed by Dec 2007.  Can be located in Urban or Rural Areas and must be vacant for </a:t>
              </a:r>
              <a:r>
                <a:rPr lang="en-US" sz="2300" b="1" i="0" u="none" strike="noStrike" kern="0" cap="none" spc="0" baseline="0" dirty="0">
                  <a:solidFill>
                    <a:srgbClr val="FFFFFF"/>
                  </a:solidFill>
                  <a:effectLst>
                    <a:outerShdw dist="38096" dir="2700000">
                      <a:srgbClr val="000000"/>
                    </a:outerShdw>
                  </a:effectLst>
                  <a:uFillTx/>
                  <a:latin typeface="Calibri"/>
                </a:rPr>
                <a:t>minimum </a:t>
              </a:r>
              <a:r>
                <a:rPr lang="en-US" sz="2300" b="1" i="0" u="none" strike="noStrike" kern="1200" cap="none" spc="0" baseline="0" dirty="0">
                  <a:solidFill>
                    <a:srgbClr val="FFFFFF"/>
                  </a:solidFill>
                  <a:effectLst>
                    <a:outerShdw dist="38096" dir="2700000">
                      <a:srgbClr val="000000"/>
                    </a:outerShdw>
                  </a:effectLst>
                  <a:uFillTx/>
                  <a:latin typeface="Calibri"/>
                </a:rPr>
                <a:t>2 years.</a:t>
              </a:r>
            </a:p>
          </p:txBody>
        </p:sp>
        <p:sp>
          <p:nvSpPr>
            <p:cNvPr id="10" name="Freeform: Shape 10">
              <a:extLst>
                <a:ext uri="{FF2B5EF4-FFF2-40B4-BE49-F238E27FC236}">
                  <a16:creationId xmlns:a16="http://schemas.microsoft.com/office/drawing/2014/main" id="{17440A4D-7FB7-A4AE-4190-CE5752863866}"/>
                </a:ext>
              </a:extLst>
            </p:cNvPr>
            <p:cNvSpPr/>
            <p:nvPr/>
          </p:nvSpPr>
          <p:spPr>
            <a:xfrm>
              <a:off x="1008766" y="3006190"/>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36699"/>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0" cap="none" spc="0" baseline="0" dirty="0">
                  <a:solidFill>
                    <a:srgbClr val="FFFFFF"/>
                  </a:solidFill>
                  <a:effectLst>
                    <a:outerShdw dist="38096" dir="2700000">
                      <a:srgbClr val="000000"/>
                    </a:outerShdw>
                  </a:effectLst>
                  <a:uFillTx/>
                  <a:latin typeface="Calibri"/>
                </a:rPr>
                <a:t>Defined, but substantial amount of works that are covered under the Grant</a:t>
              </a:r>
              <a:endParaRPr lang="en-US" sz="2300" b="1" i="0" u="none" strike="noStrike" kern="1200" cap="none" spc="0" baseline="0" dirty="0">
                <a:solidFill>
                  <a:srgbClr val="FFFFFF"/>
                </a:solidFill>
                <a:effectLst>
                  <a:outerShdw dist="38096" dir="2700000">
                    <a:srgbClr val="000000"/>
                  </a:outerShdw>
                </a:effectLst>
                <a:uFillTx/>
                <a:latin typeface="Calibri"/>
              </a:endParaRPr>
            </a:p>
          </p:txBody>
        </p:sp>
        <p:sp>
          <p:nvSpPr>
            <p:cNvPr id="11" name="Freeform: Shape 11">
              <a:extLst>
                <a:ext uri="{FF2B5EF4-FFF2-40B4-BE49-F238E27FC236}">
                  <a16:creationId xmlns:a16="http://schemas.microsoft.com/office/drawing/2014/main" id="{FFE0C697-E865-D588-7CAD-D4A137F06A65}"/>
                </a:ext>
              </a:extLst>
            </p:cNvPr>
            <p:cNvSpPr/>
            <p:nvPr/>
          </p:nvSpPr>
          <p:spPr>
            <a:xfrm>
              <a:off x="1008766" y="3962204"/>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66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A review will be carried out in </a:t>
              </a:r>
              <a:r>
                <a:rPr lang="en-US" sz="2300" b="1" dirty="0">
                  <a:solidFill>
                    <a:srgbClr val="FFFFFF"/>
                  </a:solidFill>
                  <a:effectLst>
                    <a:outerShdw dist="38096" dir="2700000">
                      <a:srgbClr val="000000"/>
                    </a:outerShdw>
                  </a:effectLst>
                  <a:latin typeface="Calibri"/>
                </a:rPr>
                <a:t>late</a:t>
              </a:r>
              <a:r>
                <a:rPr lang="en-US" sz="2300" b="1" i="0" u="none" strike="noStrike" kern="1200" cap="none" spc="0" baseline="0" dirty="0">
                  <a:solidFill>
                    <a:srgbClr val="FFFFFF"/>
                  </a:solidFill>
                  <a:effectLst>
                    <a:outerShdw dist="38096" dir="2700000">
                      <a:srgbClr val="000000"/>
                    </a:outerShdw>
                  </a:effectLst>
                  <a:uFillTx/>
                  <a:latin typeface="Calibri"/>
                </a:rPr>
                <a:t> 2024 so it is important to get the message out to the public re availability of Grant</a:t>
              </a:r>
            </a:p>
          </p:txBody>
        </p:sp>
        <p:sp>
          <p:nvSpPr>
            <p:cNvPr id="12" name="Freeform: Shape 12">
              <a:extLst>
                <a:ext uri="{FF2B5EF4-FFF2-40B4-BE49-F238E27FC236}">
                  <a16:creationId xmlns:a16="http://schemas.microsoft.com/office/drawing/2014/main" id="{C883F9D7-6558-05F6-D468-64A483343B43}"/>
                </a:ext>
              </a:extLst>
            </p:cNvPr>
            <p:cNvSpPr/>
            <p:nvPr/>
          </p:nvSpPr>
          <p:spPr>
            <a:xfrm>
              <a:off x="1008766" y="4968547"/>
              <a:ext cx="10174464" cy="914939"/>
            </a:xfrm>
            <a:custGeom>
              <a:avLst/>
              <a:gdLst>
                <a:gd name="f0" fmla="val 10800000"/>
                <a:gd name="f1" fmla="val 5400000"/>
                <a:gd name="f2" fmla="val 180"/>
                <a:gd name="f3" fmla="val w"/>
                <a:gd name="f4" fmla="val h"/>
                <a:gd name="f5" fmla="val 0"/>
                <a:gd name="f6" fmla="val 10174461"/>
                <a:gd name="f7" fmla="val 914940"/>
                <a:gd name="f8" fmla="val 152493"/>
                <a:gd name="f9" fmla="val 68273"/>
                <a:gd name="f10" fmla="val 10021968"/>
                <a:gd name="f11" fmla="val 10106188"/>
                <a:gd name="f12" fmla="val 762447"/>
                <a:gd name="f13" fmla="val 846667"/>
                <a:gd name="f14" fmla="+- 0 0 -90"/>
                <a:gd name="f15" fmla="*/ f3 1 10174461"/>
                <a:gd name="f16" fmla="*/ f4 1 914940"/>
                <a:gd name="f17" fmla="+- f7 0 f5"/>
                <a:gd name="f18" fmla="+- f6 0 f5"/>
                <a:gd name="f19" fmla="*/ f14 f0 1"/>
                <a:gd name="f20" fmla="*/ f18 1 10174461"/>
                <a:gd name="f21" fmla="*/ f17 1 914940"/>
                <a:gd name="f22" fmla="*/ 0 f18 1"/>
                <a:gd name="f23" fmla="*/ 152493 f17 1"/>
                <a:gd name="f24" fmla="*/ 152493 f18 1"/>
                <a:gd name="f25" fmla="*/ 0 f17 1"/>
                <a:gd name="f26" fmla="*/ 10021968 f18 1"/>
                <a:gd name="f27" fmla="*/ 10174461 f18 1"/>
                <a:gd name="f28" fmla="*/ 762447 f17 1"/>
                <a:gd name="f29" fmla="*/ 914940 f17 1"/>
                <a:gd name="f30" fmla="*/ f19 1 f2"/>
                <a:gd name="f31" fmla="*/ f22 1 10174461"/>
                <a:gd name="f32" fmla="*/ f23 1 914940"/>
                <a:gd name="f33" fmla="*/ f24 1 10174461"/>
                <a:gd name="f34" fmla="*/ f25 1 914940"/>
                <a:gd name="f35" fmla="*/ f26 1 10174461"/>
                <a:gd name="f36" fmla="*/ f27 1 10174461"/>
                <a:gd name="f37" fmla="*/ f28 1 914940"/>
                <a:gd name="f38" fmla="*/ f29 1 91494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174461" h="91494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8000"/>
            </a:solidFill>
            <a:ln w="12701" cap="flat">
              <a:solidFill>
                <a:srgbClr val="FFFFFF"/>
              </a:solidFill>
              <a:prstDash val="solid"/>
              <a:miter/>
            </a:ln>
          </p:spPr>
          <p:txBody>
            <a:bodyPr vert="horz" wrap="square" lIns="132295" tIns="132295" rIns="132295" bIns="132295" anchor="ctr" anchorCtr="0" compatLnSpc="1">
              <a:noAutofit/>
            </a:bodyPr>
            <a:lstStyle/>
            <a:p>
              <a:pPr marL="0" marR="0" lvl="0" indent="0" algn="l"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300" b="1" i="0" u="none" strike="noStrike" kern="1200" cap="none" spc="0" baseline="0" dirty="0">
                  <a:solidFill>
                    <a:srgbClr val="FFFFFF"/>
                  </a:solidFill>
                  <a:effectLst>
                    <a:outerShdw dist="38096" dir="2700000">
                      <a:srgbClr val="000000"/>
                    </a:outerShdw>
                  </a:effectLst>
                  <a:uFillTx/>
                  <a:latin typeface="Calibri"/>
                </a:rPr>
                <a:t>Again, we’re here to help, great opportunity to improve dereliction and bring Vacant and Derelict properties back into use in </a:t>
              </a:r>
              <a:r>
                <a:rPr lang="en-US" sz="2300" b="1" dirty="0">
                  <a:solidFill>
                    <a:srgbClr val="FFFFFF"/>
                  </a:solidFill>
                  <a:effectLst>
                    <a:outerShdw dist="38096" dir="2700000">
                      <a:srgbClr val="000000"/>
                    </a:outerShdw>
                  </a:effectLst>
                  <a:latin typeface="Calibri"/>
                </a:rPr>
                <a:t>County Wexford</a:t>
              </a:r>
              <a:r>
                <a:rPr lang="en-US" sz="2300" b="1" i="0" u="none" strike="noStrike" kern="1200" cap="none" spc="0" baseline="0" dirty="0">
                  <a:solidFill>
                    <a:srgbClr val="FFFFFF"/>
                  </a:solidFill>
                  <a:effectLst>
                    <a:outerShdw dist="38096" dir="2700000">
                      <a:srgbClr val="000000"/>
                    </a:outerShdw>
                  </a:effectLst>
                  <a:uFillTx/>
                  <a:latin typeface="Calibri"/>
                </a:rPr>
                <a:t>. </a:t>
              </a:r>
            </a:p>
          </p:txBody>
        </p:sp>
      </p:grpSp>
      <p:sp>
        <p:nvSpPr>
          <p:cNvPr id="14" name="Rectangle 13">
            <a:extLst>
              <a:ext uri="{FF2B5EF4-FFF2-40B4-BE49-F238E27FC236}">
                <a16:creationId xmlns:a16="http://schemas.microsoft.com/office/drawing/2014/main" id="{4EA1D241-3F5A-350D-B2B4-DFDDA36356AD}"/>
              </a:ext>
            </a:extLst>
          </p:cNvPr>
          <p:cNvSpPr/>
          <p:nvPr/>
        </p:nvSpPr>
        <p:spPr>
          <a:xfrm>
            <a:off x="89659" y="120432"/>
            <a:ext cx="3243476" cy="899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descr="A black and white sign with text&#10;&#10;Description automatically generated">
            <a:extLst>
              <a:ext uri="{FF2B5EF4-FFF2-40B4-BE49-F238E27FC236}">
                <a16:creationId xmlns:a16="http://schemas.microsoft.com/office/drawing/2014/main" id="{3DBADF51-4FD8-DFB8-0484-B72637E712E7}"/>
              </a:ext>
            </a:extLst>
          </p:cNvPr>
          <p:cNvPicPr>
            <a:picLocks noChangeAspect="1"/>
          </p:cNvPicPr>
          <p:nvPr/>
        </p:nvPicPr>
        <p:blipFill>
          <a:blip r:embed="rId7"/>
          <a:stretch>
            <a:fillRect/>
          </a:stretch>
        </p:blipFill>
        <p:spPr>
          <a:xfrm>
            <a:off x="89659" y="-50316"/>
            <a:ext cx="3844110" cy="1291471"/>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D0F-20B2-E3BC-7886-40241BA8CAA9}"/>
              </a:ext>
            </a:extLst>
          </p:cNvPr>
          <p:cNvSpPr>
            <a:spLocks noGrp="1"/>
          </p:cNvSpPr>
          <p:nvPr>
            <p:ph type="title"/>
          </p:nvPr>
        </p:nvSpPr>
        <p:spPr>
          <a:xfrm>
            <a:off x="3088558" y="276637"/>
            <a:ext cx="6014881" cy="1325559"/>
          </a:xfrm>
        </p:spPr>
        <p:txBody>
          <a:bodyPr/>
          <a:lstStyle/>
          <a:p>
            <a:r>
              <a:rPr lang="en-IE" b="1" dirty="0"/>
              <a:t>Application Requirements</a:t>
            </a:r>
          </a:p>
        </p:txBody>
      </p:sp>
      <p:graphicFrame>
        <p:nvGraphicFramePr>
          <p:cNvPr id="21" name="TextBox 3">
            <a:extLst>
              <a:ext uri="{FF2B5EF4-FFF2-40B4-BE49-F238E27FC236}">
                <a16:creationId xmlns:a16="http://schemas.microsoft.com/office/drawing/2014/main" id="{C202F6F7-BFE1-FF41-24C5-E37CE9DFD00A}"/>
              </a:ext>
            </a:extLst>
          </p:cNvPr>
          <p:cNvGraphicFramePr/>
          <p:nvPr>
            <p:extLst>
              <p:ext uri="{D42A27DB-BD31-4B8C-83A1-F6EECF244321}">
                <p14:modId xmlns:p14="http://schemas.microsoft.com/office/powerpoint/2010/main" val="2800903209"/>
              </p:ext>
            </p:extLst>
          </p:nvPr>
        </p:nvGraphicFramePr>
        <p:xfrm>
          <a:off x="575187" y="1454714"/>
          <a:ext cx="11041625" cy="468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61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B7F17F-5DC0-C4AA-678D-3BC4B08F4588}"/>
              </a:ext>
            </a:extLst>
          </p:cNvPr>
          <p:cNvSpPr>
            <a:spLocks noGrp="1"/>
          </p:cNvSpPr>
          <p:nvPr>
            <p:ph type="title"/>
          </p:nvPr>
        </p:nvSpPr>
        <p:spPr>
          <a:xfrm>
            <a:off x="686834" y="1153572"/>
            <a:ext cx="3200400" cy="4461163"/>
          </a:xfrm>
        </p:spPr>
        <p:txBody>
          <a:bodyPr>
            <a:normAutofit/>
          </a:bodyPr>
          <a:lstStyle/>
          <a:p>
            <a:r>
              <a:rPr lang="en-IE" b="1" dirty="0">
                <a:solidFill>
                  <a:srgbClr val="FFFFFF"/>
                </a:solidFill>
              </a:rPr>
              <a:t>Application 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247FBD28-17A9-CDF0-F8FA-B8DA8FF1EBB5}"/>
              </a:ext>
            </a:extLst>
          </p:cNvPr>
          <p:cNvSpPr>
            <a:spLocks noGrp="1"/>
          </p:cNvSpPr>
          <p:nvPr>
            <p:ph idx="1"/>
          </p:nvPr>
        </p:nvSpPr>
        <p:spPr>
          <a:xfrm>
            <a:off x="4167272" y="319088"/>
            <a:ext cx="7578414" cy="6103483"/>
          </a:xfrm>
        </p:spPr>
        <p:txBody>
          <a:bodyPr anchor="ctr">
            <a:normAutofit/>
          </a:bodyPr>
          <a:lstStyle/>
          <a:p>
            <a:pPr marL="0" indent="0">
              <a:buNone/>
            </a:pPr>
            <a:r>
              <a:rPr lang="en-US" sz="2000" b="1" i="0" dirty="0">
                <a:effectLst/>
                <a:latin typeface="Calibri" panose="020F0502020204030204" pitchFamily="34" charset="0"/>
                <a:ea typeface="Calibri" panose="020F0502020204030204" pitchFamily="34" charset="0"/>
                <a:cs typeface="Calibri" panose="020F0502020204030204" pitchFamily="34" charset="0"/>
              </a:rPr>
              <a:t>Wexford County Council will:</a:t>
            </a:r>
          </a:p>
          <a:p>
            <a:pPr>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check the application form </a:t>
            </a:r>
            <a:r>
              <a:rPr lang="en-US" sz="2000" b="0" i="0" dirty="0">
                <a:effectLst/>
                <a:latin typeface="Calibri" panose="020F0502020204030204" pitchFamily="34" charset="0"/>
                <a:ea typeface="Calibri" panose="020F0502020204030204" pitchFamily="34" charset="0"/>
                <a:cs typeface="Calibri" panose="020F0502020204030204" pitchFamily="34" charset="0"/>
              </a:rPr>
              <a:t>to ensure it is fully completed, has been signed and that the required supporting documents have been submitted; </a:t>
            </a:r>
          </a:p>
          <a:p>
            <a:pPr>
              <a:buFont typeface="Arial" panose="020B0604020202020204" pitchFamily="34" charset="0"/>
              <a:buChar char="•"/>
            </a:pPr>
            <a:r>
              <a:rPr lang="en-US" sz="2000" b="1" i="0" dirty="0">
                <a:effectLst/>
                <a:latin typeface="Calibri" panose="020F0502020204030204" pitchFamily="34" charset="0"/>
                <a:ea typeface="Calibri" panose="020F0502020204030204" pitchFamily="34" charset="0"/>
                <a:cs typeface="Calibri" panose="020F0502020204030204" pitchFamily="34" charset="0"/>
              </a:rPr>
              <a:t>assess the application </a:t>
            </a:r>
            <a:r>
              <a:rPr lang="en-US" sz="2000" b="0" i="0" dirty="0">
                <a:effectLst/>
                <a:latin typeface="Calibri" panose="020F0502020204030204" pitchFamily="34" charset="0"/>
                <a:ea typeface="Calibri" panose="020F0502020204030204" pitchFamily="34" charset="0"/>
                <a:cs typeface="Calibri" panose="020F0502020204030204" pitchFamily="34" charset="0"/>
              </a:rPr>
              <a:t>in line with the conditions of the scheme; </a:t>
            </a:r>
          </a:p>
          <a:p>
            <a:pPr>
              <a:buFont typeface="Arial" panose="020B0604020202020204" pitchFamily="34" charset="0"/>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where the application is in order and required supporting documentation is provided, arrange for suitable technical staff to </a:t>
            </a:r>
            <a:r>
              <a:rPr lang="en-US" sz="2000" b="1" i="0" dirty="0">
                <a:effectLst/>
                <a:latin typeface="Calibri" panose="020F0502020204030204" pitchFamily="34" charset="0"/>
                <a:ea typeface="Calibri" panose="020F0502020204030204" pitchFamily="34" charset="0"/>
                <a:cs typeface="Calibri" panose="020F0502020204030204" pitchFamily="34" charset="0"/>
              </a:rPr>
              <a:t>visit the property </a:t>
            </a:r>
            <a:r>
              <a:rPr lang="en-US" sz="2000" b="0" i="0" dirty="0">
                <a:effectLst/>
                <a:latin typeface="Calibri" panose="020F0502020204030204" pitchFamily="34" charset="0"/>
                <a:ea typeface="Calibri" panose="020F0502020204030204" pitchFamily="34" charset="0"/>
                <a:cs typeface="Calibri" panose="020F0502020204030204" pitchFamily="34" charset="0"/>
              </a:rPr>
              <a:t>to check the works applied for are in order and assess the projected costs as set out in the application form; </a:t>
            </a:r>
          </a:p>
          <a:p>
            <a:pPr>
              <a:buFont typeface="Arial" panose="020B0604020202020204" pitchFamily="34" charset="0"/>
              <a:buChar char="•"/>
            </a:pPr>
            <a:r>
              <a:rPr lang="en-US" sz="2000" b="1" i="0" dirty="0">
                <a:effectLst/>
                <a:latin typeface="Calibri" panose="020F0502020204030204" pitchFamily="34" charset="0"/>
                <a:ea typeface="Calibri" panose="020F0502020204030204" pitchFamily="34" charset="0"/>
                <a:cs typeface="Calibri" panose="020F0502020204030204" pitchFamily="34" charset="0"/>
              </a:rPr>
              <a:t>write to the applicant </a:t>
            </a:r>
            <a:r>
              <a:rPr lang="en-US" sz="2000" b="0" i="0" dirty="0">
                <a:effectLst/>
                <a:latin typeface="Calibri" panose="020F0502020204030204" pitchFamily="34" charset="0"/>
                <a:ea typeface="Calibri" panose="020F0502020204030204" pitchFamily="34" charset="0"/>
                <a:cs typeface="Calibri" panose="020F0502020204030204" pitchFamily="34" charset="0"/>
              </a:rPr>
              <a:t>to let them know if the application has been approved and the level of grant which has been approved;</a:t>
            </a:r>
          </a:p>
          <a:p>
            <a:pPr>
              <a:buFont typeface="Arial" panose="020B0604020202020204" pitchFamily="34" charset="0"/>
              <a:buChar char="•"/>
            </a:pPr>
            <a:r>
              <a:rPr lang="en-US" sz="2000" b="0" i="0" dirty="0">
                <a:effectLst/>
                <a:latin typeface="Calibri" panose="020F0502020204030204" pitchFamily="34" charset="0"/>
                <a:ea typeface="Calibri" panose="020F0502020204030204" pitchFamily="34" charset="0"/>
                <a:cs typeface="Calibri" panose="020F0502020204030204" pitchFamily="34" charset="0"/>
              </a:rPr>
              <a:t>If you are availing of the Local Authority Purchase and Renovation Loan (LAPR) to purchase and renovate, or renovate only this property, you will be required, as a condition of that loan, to sign a Grant Payment Authority letter </a:t>
            </a:r>
            <a:r>
              <a:rPr lang="en-US" sz="2000" b="0" i="0" dirty="0" err="1">
                <a:effectLst/>
                <a:latin typeface="Calibri" panose="020F0502020204030204" pitchFamily="34" charset="0"/>
                <a:ea typeface="Calibri" panose="020F0502020204030204" pitchFamily="34" charset="0"/>
                <a:cs typeface="Calibri" panose="020F0502020204030204" pitchFamily="34" charset="0"/>
              </a:rPr>
              <a:t>authorising</a:t>
            </a:r>
            <a:r>
              <a:rPr lang="en-US" sz="2000" b="0" i="0" dirty="0">
                <a:effectLst/>
                <a:latin typeface="Calibri" panose="020F0502020204030204" pitchFamily="34" charset="0"/>
                <a:ea typeface="Calibri" panose="020F0502020204030204" pitchFamily="34" charset="0"/>
                <a:cs typeface="Calibri" panose="020F0502020204030204" pitchFamily="34" charset="0"/>
              </a:rPr>
              <a:t> payment of the Vacant Property Refurbishment Grant directly to the section of the local authority dealing with mortgage lending.</a:t>
            </a:r>
          </a:p>
          <a:p>
            <a:endParaRPr lang="en-IE" sz="1600" dirty="0"/>
          </a:p>
        </p:txBody>
      </p:sp>
    </p:spTree>
    <p:extLst>
      <p:ext uri="{BB962C8B-B14F-4D97-AF65-F5344CB8AC3E}">
        <p14:creationId xmlns:p14="http://schemas.microsoft.com/office/powerpoint/2010/main" val="89366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32D0F-20B2-E3BC-7886-40241BA8CAA9}"/>
              </a:ext>
            </a:extLst>
          </p:cNvPr>
          <p:cNvSpPr>
            <a:spLocks noGrp="1"/>
          </p:cNvSpPr>
          <p:nvPr>
            <p:ph type="title"/>
          </p:nvPr>
        </p:nvSpPr>
        <p:spPr>
          <a:xfrm>
            <a:off x="411480" y="552091"/>
            <a:ext cx="3600860" cy="5431536"/>
          </a:xfrm>
        </p:spPr>
        <p:txBody>
          <a:bodyPr>
            <a:normAutofit/>
          </a:bodyPr>
          <a:lstStyle/>
          <a:p>
            <a:r>
              <a:rPr lang="en-IE" sz="5400" b="1" dirty="0"/>
              <a:t>What happens when works are complete?</a:t>
            </a:r>
          </a:p>
        </p:txBody>
      </p:sp>
      <p:sp>
        <p:nvSpPr>
          <p:cNvPr id="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19B4FB-64DF-D097-7149-AD69E928D97D}"/>
              </a:ext>
            </a:extLst>
          </p:cNvPr>
          <p:cNvSpPr>
            <a:spLocks noGrp="1"/>
          </p:cNvSpPr>
          <p:nvPr>
            <p:ph idx="1"/>
          </p:nvPr>
        </p:nvSpPr>
        <p:spPr>
          <a:xfrm>
            <a:off x="5126418" y="552091"/>
            <a:ext cx="6224335" cy="5431536"/>
          </a:xfrm>
        </p:spPr>
        <p:txBody>
          <a:bodyPr anchor="ctr">
            <a:normAutofit/>
          </a:bodyPr>
          <a:lstStyle/>
          <a:p>
            <a:r>
              <a:rPr lang="en-US" sz="1600" b="0" i="0" dirty="0">
                <a:effectLst/>
                <a:latin typeface="Calibri" panose="020F0502020204030204" pitchFamily="34" charset="0"/>
                <a:ea typeface="Calibri" panose="020F0502020204030204" pitchFamily="34" charset="0"/>
                <a:cs typeface="Calibri" panose="020F0502020204030204" pitchFamily="34" charset="0"/>
              </a:rPr>
              <a:t>Wexford County Council will require evidence such as appropriately detailed invoice(s) for the completed works. </a:t>
            </a:r>
            <a:r>
              <a:rPr lang="en-IE" sz="1600" kern="0" dirty="0">
                <a:effectLst/>
                <a:latin typeface="Calibri" panose="020F0502020204030204" pitchFamily="34" charset="0"/>
                <a:ea typeface="Calibri" panose="020F0502020204030204" pitchFamily="34" charset="0"/>
                <a:cs typeface="Calibri" panose="020F0502020204030204" pitchFamily="34" charset="0"/>
              </a:rPr>
              <a:t>Invoices must match the approved quotes, with some allowance for variations where applicable.  </a:t>
            </a:r>
          </a:p>
          <a:p>
            <a:r>
              <a:rPr lang="en-IE" sz="1600" dirty="0">
                <a:latin typeface="Calibri" panose="020F0502020204030204" pitchFamily="34" charset="0"/>
                <a:ea typeface="Calibri" panose="020F0502020204030204" pitchFamily="34" charset="0"/>
                <a:cs typeface="Calibri" panose="020F0502020204030204" pitchFamily="34" charset="0"/>
              </a:rPr>
              <a:t>Electrical/gas installation certs required.</a:t>
            </a:r>
          </a:p>
          <a:p>
            <a:r>
              <a:rPr lang="en-IE" sz="1600" kern="0" dirty="0">
                <a:effectLst/>
                <a:latin typeface="Calibri" panose="020F0502020204030204" pitchFamily="34" charset="0"/>
                <a:ea typeface="Calibri" panose="020F0502020204030204" pitchFamily="34" charset="0"/>
                <a:cs typeface="Calibri" panose="020F0502020204030204" pitchFamily="34" charset="0"/>
              </a:rPr>
              <a:t>Compliance with all planning permission requirements.</a:t>
            </a:r>
          </a:p>
          <a:p>
            <a:r>
              <a:rPr lang="en-US" sz="1600" dirty="0">
                <a:latin typeface="Calibri" panose="020F0502020204030204" pitchFamily="34" charset="0"/>
                <a:ea typeface="Calibri" panose="020F0502020204030204" pitchFamily="34" charset="0"/>
                <a:cs typeface="Calibri" panose="020F0502020204030204" pitchFamily="34" charset="0"/>
              </a:rPr>
              <a:t>I</a:t>
            </a:r>
            <a:r>
              <a:rPr lang="en-US" sz="1600" b="0" i="0" dirty="0">
                <a:effectLst/>
                <a:latin typeface="Calibri" panose="020F0502020204030204" pitchFamily="34" charset="0"/>
                <a:ea typeface="Calibri" panose="020F0502020204030204" pitchFamily="34" charset="0"/>
                <a:cs typeface="Calibri" panose="020F0502020204030204" pitchFamily="34" charset="0"/>
              </a:rPr>
              <a:t>n cases where approval in principle was granted, proof of ownership (Folio) must be provided before the grant can be paid.</a:t>
            </a:r>
            <a:endParaRPr lang="en-IE" sz="1600" kern="0" dirty="0">
              <a:latin typeface="Calibri" panose="020F0502020204030204" pitchFamily="34" charset="0"/>
              <a:ea typeface="Calibri" panose="020F0502020204030204" pitchFamily="34" charset="0"/>
              <a:cs typeface="Calibri" panose="020F0502020204030204" pitchFamily="34" charset="0"/>
            </a:endParaRPr>
          </a:p>
          <a:p>
            <a:r>
              <a:rPr lang="en-IE" sz="1600" dirty="0">
                <a:latin typeface="Calibri" panose="020F0502020204030204" pitchFamily="34" charset="0"/>
                <a:ea typeface="Calibri" panose="020F0502020204030204" pitchFamily="34" charset="0"/>
                <a:cs typeface="Calibri" panose="020F0502020204030204" pitchFamily="34" charset="0"/>
              </a:rPr>
              <a:t>House must be habitable if used a Primary Permanent Residence.</a:t>
            </a:r>
          </a:p>
          <a:p>
            <a:r>
              <a:rPr lang="en-US" sz="1600" dirty="0">
                <a:latin typeface="Calibri" panose="020F0502020204030204" pitchFamily="34" charset="0"/>
                <a:ea typeface="Calibri" panose="020F0502020204030204" pitchFamily="34" charset="0"/>
                <a:cs typeface="Calibri" panose="020F0502020204030204" pitchFamily="34" charset="0"/>
              </a:rPr>
              <a:t>I</a:t>
            </a:r>
            <a:r>
              <a:rPr lang="en-US" sz="1600" b="0" i="0" dirty="0">
                <a:effectLst/>
                <a:latin typeface="Calibri" panose="020F0502020204030204" pitchFamily="34" charset="0"/>
                <a:ea typeface="Calibri" panose="020F0502020204030204" pitchFamily="34" charset="0"/>
                <a:cs typeface="Calibri" panose="020F0502020204030204" pitchFamily="34" charset="0"/>
              </a:rPr>
              <a:t>n respect of a property that is being made available to rent, evidence that the applicant has registered the tenancy with the Residential Tenancies Board (RTB) is required.</a:t>
            </a:r>
            <a:endParaRPr lang="en-IE" sz="1600" dirty="0">
              <a:latin typeface="Calibri" panose="020F0502020204030204" pitchFamily="34" charset="0"/>
              <a:ea typeface="Calibri" panose="020F0502020204030204" pitchFamily="34" charset="0"/>
              <a:cs typeface="Calibri" panose="020F0502020204030204" pitchFamily="34" charset="0"/>
            </a:endParaRPr>
          </a:p>
          <a:p>
            <a:r>
              <a:rPr lang="en-US" sz="1600" b="0" i="0" dirty="0">
                <a:effectLst/>
                <a:latin typeface="Calibri" panose="020F0502020204030204" pitchFamily="34" charset="0"/>
                <a:ea typeface="Calibri" panose="020F0502020204030204" pitchFamily="34" charset="0"/>
                <a:cs typeface="Calibri" panose="020F0502020204030204" pitchFamily="34" charset="0"/>
              </a:rPr>
              <a:t>The </a:t>
            </a:r>
            <a:r>
              <a:rPr lang="en-US" sz="1600" dirty="0">
                <a:latin typeface="Calibri" panose="020F0502020204030204" pitchFamily="34" charset="0"/>
                <a:ea typeface="Calibri" panose="020F0502020204030204" pitchFamily="34" charset="0"/>
                <a:cs typeface="Calibri" panose="020F0502020204030204" pitchFamily="34" charset="0"/>
              </a:rPr>
              <a:t>VHO </a:t>
            </a:r>
            <a:r>
              <a:rPr lang="en-US" sz="1600" b="0" i="0" dirty="0">
                <a:effectLst/>
                <a:latin typeface="Calibri" panose="020F0502020204030204" pitchFamily="34" charset="0"/>
                <a:ea typeface="Calibri" panose="020F0502020204030204" pitchFamily="34" charset="0"/>
                <a:cs typeface="Calibri" panose="020F0502020204030204" pitchFamily="34" charset="0"/>
              </a:rPr>
              <a:t>will conduct a final property visit to review that the work has been completed in-line with grant application and as vouched in the invoiced documentation provided.</a:t>
            </a:r>
          </a:p>
          <a:p>
            <a:r>
              <a:rPr lang="en-IE" sz="1600" kern="0" dirty="0">
                <a:effectLst/>
                <a:latin typeface="Calibri" panose="020F0502020204030204" pitchFamily="34" charset="0"/>
                <a:ea typeface="Calibri" panose="020F0502020204030204" pitchFamily="34" charset="0"/>
                <a:cs typeface="Calibri" panose="020F0502020204030204" pitchFamily="34" charset="0"/>
              </a:rPr>
              <a:t>Final documentation will then be sent to WCC Solicitors to arrange a secondary charge on the property as part of the clawback process. </a:t>
            </a:r>
            <a:r>
              <a:rPr lang="en-IE" sz="1600" kern="0" dirty="0">
                <a:latin typeface="Calibri" panose="020F0502020204030204" pitchFamily="34" charset="0"/>
                <a:ea typeface="Calibri" panose="020F0502020204030204" pitchFamily="34" charset="0"/>
                <a:cs typeface="Calibri" panose="020F0502020204030204" pitchFamily="34" charset="0"/>
              </a:rPr>
              <a:t>This requires signing by the applicant and nominated WCC Staff.</a:t>
            </a:r>
            <a:endParaRPr lang="en-IE" sz="1600" kern="0" dirty="0">
              <a:effectLst/>
              <a:latin typeface="Calibri" panose="020F0502020204030204" pitchFamily="34" charset="0"/>
              <a:ea typeface="Calibri" panose="020F0502020204030204" pitchFamily="34" charset="0"/>
              <a:cs typeface="Calibri" panose="020F0502020204030204" pitchFamily="34" charset="0"/>
            </a:endParaRPr>
          </a:p>
          <a:p>
            <a:r>
              <a:rPr lang="en-IE" sz="1600" dirty="0">
                <a:latin typeface="Calibri" panose="020F0502020204030204" pitchFamily="34" charset="0"/>
                <a:ea typeface="Calibri" panose="020F0502020204030204" pitchFamily="34" charset="0"/>
                <a:cs typeface="Calibri" panose="020F0502020204030204" pitchFamily="34" charset="0"/>
              </a:rPr>
              <a:t>Payment approximately 4 weeks after signing of Charge Documents.</a:t>
            </a:r>
          </a:p>
        </p:txBody>
      </p:sp>
    </p:spTree>
    <p:extLst>
      <p:ext uri="{BB962C8B-B14F-4D97-AF65-F5344CB8AC3E}">
        <p14:creationId xmlns:p14="http://schemas.microsoft.com/office/powerpoint/2010/main" val="74389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1794</TotalTime>
  <Words>2089</Words>
  <Application>Microsoft Office PowerPoint</Application>
  <PresentationFormat>Widescreen</PresentationFormat>
  <Paragraphs>223</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Calibri</vt:lpstr>
      <vt:lpstr>Calibri Light</vt:lpstr>
      <vt:lpstr>Symbol</vt:lpstr>
      <vt:lpstr>Office Theme</vt:lpstr>
      <vt:lpstr>Regeneration Unit Wexford County Council   Town Centre First / Vacant Homes. </vt:lpstr>
      <vt:lpstr>PowerPoint Presentation</vt:lpstr>
      <vt:lpstr>PowerPoint Presentation</vt:lpstr>
      <vt:lpstr>PowerPoint Presentation</vt:lpstr>
      <vt:lpstr>PowerPoint Presentation</vt:lpstr>
      <vt:lpstr>PowerPoint Presentation</vt:lpstr>
      <vt:lpstr>Application Requirements</vt:lpstr>
      <vt:lpstr>Application Process</vt:lpstr>
      <vt:lpstr>What happens when works are complete?</vt:lpstr>
      <vt:lpstr>Issues that can cause delay from our experience</vt:lpstr>
      <vt:lpstr>CROÍ CÓNAITHE –  VACANT PROPERTY REFURBISHMENT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Regeneration Unit Wexford County Council – Town Centre First.</dc:title>
  <dc:creator>Mick McCormack</dc:creator>
  <cp:lastModifiedBy>Mick McCormack</cp:lastModifiedBy>
  <cp:revision>27</cp:revision>
  <cp:lastPrinted>2024-08-13T13:09:12Z</cp:lastPrinted>
  <dcterms:created xsi:type="dcterms:W3CDTF">2024-03-22T09:44:36Z</dcterms:created>
  <dcterms:modified xsi:type="dcterms:W3CDTF">2024-11-15T13:09:15Z</dcterms:modified>
</cp:coreProperties>
</file>