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4"/>
  </p:sldMasterIdLst>
  <p:notesMasterIdLst>
    <p:notesMasterId r:id="rId14"/>
  </p:notesMasterIdLst>
  <p:sldIdLst>
    <p:sldId id="298" r:id="rId5"/>
    <p:sldId id="257" r:id="rId6"/>
    <p:sldId id="290" r:id="rId7"/>
    <p:sldId id="292" r:id="rId8"/>
    <p:sldId id="296" r:id="rId9"/>
    <p:sldId id="294" r:id="rId10"/>
    <p:sldId id="259" r:id="rId11"/>
    <p:sldId id="576" r:id="rId12"/>
    <p:sldId id="29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Titillium Web Light" panose="000004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153CD3-D156-4897-9AB9-63B7B0F63E04}">
  <a:tblStyle styleId="{38153CD3-D156-4897-9AB9-63B7B0F63E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15" autoAdjust="0"/>
  </p:normalViewPr>
  <p:slideViewPr>
    <p:cSldViewPr>
      <p:cViewPr varScale="1">
        <p:scale>
          <a:sx n="121" d="100"/>
          <a:sy n="121" d="100"/>
        </p:scale>
        <p:origin x="97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7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04C98-BF91-40A5-8590-2B34ED49869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D10651-EB2D-48C2-A170-99487F525836}">
      <dgm:prSet custT="1"/>
      <dgm:spPr/>
      <dgm:t>
        <a:bodyPr/>
        <a:lstStyle/>
        <a:p>
          <a:r>
            <a:rPr lang="en-GB" sz="2400" dirty="0"/>
            <a:t>Pathfinder project for Wexford town </a:t>
          </a:r>
        </a:p>
      </dgm:t>
    </dgm:pt>
    <dgm:pt modelId="{964C4DC6-BD80-4942-B9F4-57D125FEF4D1}" type="parTrans" cxnId="{38C5960D-EB1F-48B0-8AF0-3DA3A58D101F}">
      <dgm:prSet/>
      <dgm:spPr/>
      <dgm:t>
        <a:bodyPr/>
        <a:lstStyle/>
        <a:p>
          <a:endParaRPr lang="en-US"/>
        </a:p>
      </dgm:t>
    </dgm:pt>
    <dgm:pt modelId="{5EA4B0EE-3BB5-4A7F-82A9-5505C4F09391}" type="sibTrans" cxnId="{38C5960D-EB1F-48B0-8AF0-3DA3A58D101F}">
      <dgm:prSet/>
      <dgm:spPr/>
      <dgm:t>
        <a:bodyPr/>
        <a:lstStyle/>
        <a:p>
          <a:endParaRPr lang="en-US"/>
        </a:p>
      </dgm:t>
    </dgm:pt>
    <dgm:pt modelId="{8BDDF19B-5114-4343-A417-A5F2C23B55B2}">
      <dgm:prSet custT="1"/>
      <dgm:spPr/>
      <dgm:t>
        <a:bodyPr/>
        <a:lstStyle/>
        <a:p>
          <a:r>
            <a:rPr lang="en-GB" sz="2400" dirty="0"/>
            <a:t>3 major spine roads in Wexford namely Roxborough Road, Newtown Road and </a:t>
          </a:r>
          <a:r>
            <a:rPr lang="en-GB" sz="2400" dirty="0" err="1"/>
            <a:t>Beechlawns</a:t>
          </a:r>
          <a:r>
            <a:rPr lang="en-GB" sz="2400" dirty="0"/>
            <a:t> /</a:t>
          </a:r>
          <a:r>
            <a:rPr lang="en-GB" sz="2400" dirty="0" err="1"/>
            <a:t>Clonard</a:t>
          </a:r>
          <a:r>
            <a:rPr lang="en-GB" sz="2400" dirty="0"/>
            <a:t> Road</a:t>
          </a:r>
          <a:endParaRPr lang="en-US" sz="2400" dirty="0"/>
        </a:p>
      </dgm:t>
    </dgm:pt>
    <dgm:pt modelId="{8BD42F0E-59AA-45F5-A15B-82B98D5C42D5}" type="parTrans" cxnId="{79C8C6E1-893E-4390-BAF8-C11C78162C15}">
      <dgm:prSet/>
      <dgm:spPr/>
      <dgm:t>
        <a:bodyPr/>
        <a:lstStyle/>
        <a:p>
          <a:endParaRPr lang="en-US"/>
        </a:p>
      </dgm:t>
    </dgm:pt>
    <dgm:pt modelId="{A18399B9-9495-4F9F-85B5-F09978E6E2D4}" type="sibTrans" cxnId="{79C8C6E1-893E-4390-BAF8-C11C78162C15}">
      <dgm:prSet/>
      <dgm:spPr/>
      <dgm:t>
        <a:bodyPr/>
        <a:lstStyle/>
        <a:p>
          <a:endParaRPr lang="en-US"/>
        </a:p>
      </dgm:t>
    </dgm:pt>
    <dgm:pt modelId="{22257B45-1557-431D-BE05-6884160BE76E}">
      <dgm:prSet custT="1"/>
      <dgm:spPr/>
      <dgm:t>
        <a:bodyPr/>
        <a:lstStyle/>
        <a:p>
          <a:r>
            <a:rPr lang="en-US" sz="3200" dirty="0"/>
            <a:t>4 Fulltime staff</a:t>
          </a:r>
        </a:p>
      </dgm:t>
    </dgm:pt>
    <dgm:pt modelId="{8B267A76-98F1-41FB-8AD7-60F5AB56CBCE}" type="parTrans" cxnId="{285E93A1-F2E7-402E-8FB5-4BD88549A393}">
      <dgm:prSet/>
      <dgm:spPr/>
      <dgm:t>
        <a:bodyPr/>
        <a:lstStyle/>
        <a:p>
          <a:endParaRPr lang="en-GB"/>
        </a:p>
      </dgm:t>
    </dgm:pt>
    <dgm:pt modelId="{2B7EE749-D255-449D-BE31-1F79A84E48EA}" type="sibTrans" cxnId="{285E93A1-F2E7-402E-8FB5-4BD88549A393}">
      <dgm:prSet/>
      <dgm:spPr/>
      <dgm:t>
        <a:bodyPr/>
        <a:lstStyle/>
        <a:p>
          <a:endParaRPr lang="en-GB"/>
        </a:p>
      </dgm:t>
    </dgm:pt>
    <dgm:pt modelId="{AADCA510-0F03-4E6F-B167-16706392BAEA}" type="pres">
      <dgm:prSet presAssocID="{60804C98-BF91-40A5-8590-2B34ED498691}" presName="linear" presStyleCnt="0">
        <dgm:presLayoutVars>
          <dgm:animLvl val="lvl"/>
          <dgm:resizeHandles val="exact"/>
        </dgm:presLayoutVars>
      </dgm:prSet>
      <dgm:spPr/>
    </dgm:pt>
    <dgm:pt modelId="{F8A389CE-6AE8-4B4C-867B-1A686A9D5546}" type="pres">
      <dgm:prSet presAssocID="{B9D10651-EB2D-48C2-A170-99487F525836}" presName="parentText" presStyleLbl="node1" presStyleIdx="0" presStyleCnt="3" custScaleX="99293" custScaleY="90674" custLinFactY="133190" custLinFactNeighborY="200000">
        <dgm:presLayoutVars>
          <dgm:chMax val="0"/>
          <dgm:bulletEnabled val="1"/>
        </dgm:presLayoutVars>
      </dgm:prSet>
      <dgm:spPr/>
    </dgm:pt>
    <dgm:pt modelId="{8424EFF1-3CCE-4097-99A5-FDC740E0157B}" type="pres">
      <dgm:prSet presAssocID="{5EA4B0EE-3BB5-4A7F-82A9-5505C4F09391}" presName="spacer" presStyleCnt="0"/>
      <dgm:spPr/>
    </dgm:pt>
    <dgm:pt modelId="{693DBBB0-A5BC-49C8-934D-46B95ABC33CD}" type="pres">
      <dgm:prSet presAssocID="{8BDDF19B-5114-4343-A417-A5F2C23B55B2}" presName="parentText" presStyleLbl="node1" presStyleIdx="1" presStyleCnt="3" custScaleY="186624" custLinFactY="148436" custLinFactNeighborY="200000">
        <dgm:presLayoutVars>
          <dgm:chMax val="0"/>
          <dgm:bulletEnabled val="1"/>
        </dgm:presLayoutVars>
      </dgm:prSet>
      <dgm:spPr/>
    </dgm:pt>
    <dgm:pt modelId="{C2D202A7-BB8F-4C5A-990D-69C261FD39BB}" type="pres">
      <dgm:prSet presAssocID="{A18399B9-9495-4F9F-85B5-F09978E6E2D4}" presName="spacer" presStyleCnt="0"/>
      <dgm:spPr/>
    </dgm:pt>
    <dgm:pt modelId="{16547332-520A-44B4-A129-6F83570984DB}" type="pres">
      <dgm:prSet presAssocID="{22257B45-1557-431D-BE05-6884160BE76E}" presName="parentText" presStyleLbl="node1" presStyleIdx="2" presStyleCnt="3" custLinFactY="-418466" custLinFactNeighborX="-219" custLinFactNeighborY="-500000">
        <dgm:presLayoutVars>
          <dgm:chMax val="0"/>
          <dgm:bulletEnabled val="1"/>
        </dgm:presLayoutVars>
      </dgm:prSet>
      <dgm:spPr/>
    </dgm:pt>
  </dgm:ptLst>
  <dgm:cxnLst>
    <dgm:cxn modelId="{38C5960D-EB1F-48B0-8AF0-3DA3A58D101F}" srcId="{60804C98-BF91-40A5-8590-2B34ED498691}" destId="{B9D10651-EB2D-48C2-A170-99487F525836}" srcOrd="0" destOrd="0" parTransId="{964C4DC6-BD80-4942-B9F4-57D125FEF4D1}" sibTransId="{5EA4B0EE-3BB5-4A7F-82A9-5505C4F09391}"/>
    <dgm:cxn modelId="{78A8A75B-45CE-4BA5-BF1B-E9FBAA2BCD1B}" type="presOf" srcId="{B9D10651-EB2D-48C2-A170-99487F525836}" destId="{F8A389CE-6AE8-4B4C-867B-1A686A9D5546}" srcOrd="0" destOrd="0" presId="urn:microsoft.com/office/officeart/2005/8/layout/vList2"/>
    <dgm:cxn modelId="{48ADF585-9E02-405F-A003-B38D686D97DB}" type="presOf" srcId="{22257B45-1557-431D-BE05-6884160BE76E}" destId="{16547332-520A-44B4-A129-6F83570984DB}" srcOrd="0" destOrd="0" presId="urn:microsoft.com/office/officeart/2005/8/layout/vList2"/>
    <dgm:cxn modelId="{FD691D8C-2DD9-46BC-BDCD-2936AECA9BF4}" type="presOf" srcId="{60804C98-BF91-40A5-8590-2B34ED498691}" destId="{AADCA510-0F03-4E6F-B167-16706392BAEA}" srcOrd="0" destOrd="0" presId="urn:microsoft.com/office/officeart/2005/8/layout/vList2"/>
    <dgm:cxn modelId="{CDEA6E90-9036-4E9B-9ECD-578BB0FBE509}" type="presOf" srcId="{8BDDF19B-5114-4343-A417-A5F2C23B55B2}" destId="{693DBBB0-A5BC-49C8-934D-46B95ABC33CD}" srcOrd="0" destOrd="0" presId="urn:microsoft.com/office/officeart/2005/8/layout/vList2"/>
    <dgm:cxn modelId="{285E93A1-F2E7-402E-8FB5-4BD88549A393}" srcId="{60804C98-BF91-40A5-8590-2B34ED498691}" destId="{22257B45-1557-431D-BE05-6884160BE76E}" srcOrd="2" destOrd="0" parTransId="{8B267A76-98F1-41FB-8AD7-60F5AB56CBCE}" sibTransId="{2B7EE749-D255-449D-BE31-1F79A84E48EA}"/>
    <dgm:cxn modelId="{79C8C6E1-893E-4390-BAF8-C11C78162C15}" srcId="{60804C98-BF91-40A5-8590-2B34ED498691}" destId="{8BDDF19B-5114-4343-A417-A5F2C23B55B2}" srcOrd="1" destOrd="0" parTransId="{8BD42F0E-59AA-45F5-A15B-82B98D5C42D5}" sibTransId="{A18399B9-9495-4F9F-85B5-F09978E6E2D4}"/>
    <dgm:cxn modelId="{E0FECA6E-F804-40F2-BDE1-DC053BF1942B}" type="presParOf" srcId="{AADCA510-0F03-4E6F-B167-16706392BAEA}" destId="{F8A389CE-6AE8-4B4C-867B-1A686A9D5546}" srcOrd="0" destOrd="0" presId="urn:microsoft.com/office/officeart/2005/8/layout/vList2"/>
    <dgm:cxn modelId="{42BC3125-EC03-45BB-87EA-480262BAEF88}" type="presParOf" srcId="{AADCA510-0F03-4E6F-B167-16706392BAEA}" destId="{8424EFF1-3CCE-4097-99A5-FDC740E0157B}" srcOrd="1" destOrd="0" presId="urn:microsoft.com/office/officeart/2005/8/layout/vList2"/>
    <dgm:cxn modelId="{E9C6CEE3-920B-4EA0-86C6-21D07C80E07F}" type="presParOf" srcId="{AADCA510-0F03-4E6F-B167-16706392BAEA}" destId="{693DBBB0-A5BC-49C8-934D-46B95ABC33CD}" srcOrd="2" destOrd="0" presId="urn:microsoft.com/office/officeart/2005/8/layout/vList2"/>
    <dgm:cxn modelId="{F90A6918-38AF-4F4C-985D-2C800E709C18}" type="presParOf" srcId="{AADCA510-0F03-4E6F-B167-16706392BAEA}" destId="{C2D202A7-BB8F-4C5A-990D-69C261FD39BB}" srcOrd="3" destOrd="0" presId="urn:microsoft.com/office/officeart/2005/8/layout/vList2"/>
    <dgm:cxn modelId="{3345B6F5-EA0B-4EE3-9FA2-8E3C876A8911}" type="presParOf" srcId="{AADCA510-0F03-4E6F-B167-16706392BAEA}" destId="{16547332-520A-44B4-A129-6F83570984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389CE-6AE8-4B4C-867B-1A686A9D5546}">
      <dsp:nvSpPr>
        <dsp:cNvPr id="0" name=""/>
        <dsp:cNvSpPr/>
      </dsp:nvSpPr>
      <dsp:spPr>
        <a:xfrm>
          <a:off x="14282" y="1943926"/>
          <a:ext cx="4011651" cy="7890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Pathfinder project for Wexford town </a:t>
          </a:r>
        </a:p>
      </dsp:txBody>
      <dsp:txXfrm>
        <a:off x="52799" y="1982443"/>
        <a:ext cx="3934617" cy="711999"/>
      </dsp:txXfrm>
    </dsp:sp>
    <dsp:sp modelId="{693DBBB0-A5BC-49C8-934D-46B95ABC33CD}">
      <dsp:nvSpPr>
        <dsp:cNvPr id="0" name=""/>
        <dsp:cNvSpPr/>
      </dsp:nvSpPr>
      <dsp:spPr>
        <a:xfrm>
          <a:off x="0" y="2880028"/>
          <a:ext cx="4040216" cy="162397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3 major spine roads in Wexford namely Roxborough Road, Newtown Road and </a:t>
          </a:r>
          <a:r>
            <a:rPr lang="en-GB" sz="2400" kern="1200" dirty="0" err="1"/>
            <a:t>Beechlawns</a:t>
          </a:r>
          <a:r>
            <a:rPr lang="en-GB" sz="2400" kern="1200" dirty="0"/>
            <a:t> /</a:t>
          </a:r>
          <a:r>
            <a:rPr lang="en-GB" sz="2400" kern="1200" dirty="0" err="1"/>
            <a:t>Clonard</a:t>
          </a:r>
          <a:r>
            <a:rPr lang="en-GB" sz="2400" kern="1200" dirty="0"/>
            <a:t> Road</a:t>
          </a:r>
          <a:endParaRPr lang="en-US" sz="2400" kern="1200" dirty="0"/>
        </a:p>
      </dsp:txBody>
      <dsp:txXfrm>
        <a:off x="79276" y="2959304"/>
        <a:ext cx="3881664" cy="1465426"/>
      </dsp:txXfrm>
    </dsp:sp>
    <dsp:sp modelId="{16547332-520A-44B4-A129-6F83570984DB}">
      <dsp:nvSpPr>
        <dsp:cNvPr id="0" name=""/>
        <dsp:cNvSpPr/>
      </dsp:nvSpPr>
      <dsp:spPr>
        <a:xfrm>
          <a:off x="0" y="0"/>
          <a:ext cx="4040216" cy="87018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4 Fulltime staff</a:t>
          </a:r>
        </a:p>
      </dsp:txBody>
      <dsp:txXfrm>
        <a:off x="42479" y="42479"/>
        <a:ext cx="3955258" cy="785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1581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/>
              <a:t>Not all Vehicles are suitable for transition to EVs</a:t>
            </a:r>
            <a:endParaRPr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/>
              <a:t>Replace Light goods vehicles that are suitable to EVs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/>
              <a:t>Much of the fleet is heavy goods vehicles or not suitable to change to EVs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/>
              <a:t>Propose to Pilot the use of Hydrotreated vegetable Oil HVO) on Heavy Goods vehicles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/>
              <a:t>HVO can be used as a direct replacement for Diesel </a:t>
            </a:r>
            <a:endParaRPr sz="18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/>
              <a:t>Our journey started in 2019 when 4 commercial EVs were purchased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/>
              <a:t>We are continuing to explore what vehicles in the various sections are suitable to  transition to EVS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dirty="0"/>
              <a:t>Replace the Diesel street sweeper in Wexford town to Electric sweeper</a:t>
            </a:r>
            <a:endParaRPr sz="18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IE" sz="1800" dirty="0">
                <a:latin typeface="+mj-lt"/>
              </a:rPr>
              <a:t>As a “rural” Local Authority, WCC a pace-setting LA in the transition to EV’s.</a:t>
            </a:r>
          </a:p>
          <a:p>
            <a:pPr marL="114300" lvl="0" indent="0">
              <a:buNone/>
            </a:pPr>
            <a:endParaRPr lang="en-IE" sz="1800" dirty="0">
              <a:latin typeface="+mj-lt"/>
            </a:endParaRPr>
          </a:p>
          <a:p>
            <a:pPr marL="114300" lvl="0" indent="0">
              <a:buNone/>
            </a:pPr>
            <a:r>
              <a:rPr lang="en-IE" sz="1800" dirty="0">
                <a:latin typeface="+mj-lt"/>
              </a:rPr>
              <a:t>Potential to transition up to 30 to 40 units in WCC’s fleet to EVs which will help towards our CO2 reduction by 2030</a:t>
            </a:r>
          </a:p>
          <a:p>
            <a:pPr marL="114300" lvl="0" indent="0">
              <a:buNone/>
            </a:pPr>
            <a:endParaRPr lang="en-IE" sz="1800" dirty="0">
              <a:latin typeface="+mj-lt"/>
            </a:endParaRPr>
          </a:p>
          <a:p>
            <a:pPr marL="114300" lvl="0" indent="0">
              <a:buNone/>
            </a:pPr>
            <a:r>
              <a:rPr lang="en-IE" sz="1800" dirty="0">
                <a:latin typeface="+mj-lt"/>
              </a:rPr>
              <a:t>Nearly 14% of the fleet over the next few years</a:t>
            </a:r>
          </a:p>
          <a:p>
            <a:pPr marL="114300" lvl="0" indent="0">
              <a:buNone/>
            </a:pPr>
            <a:endParaRPr lang="en-IE" sz="18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06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dirty="0"/>
              <a:t>€3.28 million allocated for Active travel initiatives in Wexford for 2023</a:t>
            </a:r>
          </a:p>
          <a:p>
            <a:endParaRPr lang="en-IE" sz="1800" dirty="0"/>
          </a:p>
          <a:p>
            <a:r>
              <a:rPr lang="en-IE" sz="1800" dirty="0"/>
              <a:t>These initiatives are to make it safer and easier for people to get around on foot or by bike</a:t>
            </a:r>
          </a:p>
          <a:p>
            <a:endParaRPr lang="en-IE" sz="1800" dirty="0"/>
          </a:p>
          <a:p>
            <a:r>
              <a:rPr lang="en-IE" sz="1800" dirty="0"/>
              <a:t>1.5 million allocated to Newtown Road Pathfinder scheme</a:t>
            </a:r>
          </a:p>
          <a:p>
            <a:endParaRPr lang="en-IE" sz="1800" dirty="0"/>
          </a:p>
          <a:p>
            <a:r>
              <a:rPr lang="en-IE" sz="1800" dirty="0">
                <a:latin typeface="+mj-lt"/>
              </a:rPr>
              <a:t>Safe Routes to School Programme will continue</a:t>
            </a:r>
          </a:p>
          <a:p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233337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floating E Bike sharing service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trial basis for one year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Wexford town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Launched in May 2023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Initially 50 bikes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parking controlled through GPS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designated and identifiable virtual parking bays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 need for bike parking infrastructure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flexibility on moving parking locations </a:t>
            </a:r>
            <a:endParaRPr lang="en-GB" sz="18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2619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781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7BDB-CBF7-4F46-0A54-E9B45778A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C4967-AD89-FB0B-31FB-5BCA88713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560CC-E622-936F-87F5-26E47F55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B901-FDEF-4F50-8390-AFD5F80664B4}" type="datetimeFigureOut">
              <a:rPr lang="en-IE" smtClean="0"/>
              <a:t>31/05/2023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565D2-1F01-7A80-7308-389D3A6C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E089B-2D78-ECC3-B343-20E12D6C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001027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96C0-400B-7DD0-6811-30A3EB58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5609B-82EB-97DE-B2D5-0EE49D856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D8BB2-A7CA-FCFE-806F-1D750A6B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B901-FDEF-4F50-8390-AFD5F80664B4}" type="datetimeFigureOut">
              <a:rPr lang="en-IE" smtClean="0"/>
              <a:t>31/05/2023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3C564-CA05-1BC7-E455-B67D951A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34CB4-EBEC-7FA1-0E9F-A119F3B6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05587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A583C-A116-80D4-9446-77F7EFF63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D6DFC-A23E-FE1C-7AB7-22AD4050F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5960A-4919-EAD2-4B7E-9088091A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B901-FDEF-4F50-8390-AFD5F80664B4}" type="datetimeFigureOut">
              <a:rPr lang="en-IE" smtClean="0"/>
              <a:t>31/05/2023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B1CB3-DE24-C1E5-4344-C5A10428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E0E2C-0A6F-8003-C445-7D769BF6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571220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19" name="Google Shape;2119;p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1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C854-955A-2BAC-4A36-4EEC7CBB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AC1C3-DB9E-6D9D-B698-71AD00CA0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B133C-518F-BCD2-0DAA-503FDBC0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354F-240E-4078-9E84-FF810034E5B7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DEBD1-520E-FE8C-DFA4-6E79F859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DCCBC-AD67-3695-D3E1-C88F6256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D6CA-1027-4F85-92D6-BE168DE24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2501-A108-7382-1E0F-819B3A1B5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EB949-DCE5-4823-0ADD-4C1DAD21D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BECDD-5519-FBCE-0DC6-E8D6E5E8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B901-FDEF-4F50-8390-AFD5F80664B4}" type="datetimeFigureOut">
              <a:rPr lang="en-IE" smtClean="0"/>
              <a:t>31/05/2023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EFEE5-7E30-8D3D-95AB-FE7C2A1F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2F9A-06B2-E6EA-9F44-F553DE3A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398111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CA2F-610D-8F7D-E4E0-8784A29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714B0-DCFB-CA9A-D3BC-DA5DFFC98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E6CF8-D2B8-C378-8359-9626ABC9A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B32DC-1A6D-E372-DC13-F73000D1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B901-FDEF-4F50-8390-AFD5F80664B4}" type="datetimeFigureOut">
              <a:rPr lang="en-IE" smtClean="0"/>
              <a:t>31/05/2023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968F2-8B98-2F9C-CA22-DBFEF034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9DAB5-D08E-EB6B-B7BF-2345B3F2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300829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CF4A-06E3-68FD-D986-0D3DCBE67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53642-7E26-2453-DAA0-7C57C4440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DE0A2-0290-C5A2-0847-229CBA0BC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09DBE-88CB-3737-0509-25FA52A84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274E52-669A-D6BD-2F75-1DF002B9A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354D5-3908-CCFA-909E-EED0CEEB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B901-FDEF-4F50-8390-AFD5F80664B4}" type="datetimeFigureOut">
              <a:rPr lang="en-IE" smtClean="0"/>
              <a:t>31/05/2023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D7979C-E5F0-D613-4346-9A7138C1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989FD-D8D5-39A7-941E-37DC4EB3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037323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BB6A-3E3E-8E9F-C1C1-AC700D8F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479064-2837-A83F-80C5-A4D1A655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B901-FDEF-4F50-8390-AFD5F80664B4}" type="datetimeFigureOut">
              <a:rPr lang="en-IE" smtClean="0"/>
              <a:t>31/05/2023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CBB9B-B187-5CB7-8711-BC8E2E8F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71EBF-C3B6-E6BE-92F7-60FBDA64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72404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819FD-72DB-C463-EC6C-E646CAD8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B901-FDEF-4F50-8390-AFD5F80664B4}" type="datetimeFigureOut">
              <a:rPr lang="en-IE" smtClean="0"/>
              <a:t>31/05/2023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0ADC6-C08E-42D5-EC1B-0410E6F2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71225-CA84-3BCB-2923-82F43D21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971733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0D42-8CBE-8990-F9FE-B150D697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FDEB-BD19-FF5C-F511-D4E90394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ECA2B-80B6-272C-FA49-F2A8FA0D3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D0B4B-E602-5646-4102-0D6D88E4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B901-FDEF-4F50-8390-AFD5F80664B4}" type="datetimeFigureOut">
              <a:rPr lang="en-IE" smtClean="0"/>
              <a:t>31/05/2023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1097B-0A1F-74D9-FC2A-D99B7812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0492E-2BE1-67AA-FE88-86182605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252154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BDC05-B46B-DE4E-F56F-796718EA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353C7-4E5B-95AE-3BB3-2CD887E57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3D907-448A-A537-DEC0-D28FFA0AE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2DF90-F0ED-FEF8-1045-0D64EE29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B901-FDEF-4F50-8390-AFD5F80664B4}" type="datetimeFigureOut">
              <a:rPr lang="en-IE" smtClean="0"/>
              <a:t>31/05/2023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257A0-3E5E-F3F7-F221-9FE3E805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4CCEC-CCB8-995B-8A0F-E38D46B7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3204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5BA7D1-C5A0-3D42-7C5A-486FE688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23B22-5645-01AA-EDE3-FA7A26C52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7801A-0FEE-B748-E634-B002E39EE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7B901-FDEF-4F50-8390-AFD5F80664B4}" type="datetimeFigureOut">
              <a:rPr lang="en-IE" smtClean="0"/>
              <a:t>31/05/2023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07290-8C69-6744-2A6B-CE388421B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9DC68-4A5C-FFD6-6B20-ABFA6DDBC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597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48A7-7027-F834-5AF5-624E753A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308570"/>
            <a:ext cx="8155391" cy="3816022"/>
          </a:xfrm>
        </p:spPr>
        <p:txBody>
          <a:bodyPr/>
          <a:lstStyle/>
          <a:p>
            <a:r>
              <a:rPr lang="en" sz="5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Wexford County Council </a:t>
            </a:r>
            <a:br>
              <a:rPr lang="en" sz="5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Action Event</a:t>
            </a:r>
            <a:br>
              <a:rPr lang="en" sz="5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" sz="520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" sz="5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2023</a:t>
            </a:r>
            <a:br>
              <a:rPr lang="en" sz="5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 3: Transport </a:t>
            </a:r>
            <a:endParaRPr lang="en-IE" sz="5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492AE-DFD4-B2B9-E78D-FB091C43CF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3A043495-E0EB-BA9C-D5A5-6E4C019E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75403"/>
            <a:ext cx="2267744" cy="164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1.png" descr="WCC-logo-2015 transparent">
            <a:extLst>
              <a:ext uri="{FF2B5EF4-FFF2-40B4-BE49-F238E27FC236}">
                <a16:creationId xmlns:a16="http://schemas.microsoft.com/office/drawing/2014/main" id="{74D72F2F-DB17-E523-1235-72B83BA45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9" y="4011911"/>
            <a:ext cx="2466759" cy="90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37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>
            <a:spLocks noGrp="1"/>
          </p:cNvSpPr>
          <p:nvPr>
            <p:ph type="title"/>
          </p:nvPr>
        </p:nvSpPr>
        <p:spPr>
          <a:xfrm>
            <a:off x="179512" y="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1" dirty="0"/>
              <a:t>Wexford County Council Fleet</a:t>
            </a:r>
            <a:endParaRPr b="1" dirty="0"/>
          </a:p>
        </p:txBody>
      </p:sp>
      <p:sp>
        <p:nvSpPr>
          <p:cNvPr id="3843" name="Google Shape;3843;p14"/>
          <p:cNvSpPr txBox="1">
            <a:spLocks noGrp="1"/>
          </p:cNvSpPr>
          <p:nvPr>
            <p:ph type="body" idx="1"/>
          </p:nvPr>
        </p:nvSpPr>
        <p:spPr>
          <a:xfrm>
            <a:off x="251520" y="857400"/>
            <a:ext cx="5184576" cy="4090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r>
              <a:rPr lang="en-IE" sz="3200" dirty="0">
                <a:solidFill>
                  <a:schemeClr val="tx1"/>
                </a:solidFill>
                <a:latin typeface="+mn-lt"/>
              </a:rPr>
              <a:t>Comprising 288 Units</a:t>
            </a:r>
          </a:p>
          <a:p>
            <a:pPr marL="114300" lvl="0" indent="0">
              <a:buNone/>
            </a:pPr>
            <a:endParaRPr lang="en-IE" sz="3200" dirty="0">
              <a:solidFill>
                <a:schemeClr val="tx1"/>
              </a:solidFill>
              <a:latin typeface="+mn-lt"/>
            </a:endParaRPr>
          </a:p>
          <a:p>
            <a:pPr marL="114300" indent="0">
              <a:buNone/>
            </a:pPr>
            <a:r>
              <a:rPr lang="en-IE" sz="3200" dirty="0">
                <a:solidFill>
                  <a:schemeClr val="tx1"/>
                </a:solidFill>
                <a:latin typeface="+mn-lt"/>
              </a:rPr>
              <a:t>Made up of</a:t>
            </a:r>
          </a:p>
          <a:p>
            <a:pPr>
              <a:buClrTx/>
            </a:pPr>
            <a:r>
              <a:rPr lang="en-IE" sz="3200" dirty="0">
                <a:solidFill>
                  <a:schemeClr val="tx1"/>
                </a:solidFill>
                <a:latin typeface="+mn-lt"/>
              </a:rPr>
              <a:t>Light Goods Vehicles</a:t>
            </a:r>
          </a:p>
          <a:p>
            <a:pPr>
              <a:buClrTx/>
            </a:pPr>
            <a:r>
              <a:rPr lang="en-IE" sz="3200" dirty="0">
                <a:solidFill>
                  <a:schemeClr val="tx1"/>
                </a:solidFill>
                <a:latin typeface="+mn-lt"/>
              </a:rPr>
              <a:t>Heavy Goods Vehicles and </a:t>
            </a:r>
          </a:p>
          <a:p>
            <a:pPr>
              <a:buClrTx/>
            </a:pPr>
            <a:r>
              <a:rPr lang="en-IE" sz="3200" dirty="0">
                <a:solidFill>
                  <a:schemeClr val="tx1"/>
                </a:solidFill>
                <a:latin typeface="+mn-lt"/>
              </a:rPr>
              <a:t>Specialised plant &amp; machinery</a:t>
            </a:r>
          </a:p>
          <a:p>
            <a:pPr marL="114300" lvl="0" indent="0">
              <a:buNone/>
            </a:pPr>
            <a:endParaRPr lang="en-IE" sz="2300" dirty="0"/>
          </a:p>
          <a:p>
            <a:pPr marL="114300" lvl="0" indent="0">
              <a:buNone/>
            </a:pPr>
            <a:endParaRPr lang="en-IE" sz="2300" dirty="0"/>
          </a:p>
          <a:p>
            <a:r>
              <a:rPr lang="en-IE" sz="2300" dirty="0"/>
              <a:t>	</a:t>
            </a:r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 descr="A picture containing text, outdoor, transport, parked">
            <a:extLst>
              <a:ext uri="{FF2B5EF4-FFF2-40B4-BE49-F238E27FC236}">
                <a16:creationId xmlns:a16="http://schemas.microsoft.com/office/drawing/2014/main" id="{EE8C8D88-5F49-FB98-F559-322A47EC1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525" y="987574"/>
            <a:ext cx="4162654" cy="20882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>
            <a:spLocks noGrp="1"/>
          </p:cNvSpPr>
          <p:nvPr>
            <p:ph type="title"/>
          </p:nvPr>
        </p:nvSpPr>
        <p:spPr>
          <a:xfrm>
            <a:off x="107504" y="0"/>
            <a:ext cx="7272808" cy="11315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Transition to a Greener Fleet </a:t>
            </a:r>
            <a:endParaRPr sz="4000" b="1" dirty="0"/>
          </a:p>
        </p:txBody>
      </p:sp>
      <p:sp>
        <p:nvSpPr>
          <p:cNvPr id="3843" name="Google Shape;3843;p14"/>
          <p:cNvSpPr txBox="1">
            <a:spLocks noGrp="1"/>
          </p:cNvSpPr>
          <p:nvPr>
            <p:ph type="body" idx="1"/>
          </p:nvPr>
        </p:nvSpPr>
        <p:spPr>
          <a:xfrm>
            <a:off x="210872" y="1203598"/>
            <a:ext cx="6377352" cy="3672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</a:pPr>
            <a:r>
              <a:rPr lang="en-IE" sz="2400" dirty="0">
                <a:solidFill>
                  <a:schemeClr val="tx1"/>
                </a:solidFill>
                <a:latin typeface="+mn-lt"/>
              </a:rPr>
              <a:t>Move WCC’s fleet away from 100% fossil fuelled model </a:t>
            </a:r>
          </a:p>
          <a:p>
            <a:pPr>
              <a:buClrTx/>
            </a:pPr>
            <a:r>
              <a:rPr lang="en-IE" sz="2400" dirty="0">
                <a:solidFill>
                  <a:schemeClr val="tx1"/>
                </a:solidFill>
                <a:latin typeface="+mn-lt"/>
              </a:rPr>
              <a:t>Transition as many of the LGV fleet to EV’s as possible </a:t>
            </a:r>
          </a:p>
          <a:p>
            <a:pPr>
              <a:buClrTx/>
            </a:pPr>
            <a:r>
              <a:rPr lang="en-IE" sz="2400" dirty="0">
                <a:solidFill>
                  <a:schemeClr val="tx1"/>
                </a:solidFill>
                <a:latin typeface="+mn-lt"/>
              </a:rPr>
              <a:t>Investigate using HVO (</a:t>
            </a:r>
            <a:r>
              <a:rPr lang="en-IE" sz="2400" dirty="0" err="1">
                <a:solidFill>
                  <a:schemeClr val="tx1"/>
                </a:solidFill>
                <a:latin typeface="+mn-lt"/>
              </a:rPr>
              <a:t>HydroTreated</a:t>
            </a:r>
            <a:r>
              <a:rPr lang="en-IE" sz="2400" dirty="0">
                <a:solidFill>
                  <a:schemeClr val="tx1"/>
                </a:solidFill>
                <a:latin typeface="+mn-lt"/>
              </a:rPr>
              <a:t> Vegetable Oil) as a direct replacement for Road Diesel as an interim</a:t>
            </a:r>
          </a:p>
          <a:p>
            <a:pPr marL="114300" indent="0">
              <a:buNone/>
            </a:pPr>
            <a:endParaRPr lang="en-IE" sz="2000" dirty="0"/>
          </a:p>
          <a:p>
            <a:pPr marL="114300" indent="0">
              <a:buNone/>
            </a:pPr>
            <a:endParaRPr lang="en-IE" sz="2400" dirty="0"/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 descr="A white van parked in a parking lot&#10;&#10;Description automatically generated with low confidence">
            <a:extLst>
              <a:ext uri="{FF2B5EF4-FFF2-40B4-BE49-F238E27FC236}">
                <a16:creationId xmlns:a16="http://schemas.microsoft.com/office/drawing/2014/main" id="{D3F99210-0816-683A-77EA-9524309B6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9502"/>
            <a:ext cx="292096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>
            <a:spLocks noGrp="1"/>
          </p:cNvSpPr>
          <p:nvPr>
            <p:ph type="title"/>
          </p:nvPr>
        </p:nvSpPr>
        <p:spPr>
          <a:xfrm>
            <a:off x="179512" y="0"/>
            <a:ext cx="792088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The Move to EV’s</a:t>
            </a:r>
            <a:endParaRPr b="1" dirty="0"/>
          </a:p>
        </p:txBody>
      </p:sp>
      <p:sp>
        <p:nvSpPr>
          <p:cNvPr id="3843" name="Google Shape;3843;p14"/>
          <p:cNvSpPr txBox="1">
            <a:spLocks noGrp="1"/>
          </p:cNvSpPr>
          <p:nvPr>
            <p:ph type="body" idx="1"/>
          </p:nvPr>
        </p:nvSpPr>
        <p:spPr>
          <a:xfrm>
            <a:off x="251520" y="771550"/>
            <a:ext cx="7344816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4 EV commercial vans - 2019 </a:t>
            </a:r>
          </a:p>
          <a:p>
            <a:pPr marL="114300" indent="0">
              <a:buNone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EV’s now operating in the following sections: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Machinery Yard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Service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Services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Section (Community Warden)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Section (Kilmore Quay Harbour)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Hall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Wexford 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Borough</a:t>
            </a:r>
          </a:p>
          <a:p>
            <a:endParaRPr lang="en-IE" sz="2400" dirty="0"/>
          </a:p>
          <a:p>
            <a:endParaRPr lang="en-IE" sz="2400" dirty="0"/>
          </a:p>
          <a:p>
            <a:pPr marL="114300" lvl="0" indent="0">
              <a:buNone/>
            </a:pPr>
            <a:endParaRPr lang="en-IE" sz="2000" dirty="0"/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Picture 1" descr="A white van parked in a parking lot&#10;&#10;Description automatically generated">
            <a:extLst>
              <a:ext uri="{FF2B5EF4-FFF2-40B4-BE49-F238E27FC236}">
                <a16:creationId xmlns:a16="http://schemas.microsoft.com/office/drawing/2014/main" id="{FB28F9BF-8178-300C-B433-D8963479D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006982"/>
            <a:ext cx="2487348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7A48-ECAB-2883-97E7-BDCE29EF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5147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F86B9-0CFC-1F45-3EEF-0BED0CBAEC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8F332A-B1AB-F391-91D1-368B45EBCC67}"/>
              </a:ext>
            </a:extLst>
          </p:cNvPr>
          <p:cNvSpPr txBox="1"/>
          <p:nvPr/>
        </p:nvSpPr>
        <p:spPr>
          <a:xfrm>
            <a:off x="91531" y="1059582"/>
            <a:ext cx="587621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>
              <a:buNone/>
            </a:pPr>
            <a:r>
              <a:rPr lang="en-IE" sz="2800" b="1" dirty="0">
                <a:latin typeface="Titillium Web Light" panose="00000400000000000000" pitchFamily="2" charset="0"/>
              </a:rPr>
              <a:t>WCC EV fleet </a:t>
            </a:r>
          </a:p>
          <a:p>
            <a:pPr marL="114300" lvl="0" indent="0">
              <a:buNone/>
            </a:pPr>
            <a:endParaRPr lang="en-IE" sz="2400" b="1" dirty="0">
              <a:latin typeface="Titillium Web Light" panose="00000400000000000000" pitchFamily="2" charset="0"/>
            </a:endParaRPr>
          </a:p>
          <a:p>
            <a:pPr marL="457200" lvl="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11 EV vans </a:t>
            </a:r>
          </a:p>
          <a:p>
            <a:pPr marL="114300" lvl="0"/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3 Electric Forklifts in CAS </a:t>
            </a:r>
          </a:p>
          <a:p>
            <a:pPr marL="114300" lvl="0"/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>
              <a:buFont typeface="Arial" panose="020B0604020202020204" pitchFamily="34" charset="0"/>
              <a:buChar char="•"/>
            </a:pPr>
            <a:r>
              <a:rPr lang="en-IE" sz="2400" dirty="0">
                <a:latin typeface="Arial" panose="020B0604020202020204" pitchFamily="34" charset="0"/>
                <a:cs typeface="Arial" panose="020B0604020202020204" pitchFamily="34" charset="0"/>
              </a:rPr>
              <a:t>1 Electric Sweeper – Wexford Town </a:t>
            </a:r>
          </a:p>
        </p:txBody>
      </p:sp>
      <p:pic>
        <p:nvPicPr>
          <p:cNvPr id="6" name="Picture 5" descr="A forklift in a warehouse">
            <a:extLst>
              <a:ext uri="{FF2B5EF4-FFF2-40B4-BE49-F238E27FC236}">
                <a16:creationId xmlns:a16="http://schemas.microsoft.com/office/drawing/2014/main" id="{0A81AAE3-5857-2272-C23A-F5A113166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10138"/>
            <a:ext cx="2707861" cy="42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0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14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792088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Examples of our EV Fleet</a:t>
            </a:r>
            <a:endParaRPr b="1" dirty="0"/>
          </a:p>
        </p:txBody>
      </p:sp>
      <p:sp>
        <p:nvSpPr>
          <p:cNvPr id="3843" name="Google Shape;3843;p14"/>
          <p:cNvSpPr txBox="1">
            <a:spLocks noGrp="1"/>
          </p:cNvSpPr>
          <p:nvPr>
            <p:ph type="body" idx="1"/>
          </p:nvPr>
        </p:nvSpPr>
        <p:spPr>
          <a:xfrm>
            <a:off x="179512" y="699542"/>
            <a:ext cx="7344816" cy="4443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endParaRPr lang="en-IE" sz="2800" dirty="0"/>
          </a:p>
          <a:p>
            <a:endParaRPr lang="en-IE" sz="2800" dirty="0"/>
          </a:p>
          <a:p>
            <a:pPr lvl="0"/>
            <a:endParaRPr lang="en-IE" sz="2800" dirty="0"/>
          </a:p>
          <a:p>
            <a:pPr marL="114300" lvl="0" indent="0">
              <a:buNone/>
            </a:pPr>
            <a:endParaRPr lang="en-IE" sz="2000" dirty="0"/>
          </a:p>
        </p:txBody>
      </p:sp>
      <p:sp>
        <p:nvSpPr>
          <p:cNvPr id="3845" name="Google Shape;384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 descr="A group of cars parked in a parking lot">
            <a:extLst>
              <a:ext uri="{FF2B5EF4-FFF2-40B4-BE49-F238E27FC236}">
                <a16:creationId xmlns:a16="http://schemas.microsoft.com/office/drawing/2014/main" id="{CD2D2F7A-DD37-4FA4-89EB-F33955C6B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1554"/>
            <a:ext cx="2952328" cy="1658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193562-B047-4DEE-1815-7D67D9D6D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58517" y="3038678"/>
            <a:ext cx="2336752" cy="1752563"/>
          </a:xfrm>
          <a:prstGeom prst="rect">
            <a:avLst/>
          </a:prstGeom>
        </p:spPr>
      </p:pic>
      <p:pic>
        <p:nvPicPr>
          <p:cNvPr id="11" name="Picture 10" descr="A car parked in a parking lot&#10;&#10;Description automatically generated with low confidence">
            <a:extLst>
              <a:ext uri="{FF2B5EF4-FFF2-40B4-BE49-F238E27FC236}">
                <a16:creationId xmlns:a16="http://schemas.microsoft.com/office/drawing/2014/main" id="{ECC3FA6D-9C85-47F2-622F-1FEDBF5D8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514463" y="1090277"/>
            <a:ext cx="1804210" cy="1446768"/>
          </a:xfrm>
          <a:prstGeom prst="rect">
            <a:avLst/>
          </a:prstGeom>
        </p:spPr>
      </p:pic>
      <p:pic>
        <p:nvPicPr>
          <p:cNvPr id="13" name="Picture 12" descr="A white van parked in a parking lot&#10;&#10;Description automatically generated with low confidence">
            <a:extLst>
              <a:ext uri="{FF2B5EF4-FFF2-40B4-BE49-F238E27FC236}">
                <a16:creationId xmlns:a16="http://schemas.microsoft.com/office/drawing/2014/main" id="{E2D2CB1D-A222-DEDA-C8BC-619D91394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64" y="911555"/>
            <a:ext cx="2264509" cy="12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8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68917-3C34-482E-A890-4FF4D4C2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17427"/>
            <a:ext cx="3168825" cy="2115681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highlight>
                  <a:srgbClr val="C0C0C0"/>
                </a:highlight>
              </a:rPr>
              <a:t>Active Travel</a:t>
            </a:r>
            <a:br>
              <a:rPr lang="en-GB" sz="3000" dirty="0">
                <a:solidFill>
                  <a:schemeClr val="tx2"/>
                </a:solidFill>
                <a:highlight>
                  <a:srgbClr val="C0C0C0"/>
                </a:highlight>
              </a:rPr>
            </a:br>
            <a:endParaRPr lang="en-GB" sz="3000" dirty="0">
              <a:solidFill>
                <a:schemeClr val="tx2"/>
              </a:solidFill>
              <a:highlight>
                <a:srgbClr val="C0C0C0"/>
              </a:highlight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A57B42F-FD91-444A-CF0A-23E32E6A4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36982"/>
              </p:ext>
            </p:extLst>
          </p:nvPr>
        </p:nvGraphicFramePr>
        <p:xfrm>
          <a:off x="4364832" y="123767"/>
          <a:ext cx="4040216" cy="482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695416-5DBB-C09C-F509-AD51472B9AEC}"/>
              </a:ext>
            </a:extLst>
          </p:cNvPr>
          <p:cNvSpPr/>
          <p:nvPr/>
        </p:nvSpPr>
        <p:spPr>
          <a:xfrm>
            <a:off x="4364832" y="1121383"/>
            <a:ext cx="4040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400" dirty="0"/>
              <a:t>€3.28 million Funding</a:t>
            </a:r>
          </a:p>
        </p:txBody>
      </p:sp>
    </p:spTree>
    <p:extLst>
      <p:ext uri="{BB962C8B-B14F-4D97-AF65-F5344CB8AC3E}">
        <p14:creationId xmlns:p14="http://schemas.microsoft.com/office/powerpoint/2010/main" val="76718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59FE-28A0-22F5-782A-49076B73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544" y="342900"/>
            <a:ext cx="2293145" cy="464344"/>
          </a:xfrm>
        </p:spPr>
        <p:txBody>
          <a:bodyPr>
            <a:normAutofit/>
          </a:bodyPr>
          <a:lstStyle/>
          <a:p>
            <a:r>
              <a:rPr lang="en-GB" sz="2700" b="1" dirty="0"/>
              <a:t>Bolt Bikes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8450F-D822-3BDC-7787-1F73E522D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2339578"/>
            <a:ext cx="1702246" cy="464344"/>
          </a:xfrm>
        </p:spPr>
        <p:txBody>
          <a:bodyPr>
            <a:normAutofit/>
          </a:bodyPr>
          <a:lstStyle/>
          <a:p>
            <a:r>
              <a:rPr lang="en-GB" sz="135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Launched May 2023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1D4303E-193C-C5A5-EA04-DA6EC4BCD09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9" r="8879"/>
          <a:stretch>
            <a:fillRect/>
          </a:stretch>
        </p:blipFill>
        <p:spPr bwMode="auto">
          <a:xfrm>
            <a:off x="2915816" y="740569"/>
            <a:ext cx="5635253" cy="444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35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5308-3790-972A-E049-BBEFB5FB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739374"/>
            <a:ext cx="6120680" cy="2048400"/>
          </a:xfrm>
        </p:spPr>
        <p:txBody>
          <a:bodyPr/>
          <a:lstStyle/>
          <a:p>
            <a:r>
              <a:rPr lang="en-IE" sz="8000" b="1" dirty="0"/>
              <a:t>Thank You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4598C-7810-1930-38B1-8F42C103AA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3380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f891461-5a02-4b41-a209-2d52d5ba010e">
      <UserInfo>
        <DisplayName>Annette O'Neill</DisplayName>
        <AccountId>69</AccountId>
        <AccountType/>
      </UserInfo>
      <UserInfo>
        <DisplayName>Anne Shannon</DisplayName>
        <AccountId>70</AccountId>
        <AccountType/>
      </UserInfo>
      <UserInfo>
        <DisplayName>Paul O'Sullivan</DisplayName>
        <AccountId>72</AccountId>
        <AccountType/>
      </UserInfo>
      <UserInfo>
        <DisplayName>Susan Montague</DisplayName>
        <AccountId>73</AccountId>
        <AccountType/>
      </UserInfo>
    </SharedWithUsers>
    <lcf76f155ced4ddcb4097134ff3c332f xmlns="8811487e-d3b3-4fa7-9521-f46cf3523dbd">
      <Terms xmlns="http://schemas.microsoft.com/office/infopath/2007/PartnerControls"/>
    </lcf76f155ced4ddcb4097134ff3c332f>
    <TaxCatchAll xmlns="8f891461-5a02-4b41-a209-2d52d5ba010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2C369A945F54EAA1F89C4F5166F39" ma:contentTypeVersion="13" ma:contentTypeDescription="Create a new document." ma:contentTypeScope="" ma:versionID="37d0c67f29be8cdbf31085cb9f0bec89">
  <xsd:schema xmlns:xsd="http://www.w3.org/2001/XMLSchema" xmlns:xs="http://www.w3.org/2001/XMLSchema" xmlns:p="http://schemas.microsoft.com/office/2006/metadata/properties" xmlns:ns2="8811487e-d3b3-4fa7-9521-f46cf3523dbd" xmlns:ns3="8f891461-5a02-4b41-a209-2d52d5ba010e" targetNamespace="http://schemas.microsoft.com/office/2006/metadata/properties" ma:root="true" ma:fieldsID="0df8262b134433ff84f54a2e434ea683" ns2:_="" ns3:_="">
    <xsd:import namespace="8811487e-d3b3-4fa7-9521-f46cf3523dbd"/>
    <xsd:import namespace="8f891461-5a02-4b41-a209-2d52d5ba01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1487e-d3b3-4fa7-9521-f46cf3523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7fdd481-5551-4d98-bbaf-4b7f51229d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91461-5a02-4b41-a209-2d52d5ba010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e9a92d3-fb69-4256-8a27-bf34129c60d8}" ma:internalName="TaxCatchAll" ma:showField="CatchAllData" ma:web="8f891461-5a02-4b41-a209-2d52d5ba01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7206C2-DA69-4A53-8266-AF899C8180A9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8811487e-d3b3-4fa7-9521-f46cf3523db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f891461-5a02-4b41-a209-2d52d5ba010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BAFC79-B156-4DB8-AC92-229C34EDE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11487e-d3b3-4fa7-9521-f46cf3523dbd"/>
    <ds:schemaRef ds:uri="8f891461-5a02-4b41-a209-2d52d5ba01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4F0882-1A44-4EE1-9E30-B97FC3C46A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426</Words>
  <Application>Microsoft Office PowerPoint</Application>
  <PresentationFormat>On-screen Show (16:9)</PresentationFormat>
  <Paragraphs>85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Arial</vt:lpstr>
      <vt:lpstr>Calibri Light</vt:lpstr>
      <vt:lpstr>Titillium Web Light</vt:lpstr>
      <vt:lpstr>Wingdings</vt:lpstr>
      <vt:lpstr>Office Theme</vt:lpstr>
      <vt:lpstr>Wexford County Council  Climate Action Event 1st June 2023 Theme 3: Transport </vt:lpstr>
      <vt:lpstr>Wexford County Council Fleet</vt:lpstr>
      <vt:lpstr>Transition to a Greener Fleet </vt:lpstr>
      <vt:lpstr>The Move to EV’s</vt:lpstr>
      <vt:lpstr>PowerPoint Presentation</vt:lpstr>
      <vt:lpstr>Examples of our EV Fleet</vt:lpstr>
      <vt:lpstr>Active Travel </vt:lpstr>
      <vt:lpstr>Bolt Bikes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David Codd</dc:creator>
  <cp:lastModifiedBy>Clare Kelly</cp:lastModifiedBy>
  <cp:revision>43</cp:revision>
  <dcterms:modified xsi:type="dcterms:W3CDTF">2023-05-31T11:14:41Z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0x0101006362C369A945F54EAA1F89C4F5166F39</vt:lpwstr>
  </property>
</Properties>
</file>