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489" r:id="rId3"/>
    <p:sldId id="316" r:id="rId4"/>
    <p:sldId id="457" r:id="rId5"/>
    <p:sldId id="277" r:id="rId6"/>
    <p:sldId id="288" r:id="rId7"/>
    <p:sldId id="289" r:id="rId8"/>
    <p:sldId id="256" r:id="rId9"/>
    <p:sldId id="491" r:id="rId10"/>
    <p:sldId id="259" r:id="rId11"/>
    <p:sldId id="278" r:id="rId12"/>
    <p:sldId id="313" r:id="rId13"/>
    <p:sldId id="314" r:id="rId14"/>
    <p:sldId id="315" r:id="rId15"/>
    <p:sldId id="490" r:id="rId16"/>
    <p:sldId id="493" r:id="rId17"/>
    <p:sldId id="264" r:id="rId18"/>
    <p:sldId id="276" r:id="rId19"/>
    <p:sldId id="272" r:id="rId20"/>
    <p:sldId id="305" r:id="rId21"/>
    <p:sldId id="292" r:id="rId22"/>
    <p:sldId id="495" r:id="rId23"/>
    <p:sldId id="261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FD658-9689-4B2F-9245-143D21F76A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16A66D-8D46-473E-A4B8-957B6F29575D}">
      <dgm:prSet/>
      <dgm:spPr/>
      <dgm:t>
        <a:bodyPr/>
        <a:lstStyle/>
        <a:p>
          <a:r>
            <a:rPr lang="en-IE" dirty="0"/>
            <a:t>To improve infrastructure outside and on the routes to school in order to improve safety for cyclists and pedestrians on key access routes to schools</a:t>
          </a:r>
          <a:endParaRPr lang="en-US" dirty="0"/>
        </a:p>
      </dgm:t>
    </dgm:pt>
    <dgm:pt modelId="{0F011C42-F595-4978-9A15-EF049EC3C843}" type="parTrans" cxnId="{B09BFD4F-C87B-42C1-A10A-9584952C5907}">
      <dgm:prSet/>
      <dgm:spPr/>
      <dgm:t>
        <a:bodyPr/>
        <a:lstStyle/>
        <a:p>
          <a:endParaRPr lang="en-US"/>
        </a:p>
      </dgm:t>
    </dgm:pt>
    <dgm:pt modelId="{21A856A2-3558-4811-BB64-DF0811F51F73}" type="sibTrans" cxnId="{B09BFD4F-C87B-42C1-A10A-9584952C5907}">
      <dgm:prSet/>
      <dgm:spPr/>
      <dgm:t>
        <a:bodyPr/>
        <a:lstStyle/>
        <a:p>
          <a:endParaRPr lang="en-US"/>
        </a:p>
      </dgm:t>
    </dgm:pt>
    <dgm:pt modelId="{D7506043-280A-4EBD-AA46-730FBA8B843C}">
      <dgm:prSet custT="1"/>
      <dgm:spPr/>
      <dgm:t>
        <a:bodyPr/>
        <a:lstStyle/>
        <a:p>
          <a:pPr marL="228600" lvl="1" indent="0" defTabSz="1066800">
            <a:spcBef>
              <a:spcPct val="0"/>
            </a:spcBef>
            <a:spcAft>
              <a:spcPct val="20000"/>
            </a:spcAft>
          </a:pPr>
          <a:endParaRPr lang="en-US" sz="1600" dirty="0"/>
        </a:p>
      </dgm:t>
    </dgm:pt>
    <dgm:pt modelId="{C1D58B6F-2CA1-4DF7-A2C8-208F1E87E00B}" type="parTrans" cxnId="{C7BB446E-A25A-448D-BAF7-95E5EE6AF91C}">
      <dgm:prSet/>
      <dgm:spPr/>
      <dgm:t>
        <a:bodyPr/>
        <a:lstStyle/>
        <a:p>
          <a:endParaRPr lang="en-US"/>
        </a:p>
      </dgm:t>
    </dgm:pt>
    <dgm:pt modelId="{35A3A808-1B6E-4194-B08D-641DF7DA7898}" type="sibTrans" cxnId="{C7BB446E-A25A-448D-BAF7-95E5EE6AF91C}">
      <dgm:prSet/>
      <dgm:spPr/>
      <dgm:t>
        <a:bodyPr/>
        <a:lstStyle/>
        <a:p>
          <a:endParaRPr lang="en-US"/>
        </a:p>
      </dgm:t>
    </dgm:pt>
    <dgm:pt modelId="{D7DEC6D0-1B04-4821-934D-9B5153AF4916}">
      <dgm:prSet custT="1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IE" sz="2400" dirty="0"/>
            <a:t>Develop Safe Routes to School Programme in consultation with An </a:t>
          </a:r>
          <a:r>
            <a:rPr lang="en-IE" sz="2400" dirty="0" err="1"/>
            <a:t>Taisce</a:t>
          </a:r>
          <a:r>
            <a:rPr lang="en-IE" sz="2400" dirty="0"/>
            <a:t> and the Schools’ Board of Management.  </a:t>
          </a:r>
          <a:endParaRPr lang="en-US" sz="2400" dirty="0"/>
        </a:p>
      </dgm:t>
    </dgm:pt>
    <dgm:pt modelId="{85C9D293-ED54-4DF8-99B9-0B3FC81B7875}" type="parTrans" cxnId="{AD533B07-3E0E-45BA-A5F1-60E786D16A81}">
      <dgm:prSet/>
      <dgm:spPr/>
      <dgm:t>
        <a:bodyPr/>
        <a:lstStyle/>
        <a:p>
          <a:endParaRPr lang="en-IE"/>
        </a:p>
      </dgm:t>
    </dgm:pt>
    <dgm:pt modelId="{92C4F702-E792-459E-A598-F006CB721797}" type="sibTrans" cxnId="{AD533B07-3E0E-45BA-A5F1-60E786D16A81}">
      <dgm:prSet/>
      <dgm:spPr/>
      <dgm:t>
        <a:bodyPr/>
        <a:lstStyle/>
        <a:p>
          <a:endParaRPr lang="en-IE"/>
        </a:p>
      </dgm:t>
    </dgm:pt>
    <dgm:pt modelId="{C26DB3D2-ECB5-47DF-AE68-0210ABC24FC9}">
      <dgm:prSet custT="1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Accelerate delivery of accessibility improvements in order to increase the number of children who walk, cycle or scoot to school.</a:t>
          </a:r>
        </a:p>
      </dgm:t>
    </dgm:pt>
    <dgm:pt modelId="{F9451D87-2F1A-49E0-B5E1-BC496075199D}" type="parTrans" cxnId="{1CDD2292-FF76-42FD-81AB-CB63E46AB3CC}">
      <dgm:prSet/>
      <dgm:spPr/>
      <dgm:t>
        <a:bodyPr/>
        <a:lstStyle/>
        <a:p>
          <a:endParaRPr lang="en-IE"/>
        </a:p>
      </dgm:t>
    </dgm:pt>
    <dgm:pt modelId="{6C93F1FB-AE95-4AC1-AB8E-B82D0DC3B45D}" type="sibTrans" cxnId="{1CDD2292-FF76-42FD-81AB-CB63E46AB3CC}">
      <dgm:prSet/>
      <dgm:spPr/>
      <dgm:t>
        <a:bodyPr/>
        <a:lstStyle/>
        <a:p>
          <a:endParaRPr lang="en-IE"/>
        </a:p>
      </dgm:t>
    </dgm:pt>
    <dgm:pt modelId="{27C4A9CA-281F-408A-8CCB-9757291EC3A2}">
      <dgm:prSet custT="1"/>
      <dgm:spPr/>
      <dgm:t>
        <a:bodyPr/>
        <a:lstStyle/>
        <a:p>
          <a:pPr marL="228600" lvl="1" indent="0" defTabSz="1066800">
            <a:spcBef>
              <a:spcPct val="0"/>
            </a:spcBef>
            <a:spcAft>
              <a:spcPct val="20000"/>
            </a:spcAft>
          </a:pPr>
          <a:endParaRPr lang="en-US" sz="2400" dirty="0"/>
        </a:p>
      </dgm:t>
    </dgm:pt>
    <dgm:pt modelId="{23C93B1A-DE71-4E82-958F-80219A1CA228}" type="parTrans" cxnId="{5ED29275-4F36-4DEA-B6CB-0797032DCBCB}">
      <dgm:prSet/>
      <dgm:spPr/>
      <dgm:t>
        <a:bodyPr/>
        <a:lstStyle/>
        <a:p>
          <a:endParaRPr lang="en-IE"/>
        </a:p>
      </dgm:t>
    </dgm:pt>
    <dgm:pt modelId="{6D5B8A20-114F-45EB-AFDB-19AA281224E9}" type="sibTrans" cxnId="{5ED29275-4F36-4DEA-B6CB-0797032DCBCB}">
      <dgm:prSet/>
      <dgm:spPr/>
      <dgm:t>
        <a:bodyPr/>
        <a:lstStyle/>
        <a:p>
          <a:endParaRPr lang="en-IE"/>
        </a:p>
      </dgm:t>
    </dgm:pt>
    <dgm:pt modelId="{4C9326E6-6D4E-403C-ADE5-A74B70597572}">
      <dgm:prSet/>
      <dgm:spPr/>
      <dgm:t>
        <a:bodyPr/>
        <a:lstStyle/>
        <a:p>
          <a:pPr marL="228600" lvl="1" indent="0" defTabSz="1066800">
            <a:spcBef>
              <a:spcPct val="0"/>
            </a:spcBef>
            <a:spcAft>
              <a:spcPct val="20000"/>
            </a:spcAft>
          </a:pPr>
          <a:endParaRPr lang="en-US" sz="1600"/>
        </a:p>
      </dgm:t>
    </dgm:pt>
    <dgm:pt modelId="{B0CA2998-E4B4-4AC4-9308-A0D0C6812D57}" type="parTrans" cxnId="{D73C8E02-EF71-46B4-AC4A-38DDD631084C}">
      <dgm:prSet/>
      <dgm:spPr/>
      <dgm:t>
        <a:bodyPr/>
        <a:lstStyle/>
        <a:p>
          <a:endParaRPr lang="en-IE"/>
        </a:p>
      </dgm:t>
    </dgm:pt>
    <dgm:pt modelId="{56629102-3DB0-43A5-A13A-F9788DB96DA6}" type="sibTrans" cxnId="{D73C8E02-EF71-46B4-AC4A-38DDD631084C}">
      <dgm:prSet/>
      <dgm:spPr/>
      <dgm:t>
        <a:bodyPr/>
        <a:lstStyle/>
        <a:p>
          <a:endParaRPr lang="en-IE"/>
        </a:p>
      </dgm:t>
    </dgm:pt>
    <dgm:pt modelId="{C314B5D8-4B6E-4423-8120-A59ECDFE6558}">
      <dgm:prSet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600"/>
        </a:p>
      </dgm:t>
    </dgm:pt>
    <dgm:pt modelId="{8E87B16A-5511-4180-8FAB-1BE8CA8B3857}" type="parTrans" cxnId="{0276F46B-3653-4C05-A410-8CBC583E79F4}">
      <dgm:prSet/>
      <dgm:spPr/>
      <dgm:t>
        <a:bodyPr/>
        <a:lstStyle/>
        <a:p>
          <a:endParaRPr lang="en-IE"/>
        </a:p>
      </dgm:t>
    </dgm:pt>
    <dgm:pt modelId="{44840DCE-5E4B-494E-9A47-F68AAA2D927B}" type="sibTrans" cxnId="{0276F46B-3653-4C05-A410-8CBC583E79F4}">
      <dgm:prSet/>
      <dgm:spPr/>
      <dgm:t>
        <a:bodyPr/>
        <a:lstStyle/>
        <a:p>
          <a:endParaRPr lang="en-IE"/>
        </a:p>
      </dgm:t>
    </dgm:pt>
    <dgm:pt modelId="{9515B97C-124B-41DD-AA69-47BA4C524003}">
      <dgm:prSet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600"/>
        </a:p>
      </dgm:t>
    </dgm:pt>
    <dgm:pt modelId="{566B7998-3F41-41C8-96D3-A2CC853025CD}" type="parTrans" cxnId="{9AFF9F9F-6B22-4C60-BF13-CBE51BA55541}">
      <dgm:prSet/>
      <dgm:spPr/>
      <dgm:t>
        <a:bodyPr/>
        <a:lstStyle/>
        <a:p>
          <a:endParaRPr lang="en-IE"/>
        </a:p>
      </dgm:t>
    </dgm:pt>
    <dgm:pt modelId="{C46D7219-E254-478E-90EC-FBC2E29D8C84}" type="sibTrans" cxnId="{9AFF9F9F-6B22-4C60-BF13-CBE51BA55541}">
      <dgm:prSet/>
      <dgm:spPr/>
      <dgm:t>
        <a:bodyPr/>
        <a:lstStyle/>
        <a:p>
          <a:endParaRPr lang="en-IE"/>
        </a:p>
      </dgm:t>
    </dgm:pt>
    <dgm:pt modelId="{EAD1B7EE-A974-4536-ACBA-1ECCC239ABFE}">
      <dgm:prSet custT="1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27 Wexford schools applied.  6 of which are currently at design stage. </a:t>
          </a:r>
        </a:p>
      </dgm:t>
    </dgm:pt>
    <dgm:pt modelId="{AAB527C9-FC0F-467D-8118-9E3A57786283}" type="parTrans" cxnId="{B8DF4F76-6CAD-439C-A268-3C353185CE09}">
      <dgm:prSet/>
      <dgm:spPr/>
      <dgm:t>
        <a:bodyPr/>
        <a:lstStyle/>
        <a:p>
          <a:endParaRPr lang="en-IE"/>
        </a:p>
      </dgm:t>
    </dgm:pt>
    <dgm:pt modelId="{6A20FEFF-8FD9-4A32-8B15-A8B1F1CFECA0}" type="sibTrans" cxnId="{B8DF4F76-6CAD-439C-A268-3C353185CE09}">
      <dgm:prSet/>
      <dgm:spPr/>
      <dgm:t>
        <a:bodyPr/>
        <a:lstStyle/>
        <a:p>
          <a:endParaRPr lang="en-IE"/>
        </a:p>
      </dgm:t>
    </dgm:pt>
    <dgm:pt modelId="{0A018CE1-82EE-44B3-A70E-3314B56D1341}">
      <dgm:prSet custT="1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400" dirty="0"/>
        </a:p>
      </dgm:t>
    </dgm:pt>
    <dgm:pt modelId="{6C9717AB-1073-423C-80AD-480CF0765653}" type="parTrans" cxnId="{E08A930A-07FA-4D92-B980-96BB8546A451}">
      <dgm:prSet/>
      <dgm:spPr/>
      <dgm:t>
        <a:bodyPr/>
        <a:lstStyle/>
        <a:p>
          <a:endParaRPr lang="en-IE"/>
        </a:p>
      </dgm:t>
    </dgm:pt>
    <dgm:pt modelId="{9A350EBF-0494-451E-8B7E-1E572EA8B197}" type="sibTrans" cxnId="{E08A930A-07FA-4D92-B980-96BB8546A451}">
      <dgm:prSet/>
      <dgm:spPr/>
      <dgm:t>
        <a:bodyPr/>
        <a:lstStyle/>
        <a:p>
          <a:endParaRPr lang="en-IE"/>
        </a:p>
      </dgm:t>
    </dgm:pt>
    <dgm:pt modelId="{DCA0F255-DCE9-40A0-AC60-CAF7EA43A1FC}">
      <dgm:prSet custT="1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dirty="0"/>
            <a:t>Improve safety at the school gate by providing ‘front of school’ intervention measures to improve safety, alleviate congestion and improve access.</a:t>
          </a:r>
        </a:p>
      </dgm:t>
    </dgm:pt>
    <dgm:pt modelId="{EF840F74-2E44-4E72-A60A-AC09181BA407}" type="parTrans" cxnId="{0EC581FB-A6A3-45C0-A691-878F22CABC27}">
      <dgm:prSet/>
      <dgm:spPr/>
      <dgm:t>
        <a:bodyPr/>
        <a:lstStyle/>
        <a:p>
          <a:endParaRPr lang="en-IE"/>
        </a:p>
      </dgm:t>
    </dgm:pt>
    <dgm:pt modelId="{33DF8BDB-5076-4182-84B1-175A29DC55C1}" type="sibTrans" cxnId="{0EC581FB-A6A3-45C0-A691-878F22CABC27}">
      <dgm:prSet/>
      <dgm:spPr/>
      <dgm:t>
        <a:bodyPr/>
        <a:lstStyle/>
        <a:p>
          <a:endParaRPr lang="en-IE"/>
        </a:p>
      </dgm:t>
    </dgm:pt>
    <dgm:pt modelId="{8FA3FB2C-DA7A-424F-AB88-718044240ABD}">
      <dgm:prSet custT="1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400" dirty="0"/>
        </a:p>
      </dgm:t>
    </dgm:pt>
    <dgm:pt modelId="{CE63541B-35A1-42C6-AB5E-C8619411E443}" type="parTrans" cxnId="{7D1D6211-2E47-409A-941A-928C67944F85}">
      <dgm:prSet/>
      <dgm:spPr/>
      <dgm:t>
        <a:bodyPr/>
        <a:lstStyle/>
        <a:p>
          <a:endParaRPr lang="en-IE"/>
        </a:p>
      </dgm:t>
    </dgm:pt>
    <dgm:pt modelId="{2A3111AD-D956-47BE-926D-40305D14C547}" type="sibTrans" cxnId="{7D1D6211-2E47-409A-941A-928C67944F85}">
      <dgm:prSet/>
      <dgm:spPr/>
      <dgm:t>
        <a:bodyPr/>
        <a:lstStyle/>
        <a:p>
          <a:endParaRPr lang="en-IE"/>
        </a:p>
      </dgm:t>
    </dgm:pt>
    <dgm:pt modelId="{9E6A970B-1767-4C76-8FA3-079099EB338D}" type="pres">
      <dgm:prSet presAssocID="{98BFD658-9689-4B2F-9245-143D21F76AD5}" presName="linear" presStyleCnt="0">
        <dgm:presLayoutVars>
          <dgm:animLvl val="lvl"/>
          <dgm:resizeHandles val="exact"/>
        </dgm:presLayoutVars>
      </dgm:prSet>
      <dgm:spPr/>
    </dgm:pt>
    <dgm:pt modelId="{510A6630-918F-4CA4-A32E-29A9DE86C60A}" type="pres">
      <dgm:prSet presAssocID="{3416A66D-8D46-473E-A4B8-957B6F29575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5995912-F569-467A-835A-AB49CC03234B}" type="pres">
      <dgm:prSet presAssocID="{3416A66D-8D46-473E-A4B8-957B6F29575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73C8E02-EF71-46B4-AC4A-38DDD631084C}" srcId="{3416A66D-8D46-473E-A4B8-957B6F29575D}" destId="{4C9326E6-6D4E-403C-ADE5-A74B70597572}" srcOrd="8" destOrd="0" parTransId="{B0CA2998-E4B4-4AC4-9308-A0D0C6812D57}" sibTransId="{56629102-3DB0-43A5-A13A-F9788DB96DA6}"/>
    <dgm:cxn modelId="{D4C28C03-3EA8-4534-A6A0-1621C28B0B3E}" type="presOf" srcId="{0A018CE1-82EE-44B3-A70E-3314B56D1341}" destId="{E5995912-F569-467A-835A-AB49CC03234B}" srcOrd="0" destOrd="6" presId="urn:microsoft.com/office/officeart/2005/8/layout/vList2"/>
    <dgm:cxn modelId="{AD533B07-3E0E-45BA-A5F1-60E786D16A81}" srcId="{3416A66D-8D46-473E-A4B8-957B6F29575D}" destId="{D7DEC6D0-1B04-4821-934D-9B5153AF4916}" srcOrd="1" destOrd="0" parTransId="{85C9D293-ED54-4DF8-99B9-0B3FC81B7875}" sibTransId="{92C4F702-E792-459E-A598-F006CB721797}"/>
    <dgm:cxn modelId="{E08A930A-07FA-4D92-B980-96BB8546A451}" srcId="{3416A66D-8D46-473E-A4B8-957B6F29575D}" destId="{0A018CE1-82EE-44B3-A70E-3314B56D1341}" srcOrd="6" destOrd="0" parTransId="{6C9717AB-1073-423C-80AD-480CF0765653}" sibTransId="{9A350EBF-0494-451E-8B7E-1E572EA8B197}"/>
    <dgm:cxn modelId="{2FC4DF0B-9D84-4624-A725-719E0478B3C5}" type="presOf" srcId="{DCA0F255-DCE9-40A0-AC60-CAF7EA43A1FC}" destId="{E5995912-F569-467A-835A-AB49CC03234B}" srcOrd="0" destOrd="5" presId="urn:microsoft.com/office/officeart/2005/8/layout/vList2"/>
    <dgm:cxn modelId="{7D1D6211-2E47-409A-941A-928C67944F85}" srcId="{3416A66D-8D46-473E-A4B8-957B6F29575D}" destId="{8FA3FB2C-DA7A-424F-AB88-718044240ABD}" srcOrd="4" destOrd="0" parTransId="{CE63541B-35A1-42C6-AB5E-C8619411E443}" sibTransId="{2A3111AD-D956-47BE-926D-40305D14C547}"/>
    <dgm:cxn modelId="{2BC52620-C364-4662-B42D-DFD05502DC54}" type="presOf" srcId="{D7506043-280A-4EBD-AA46-730FBA8B843C}" destId="{E5995912-F569-467A-835A-AB49CC03234B}" srcOrd="0" destOrd="0" presId="urn:microsoft.com/office/officeart/2005/8/layout/vList2"/>
    <dgm:cxn modelId="{3EA2C131-3C40-44C5-87F7-56BF539CF314}" type="presOf" srcId="{4C9326E6-6D4E-403C-ADE5-A74B70597572}" destId="{E5995912-F569-467A-835A-AB49CC03234B}" srcOrd="0" destOrd="8" presId="urn:microsoft.com/office/officeart/2005/8/layout/vList2"/>
    <dgm:cxn modelId="{74CEFB32-65EB-476D-ACC0-8EEC6206E581}" type="presOf" srcId="{EAD1B7EE-A974-4536-ACBA-1ECCC239ABFE}" destId="{E5995912-F569-467A-835A-AB49CC03234B}" srcOrd="0" destOrd="7" presId="urn:microsoft.com/office/officeart/2005/8/layout/vList2"/>
    <dgm:cxn modelId="{CFA4A948-F273-4C40-8038-40E775BAA414}" type="presOf" srcId="{27C4A9CA-281F-408A-8CCB-9757291EC3A2}" destId="{E5995912-F569-467A-835A-AB49CC03234B}" srcOrd="0" destOrd="2" presId="urn:microsoft.com/office/officeart/2005/8/layout/vList2"/>
    <dgm:cxn modelId="{0276F46B-3653-4C05-A410-8CBC583E79F4}" srcId="{3416A66D-8D46-473E-A4B8-957B6F29575D}" destId="{C314B5D8-4B6E-4423-8120-A59ECDFE6558}" srcOrd="10" destOrd="0" parTransId="{8E87B16A-5511-4180-8FAB-1BE8CA8B3857}" sibTransId="{44840DCE-5E4B-494E-9A47-F68AAA2D927B}"/>
    <dgm:cxn modelId="{C7BB446E-A25A-448D-BAF7-95E5EE6AF91C}" srcId="{3416A66D-8D46-473E-A4B8-957B6F29575D}" destId="{D7506043-280A-4EBD-AA46-730FBA8B843C}" srcOrd="0" destOrd="0" parTransId="{C1D58B6F-2CA1-4DF7-A2C8-208F1E87E00B}" sibTransId="{35A3A808-1B6E-4194-B08D-641DF7DA7898}"/>
    <dgm:cxn modelId="{B09BFD4F-C87B-42C1-A10A-9584952C5907}" srcId="{98BFD658-9689-4B2F-9245-143D21F76AD5}" destId="{3416A66D-8D46-473E-A4B8-957B6F29575D}" srcOrd="0" destOrd="0" parTransId="{0F011C42-F595-4978-9A15-EF049EC3C843}" sibTransId="{21A856A2-3558-4811-BB64-DF0811F51F73}"/>
    <dgm:cxn modelId="{5ED29275-4F36-4DEA-B6CB-0797032DCBCB}" srcId="{3416A66D-8D46-473E-A4B8-957B6F29575D}" destId="{27C4A9CA-281F-408A-8CCB-9757291EC3A2}" srcOrd="2" destOrd="0" parTransId="{23C93B1A-DE71-4E82-958F-80219A1CA228}" sibTransId="{6D5B8A20-114F-45EB-AFDB-19AA281224E9}"/>
    <dgm:cxn modelId="{B8DF4F76-6CAD-439C-A268-3C353185CE09}" srcId="{3416A66D-8D46-473E-A4B8-957B6F29575D}" destId="{EAD1B7EE-A974-4536-ACBA-1ECCC239ABFE}" srcOrd="7" destOrd="0" parTransId="{AAB527C9-FC0F-467D-8118-9E3A57786283}" sibTransId="{6A20FEFF-8FD9-4A32-8B15-A8B1F1CFECA0}"/>
    <dgm:cxn modelId="{1CDD2292-FF76-42FD-81AB-CB63E46AB3CC}" srcId="{3416A66D-8D46-473E-A4B8-957B6F29575D}" destId="{C26DB3D2-ECB5-47DF-AE68-0210ABC24FC9}" srcOrd="3" destOrd="0" parTransId="{F9451D87-2F1A-49E0-B5E1-BC496075199D}" sibTransId="{6C93F1FB-AE95-4AC1-AB8E-B82D0DC3B45D}"/>
    <dgm:cxn modelId="{9AFF9F9F-6B22-4C60-BF13-CBE51BA55541}" srcId="{3416A66D-8D46-473E-A4B8-957B6F29575D}" destId="{9515B97C-124B-41DD-AA69-47BA4C524003}" srcOrd="9" destOrd="0" parTransId="{566B7998-3F41-41C8-96D3-A2CC853025CD}" sibTransId="{C46D7219-E254-478E-90EC-FBC2E29D8C84}"/>
    <dgm:cxn modelId="{3DDF68AE-4DAE-4950-B466-3CC58A5F036E}" type="presOf" srcId="{3416A66D-8D46-473E-A4B8-957B6F29575D}" destId="{510A6630-918F-4CA4-A32E-29A9DE86C60A}" srcOrd="0" destOrd="0" presId="urn:microsoft.com/office/officeart/2005/8/layout/vList2"/>
    <dgm:cxn modelId="{81EC27B7-7536-411A-BAFC-7F3D2E47C9AC}" type="presOf" srcId="{C314B5D8-4B6E-4423-8120-A59ECDFE6558}" destId="{E5995912-F569-467A-835A-AB49CC03234B}" srcOrd="0" destOrd="10" presId="urn:microsoft.com/office/officeart/2005/8/layout/vList2"/>
    <dgm:cxn modelId="{E9715CBE-706E-4A3C-B583-49129C8B8AD3}" type="presOf" srcId="{C26DB3D2-ECB5-47DF-AE68-0210ABC24FC9}" destId="{E5995912-F569-467A-835A-AB49CC03234B}" srcOrd="0" destOrd="3" presId="urn:microsoft.com/office/officeart/2005/8/layout/vList2"/>
    <dgm:cxn modelId="{D68B05C6-17E4-4D92-8E4D-24D0B2D27E38}" type="presOf" srcId="{8FA3FB2C-DA7A-424F-AB88-718044240ABD}" destId="{E5995912-F569-467A-835A-AB49CC03234B}" srcOrd="0" destOrd="4" presId="urn:microsoft.com/office/officeart/2005/8/layout/vList2"/>
    <dgm:cxn modelId="{501CD0CF-A6DB-4F77-A19F-8884D1087152}" type="presOf" srcId="{98BFD658-9689-4B2F-9245-143D21F76AD5}" destId="{9E6A970B-1767-4C76-8FA3-079099EB338D}" srcOrd="0" destOrd="0" presId="urn:microsoft.com/office/officeart/2005/8/layout/vList2"/>
    <dgm:cxn modelId="{D0EF7BE0-75B0-445E-B4A3-5A374EAF5235}" type="presOf" srcId="{D7DEC6D0-1B04-4821-934D-9B5153AF4916}" destId="{E5995912-F569-467A-835A-AB49CC03234B}" srcOrd="0" destOrd="1" presId="urn:microsoft.com/office/officeart/2005/8/layout/vList2"/>
    <dgm:cxn modelId="{359A22EA-1B96-4598-9221-639B8E3A5C25}" type="presOf" srcId="{9515B97C-124B-41DD-AA69-47BA4C524003}" destId="{E5995912-F569-467A-835A-AB49CC03234B}" srcOrd="0" destOrd="9" presId="urn:microsoft.com/office/officeart/2005/8/layout/vList2"/>
    <dgm:cxn modelId="{0EC581FB-A6A3-45C0-A691-878F22CABC27}" srcId="{3416A66D-8D46-473E-A4B8-957B6F29575D}" destId="{DCA0F255-DCE9-40A0-AC60-CAF7EA43A1FC}" srcOrd="5" destOrd="0" parTransId="{EF840F74-2E44-4E72-A60A-AC09181BA407}" sibTransId="{33DF8BDB-5076-4182-84B1-175A29DC55C1}"/>
    <dgm:cxn modelId="{16FB382E-FFA5-4B3B-9D6B-31810627FC5C}" type="presParOf" srcId="{9E6A970B-1767-4C76-8FA3-079099EB338D}" destId="{510A6630-918F-4CA4-A32E-29A9DE86C60A}" srcOrd="0" destOrd="0" presId="urn:microsoft.com/office/officeart/2005/8/layout/vList2"/>
    <dgm:cxn modelId="{50C5FACC-F0AB-4AC1-B459-4F411808C00C}" type="presParOf" srcId="{9E6A970B-1767-4C76-8FA3-079099EB338D}" destId="{E5995912-F569-467A-835A-AB49CC03234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A6630-918F-4CA4-A32E-29A9DE86C60A}">
      <dsp:nvSpPr>
        <dsp:cNvPr id="0" name=""/>
        <dsp:cNvSpPr/>
      </dsp:nvSpPr>
      <dsp:spPr>
        <a:xfrm>
          <a:off x="0" y="2590"/>
          <a:ext cx="9905785" cy="1172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500" kern="1200" dirty="0"/>
            <a:t>To improve infrastructure outside and on the routes to school in order to improve safety for cyclists and pedestrians on key access routes to schools</a:t>
          </a:r>
          <a:endParaRPr lang="en-US" sz="500" kern="1200" dirty="0"/>
        </a:p>
      </dsp:txBody>
      <dsp:txXfrm>
        <a:off x="5723" y="8313"/>
        <a:ext cx="9894339" cy="105787"/>
      </dsp:txXfrm>
    </dsp:sp>
    <dsp:sp modelId="{E5995912-F569-467A-835A-AB49CC03234B}">
      <dsp:nvSpPr>
        <dsp:cNvPr id="0" name=""/>
        <dsp:cNvSpPr/>
      </dsp:nvSpPr>
      <dsp:spPr>
        <a:xfrm>
          <a:off x="0" y="119824"/>
          <a:ext cx="9905785" cy="437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09" tIns="20320" rIns="113792" bIns="20320" numCol="1" spcCol="1270" anchor="t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IE" sz="2400" kern="1200" dirty="0"/>
            <a:t>Develop Safe Routes to School Programme in consultation with An </a:t>
          </a:r>
          <a:r>
            <a:rPr lang="en-IE" sz="2400" kern="1200" dirty="0" err="1"/>
            <a:t>Taisce</a:t>
          </a:r>
          <a:r>
            <a:rPr lang="en-IE" sz="2400" kern="1200" dirty="0"/>
            <a:t> and the Schools’ Board of Management.  </a:t>
          </a:r>
          <a:endParaRPr lang="en-US" sz="24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Accelerate delivery of accessibility improvements in order to increase the number of children who walk, cycle or scoot to school.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400" kern="1200" dirty="0"/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Improve safety at the school gate by providing ‘front of school’ intervention measures to improve safety, alleviate congestion and improve access.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400" kern="1200" dirty="0"/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/>
            <a:t>27 Wexford schools applied.  6 of which are currently at design stage.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/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600" kern="1200"/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600" kern="1200"/>
        </a:p>
      </dsp:txBody>
      <dsp:txXfrm>
        <a:off x="0" y="119824"/>
        <a:ext cx="9905785" cy="4370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CDB8A-D7C1-4531-A956-A17EE78DD78D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58748-77AE-4291-9D20-8C2DE2080B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410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3678A-2911-450A-BD6B-70651034498E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0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687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FC0B-F2B3-498E-AC31-D91CD1458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E419D-91DB-4848-A1DF-CBB5D6759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FC9E-18A7-48E1-9668-5EF60549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1C93E-B202-48C8-BD6F-37C8F11A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8991-AC3B-4C6D-8A81-BA75FE60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240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1A7E-340B-4D8F-A2B9-B4E66816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392E9-8041-4D82-8E8C-D6E99436B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2C836-2EC9-45AD-8455-85018450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6212-B737-4A84-994E-8C0ED8F9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A0882-21FD-4D43-AACB-DF03E459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436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B3AA9-0AE7-407C-9F40-566EE448B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E01B5-1201-40E4-960D-97D5A8A67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65471-EBC3-40E8-9E30-AB62262B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302B9-6FC1-411A-8A13-BA86A9A9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F44A3-DC53-44D3-A612-347E636A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46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20725" y="473075"/>
            <a:ext cx="9662528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001" b="1" cap="none" spc="-76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2485" y="475250"/>
            <a:ext cx="737274" cy="1004637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3928" y="1778001"/>
            <a:ext cx="5616575" cy="4322011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31150" y="1778001"/>
            <a:ext cx="4928394" cy="4322011"/>
          </a:xfrm>
          <a:prstGeom prst="rect">
            <a:avLst/>
          </a:prstGeom>
        </p:spPr>
        <p:txBody>
          <a:bodyPr/>
          <a:lstStyle>
            <a:lvl1pPr algn="l">
              <a:defRPr sz="2500" spc="-67" baseline="0">
                <a:solidFill>
                  <a:srgbClr val="5E5E5E"/>
                </a:solidFill>
                <a:latin typeface="+mn-lt"/>
              </a:defRPr>
            </a:lvl1pPr>
            <a:lvl2pPr marL="0" indent="-360068" algn="l">
              <a:buClr>
                <a:srgbClr val="83BE41"/>
              </a:buClr>
              <a:buFont typeface=".AppleSystemUIFont" charset="-120"/>
              <a:buChar char="—"/>
              <a:defRPr sz="2500" spc="-67" baseline="0">
                <a:solidFill>
                  <a:srgbClr val="5E5E5E"/>
                </a:solidFill>
                <a:latin typeface="+mn-lt"/>
              </a:defRPr>
            </a:lvl2pPr>
            <a:lvl3pPr marL="604838" indent="-360068" algn="l">
              <a:buClr>
                <a:srgbClr val="83BE41"/>
              </a:buClr>
              <a:buFont typeface=".AppleSystemUIFont" charset="-120"/>
              <a:buChar char="—"/>
              <a:defRPr sz="2500" i="1" spc="-67" baseline="0">
                <a:solidFill>
                  <a:srgbClr val="5E5E5E"/>
                </a:solidFill>
                <a:latin typeface="+mn-lt"/>
              </a:defRPr>
            </a:lvl3pPr>
            <a:lvl4pPr marL="907257" indent="-288054" algn="l">
              <a:buClr>
                <a:srgbClr val="83BE41"/>
              </a:buClr>
              <a:buFont typeface=".AppleSystemUIFont" charset="-120"/>
              <a:buChar char="—"/>
              <a:defRPr sz="2000" spc="-67" baseline="0">
                <a:solidFill>
                  <a:srgbClr val="5E5E5E"/>
                </a:solidFill>
                <a:latin typeface="+mn-lt"/>
              </a:defRPr>
            </a:lvl4pPr>
            <a:lvl5pPr marL="1285280" indent="-288054" algn="l">
              <a:buClr>
                <a:srgbClr val="83BE41"/>
              </a:buClr>
              <a:buFont typeface=".AppleSystemUIFont" charset="-120"/>
              <a:buChar char="–"/>
              <a:defRPr sz="2000" i="1" spc="-67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720728" y="6240758"/>
            <a:ext cx="4667753" cy="32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1336" tIns="21336" rIns="21336" bIns="21336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pPr defTabSz="346731" hangingPunct="0"/>
            <a:fld id="{93D0CC9E-ED4E-524D-8BB9-8829151DFDE7}" type="slidenum">
              <a:rPr lang="uk-UA" sz="1800" b="1" kern="0" smtClean="0">
                <a:sym typeface="Open Sans"/>
              </a:rPr>
              <a:pPr defTabSz="346731" hangingPunct="0"/>
              <a:t>‹#›</a:t>
            </a:fld>
            <a:r>
              <a:rPr lang="en-GB" sz="1800" b="1" kern="0" dirty="0">
                <a:sym typeface="Open Sans"/>
              </a:rPr>
              <a:t>  An </a:t>
            </a:r>
            <a:r>
              <a:rPr lang="en-GB" sz="1800" b="1" kern="0" dirty="0" err="1">
                <a:sym typeface="Open Sans"/>
              </a:rPr>
              <a:t>Roinn</a:t>
            </a:r>
            <a:r>
              <a:rPr lang="en-GB" sz="1800" b="1" kern="0" dirty="0">
                <a:sym typeface="Open Sans"/>
              </a:rPr>
              <a:t> </a:t>
            </a:r>
            <a:r>
              <a:rPr lang="en-GB" sz="1800" b="1" kern="0" dirty="0" err="1">
                <a:sym typeface="Open Sans"/>
              </a:rPr>
              <a:t>Iompair</a:t>
            </a:r>
            <a:r>
              <a:rPr lang="en-GB" sz="1800" b="1" kern="0" dirty="0">
                <a:sym typeface="Open Sans"/>
              </a:rPr>
              <a:t> </a:t>
            </a:r>
            <a:r>
              <a:rPr sz="1800" kern="0" dirty="0">
                <a:sym typeface="Open Sans"/>
              </a:rPr>
              <a:t>| </a:t>
            </a:r>
            <a:r>
              <a:rPr lang="en-US" sz="1800" kern="0" dirty="0">
                <a:sym typeface="Open Sans"/>
              </a:rPr>
              <a:t>Department of Transport</a:t>
            </a:r>
            <a:endParaRPr sz="1800" kern="0" dirty="0"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98764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57A4-EE8A-4189-84BE-FDCABBEC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2F24-E9B3-46AA-B976-C065C039A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83B26-34CE-480F-8943-F2B818C0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E9803-AFD9-486B-9DB1-230D782F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40390-DC77-4185-B10B-D28F1B95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63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CFCD-91C8-45DD-AD3C-B292D722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FD6E2-0C06-432A-A598-82952994D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9F889-1DF8-4D23-BA1E-0FC8FB45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CF66F-C861-41B9-9666-4C6E6C9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4B386-BA4E-44F5-B76B-34B560FE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374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B7BC-22BF-4789-81D5-6092B112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AFBF-5534-4BA6-A240-13DE9338B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C4475-F1F9-4342-832D-55410F60A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01136-33C2-4807-8754-66486682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B904E-022F-46EC-8451-EDA3FC7C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9A9D8-BCFC-4E77-A411-DDDC7213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744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4E1B2-EF27-4C90-B4FA-7E3F7C7D3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E25BC-5E12-4EBF-A5BF-AC322B6D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A9AA3-F802-47F8-8729-E0BEB086B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FB447-8955-47DE-ABDA-01DD2A99A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F4AFA-7271-41BA-B9D2-51A95F4BB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F9EBB-51C2-4DE9-B085-79EA09B0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B0B4E-5FE7-464B-9401-2C2C653C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4AA9D-2934-4544-B3D2-8970BF0A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494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C7A7-A291-4A4D-BC31-FC44D802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A3427-479B-4D01-8E21-733ECE43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F3061-5CBB-4EF4-ABBF-B78B6DDA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CF477-D12B-454B-94A8-D0089E98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234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8F3CC-83E3-4A04-9513-9F392EB0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4E562-CA31-420D-87F5-A95E41CC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0CEBA-9EFD-4100-971E-8706DC08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872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312E-006C-4429-8365-A2B36265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5B6A6-6417-4F8B-AB4A-CD08142F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6BABC-E5BF-4236-AE9F-186A362EE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53278-BEE7-40A1-8721-66C5B083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F62D-A3C2-4EC4-9E0C-DAFD7DB5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A5B9E-9CC1-4C63-A81D-7FADD7E9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625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B964-CF91-4518-8512-AB124985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9A219-8384-43DE-956A-0BFA044A9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89497-83D4-4F94-BB39-2BBFD0677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187AA-C558-4C4F-93A1-69BF2C1F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11243-21FA-481D-AE99-73D0376E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78216-DF9E-4ECC-AC0A-1DC03532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395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A4AEC-75AF-4870-9375-2E8C6CD8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7891E-A5CE-40B1-8F9E-A690F6523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B2573-12FF-40ED-9F17-1134D292E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2D5F-0557-4675-99A9-8626AB6E703F}" type="datetimeFigureOut">
              <a:rPr lang="en-IE" smtClean="0"/>
              <a:t>01/06/2023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2F06-9FFD-4F7A-839C-C59D447DC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F0C1-8BE7-45A1-9F33-FB21BA19B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AED85-9972-4C4B-812D-A107148B6B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50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F43B9-EF39-4EB8-80D2-FDFA618B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br>
              <a:rPr lang="en-GB" sz="5000"/>
            </a:br>
            <a:endParaRPr lang="en-IE" sz="5000"/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E6BD-1474-4E5D-BA13-2FA2AB5C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Presentation for Wexford Climate Action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>
              <a:latin typeface="Century Gothic" panose="020B0502020202020204" pitchFamily="34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2200">
                <a:latin typeface="Century Gothic" panose="020B0502020202020204" pitchFamily="34" charset="0"/>
                <a:ea typeface="Calibri" panose="020F0502020204030204" pitchFamily="34" charset="0"/>
              </a:rPr>
              <a:t>Thursday 1</a:t>
            </a:r>
            <a:r>
              <a:rPr lang="en-IE" sz="220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IE" sz="2200" baseline="3000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st</a:t>
            </a:r>
            <a:r>
              <a:rPr lang="en-IE" sz="220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June, 2023</a:t>
            </a:r>
          </a:p>
          <a:p>
            <a:endParaRPr lang="en-IE" sz="220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C5E05-3769-4E98-8DDA-7B7097B3F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3094105"/>
            <a:ext cx="5458968" cy="6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ED4ADB3-C6E5-44F4-960B-D8CDEC8E8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46B98A5-2874-4160-A801-37F77430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862" y="549276"/>
            <a:ext cx="7200149" cy="5759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31772-4C98-4843-98E1-0A905478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12" y="1018724"/>
            <a:ext cx="6259421" cy="905870"/>
          </a:xfrm>
        </p:spPr>
        <p:txBody>
          <a:bodyPr anchor="t">
            <a:normAutofit/>
          </a:bodyPr>
          <a:lstStyle/>
          <a:p>
            <a:r>
              <a:rPr lang="en-IE" sz="2200" b="1" dirty="0">
                <a:latin typeface="+mn-lt"/>
              </a:rPr>
              <a:t>Typical Cross Section of Segregated Cycle Scheme proposed for Newtown Rd Wexford 2023.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DDE79B-A5E7-4416-9FDF-A11E38510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863" y="1846203"/>
            <a:ext cx="7200900" cy="4462522"/>
            <a:chOff x="4656138" y="0"/>
            <a:chExt cx="6983409" cy="63087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BB2F20-9E4E-43B2-86CD-7D76C5744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2794" cy="6308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F981160-1756-4176-9381-12ED4B53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3409" cy="6308725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18D65E0-26C5-4911-8E24-AF1E27F81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4656138" y="0"/>
              <a:ext cx="6983409" cy="6308725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349373A-B677-0E6E-6D35-91F92C1E6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9" y="1846203"/>
            <a:ext cx="97726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04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34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213BA-9775-6EE2-CBC6-E8D019D3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3387"/>
            <a:ext cx="5032744" cy="336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/>
              <a:t>Opportunities for Improvements to Public Realm  Places for people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EF00F-864C-27B5-10B2-383A24D2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476589"/>
            <a:ext cx="5593768" cy="3426182"/>
          </a:xfrm>
          <a:prstGeom prst="rect">
            <a:avLst/>
          </a:prstGeom>
        </p:spPr>
      </p:pic>
      <p:sp>
        <p:nvSpPr>
          <p:cNvPr id="1048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Segregated Cycle Lanes | Traffic Choices - aiding traffic scheme decisions">
            <a:extLst>
              <a:ext uri="{FF2B5EF4-FFF2-40B4-BE49-F238E27FC236}">
                <a16:creationId xmlns:a16="http://schemas.microsoft.com/office/drawing/2014/main" id="{E2448A92-2BE4-6A70-3178-4661AC86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480" y="4343389"/>
            <a:ext cx="2683879" cy="16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A3F96D-3DF2-4941-DDB3-1A65A09EC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369" y="4353454"/>
            <a:ext cx="2683879" cy="16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9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8B438-CB6E-839A-A344-CCE2CBC7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Wexford traffic congestion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257C5-01C4-FDC8-59F9-77BA76A4F48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Enniscorthy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9546E7-1B70-4A55-1270-63C251201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12" r="1884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89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D27F4-E5B2-AB50-28D2-031ABEFA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Wexford Town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C042E-7C2C-61FB-E197-F0A21033A16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Traffic congestion at the end of Grogan's Road</a:t>
            </a:r>
            <a:endParaRPr lang="en-US" sz="22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8D4F04-9452-9137-53EB-EDECC0DD6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83" r="2676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23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2202E-A1C1-861E-9ADA-5D67D206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Active Travel street designs with SUDS</a:t>
            </a:r>
            <a:endParaRPr lang="en-IE" sz="42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73C6BB-F955-F46F-EC28-76035E434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Road narrowing achieved through thoughtful planting plans.  Lane width reduction reduces vehicular speeds.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94D4F2-30A1-8895-02B1-065B3176E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3" r="23125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286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B4F99-793F-B363-542E-41B553F9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945" y="4645671"/>
            <a:ext cx="7327950" cy="1703830"/>
          </a:xfrm>
        </p:spPr>
        <p:txBody>
          <a:bodyPr anchor="ctr">
            <a:normAutofit/>
          </a:bodyPr>
          <a:lstStyle/>
          <a:p>
            <a:r>
              <a:rPr lang="en-GB" sz="2600" dirty="0"/>
              <a:t>What kind of environment and streetscape would you like to live in?</a:t>
            </a:r>
          </a:p>
        </p:txBody>
      </p:sp>
      <p:pic>
        <p:nvPicPr>
          <p:cNvPr id="5" name="Content Placeholder 4" descr="Cars parked cars on a street&#10;&#10;Description automatically generated with medium confidence">
            <a:extLst>
              <a:ext uri="{FF2B5EF4-FFF2-40B4-BE49-F238E27FC236}">
                <a16:creationId xmlns:a16="http://schemas.microsoft.com/office/drawing/2014/main" id="{4D8E53EF-AB4A-8CF9-5EC0-25B8D06CD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0" r="25800" b="-2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25DD27-EEE1-6FC8-EADD-19C16DAC6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 r="21897" b="-2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200A84A-D650-F0FA-1327-61B2B91AD1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4" r="29246" b="-2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4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riding a bike on a path&#10;&#10;Description automatically generated with medium confidence">
            <a:extLst>
              <a:ext uri="{FF2B5EF4-FFF2-40B4-BE49-F238E27FC236}">
                <a16:creationId xmlns:a16="http://schemas.microsoft.com/office/drawing/2014/main" id="{4124B2E5-C342-59B9-8513-6964C5E50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2" y="829507"/>
            <a:ext cx="4019550" cy="30146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AF1229-2303-E8DB-E2E9-4E8938431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62" y="3756593"/>
            <a:ext cx="4557331" cy="2851336"/>
          </a:xfrm>
          <a:prstGeom prst="rect">
            <a:avLst/>
          </a:prstGeom>
        </p:spPr>
      </p:pic>
      <p:pic>
        <p:nvPicPr>
          <p:cNvPr id="2052" name="Picture 4" descr="Dublin is the 6th most congested city in Europe · TheJournal.ie">
            <a:extLst>
              <a:ext uri="{FF2B5EF4-FFF2-40B4-BE49-F238E27FC236}">
                <a16:creationId xmlns:a16="http://schemas.microsoft.com/office/drawing/2014/main" id="{F1B28143-380C-C439-1C06-83F0809A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78" y="549327"/>
            <a:ext cx="4917065" cy="32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07731C-EEC4-94CD-9291-D8F0A4788CB3}"/>
              </a:ext>
            </a:extLst>
          </p:cNvPr>
          <p:cNvSpPr txBox="1"/>
          <p:nvPr/>
        </p:nvSpPr>
        <p:spPr>
          <a:xfrm>
            <a:off x="5375798" y="4159113"/>
            <a:ext cx="6096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Space for people</a:t>
            </a:r>
          </a:p>
          <a:p>
            <a:r>
              <a:rPr lang="en-GB" dirty="0"/>
              <a:t>Quality of Life</a:t>
            </a:r>
          </a:p>
          <a:p>
            <a:r>
              <a:rPr lang="en-GB" dirty="0"/>
              <a:t>Physical Activity</a:t>
            </a:r>
          </a:p>
          <a:p>
            <a:r>
              <a:rPr lang="en-GB" dirty="0"/>
              <a:t>Meeting people</a:t>
            </a:r>
          </a:p>
          <a:p>
            <a:r>
              <a:rPr lang="en-GB" dirty="0"/>
              <a:t>Being healthy</a:t>
            </a:r>
          </a:p>
          <a:p>
            <a:r>
              <a:rPr lang="en-GB" dirty="0"/>
              <a:t>Social coherence</a:t>
            </a:r>
          </a:p>
          <a:p>
            <a:r>
              <a:rPr lang="en-GB" dirty="0"/>
              <a:t>Space for interaction when we are not in cars</a:t>
            </a:r>
          </a:p>
        </p:txBody>
      </p:sp>
      <p:pic>
        <p:nvPicPr>
          <p:cNvPr id="2056" name="Picture 8" descr="The 10 most congested cities in the world - and how Ireland measures up">
            <a:extLst>
              <a:ext uri="{FF2B5EF4-FFF2-40B4-BE49-F238E27FC236}">
                <a16:creationId xmlns:a16="http://schemas.microsoft.com/office/drawing/2014/main" id="{01599904-27C3-6F41-5B24-F624B4504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84" y="3844170"/>
            <a:ext cx="2982686" cy="19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9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BDD9D-BB7A-4A45-9E24-28070AE0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65265"/>
          </a:xfrm>
        </p:spPr>
        <p:txBody>
          <a:bodyPr anchor="b">
            <a:normAutofit/>
          </a:bodyPr>
          <a:lstStyle/>
          <a:p>
            <a:r>
              <a:rPr lang="en-GB" sz="3200" b="1" dirty="0"/>
              <a:t>Safe Routes to School (SRTS)Programme</a:t>
            </a:r>
            <a:endParaRPr lang="en-IE" sz="32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F6A63F-5D61-9402-9805-77247312E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17560"/>
              </p:ext>
            </p:extLst>
          </p:nvPr>
        </p:nvGraphicFramePr>
        <p:xfrm>
          <a:off x="572492" y="1697207"/>
          <a:ext cx="9905785" cy="4493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93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49EE4-C71C-5523-B9C9-9CDB9DE9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SRTS Typical ‘Front of School’ Improvements</a:t>
            </a: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CE21EE-95BC-E7A1-A84E-F0ACA5546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33" r="12821" b="1"/>
          <a:stretch/>
        </p:blipFill>
        <p:spPr>
          <a:xfrm>
            <a:off x="4654296" y="993875"/>
            <a:ext cx="7214616" cy="48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4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37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181AA-9AF0-B82C-AA6C-357758438116}"/>
              </a:ext>
            </a:extLst>
          </p:cNvPr>
          <p:cNvSpPr txBox="1"/>
          <p:nvPr/>
        </p:nvSpPr>
        <p:spPr>
          <a:xfrm>
            <a:off x="5478378" y="466531"/>
            <a:ext cx="6007608" cy="225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u="sng" dirty="0"/>
              <a:t>Junction Tightening/Pedestrian Crossing Schemes”. 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purpose of junction tightening is to improve the safety and comfort of vulnerable road users at existing priority junctions and pedestrian crossings.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I</a:t>
            </a:r>
            <a:r>
              <a:rPr lang="en-US" b="0" i="0" dirty="0">
                <a:effectLst/>
              </a:rPr>
              <a:t>n recent decades the growth in residential development has been centered primarily on access by road.       </a:t>
            </a:r>
            <a:r>
              <a:rPr lang="en-US" sz="1000" b="0" i="0" dirty="0">
                <a:effectLst/>
              </a:rPr>
              <a:t>	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A5AA4-283C-C6DF-AE95-CAC4A89AC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1" y="2569464"/>
            <a:ext cx="4555957" cy="367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A87757-253C-9F40-CE29-8A833373C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652301"/>
            <a:ext cx="5468112" cy="35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5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287F2BC-39EA-413D-BB57-D1789A40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Policies in the Transport Sector</a:t>
            </a:r>
            <a:r>
              <a:rPr lang="en-US" sz="3300" b="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</a:t>
            </a:r>
            <a:br>
              <a:rPr lang="en-US" sz="3300" b="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300" b="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 Ireland 2040 NSOs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1513C-D173-411D-96CD-60456D666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16" y="851170"/>
            <a:ext cx="6780700" cy="51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570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4A7F6-CD96-4892-62AD-3D3486AB7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198" y="0"/>
            <a:ext cx="241160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814379-D610-2B41-FB7B-39D201592150}"/>
              </a:ext>
            </a:extLst>
          </p:cNvPr>
          <p:cNvSpPr txBox="1"/>
          <p:nvPr/>
        </p:nvSpPr>
        <p:spPr>
          <a:xfrm>
            <a:off x="363894" y="4140185"/>
            <a:ext cx="31521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As a result Designers must place pedestrians at the top of the user hierarchy (Extract DMURS Figure 2.21). </a:t>
            </a:r>
            <a:endParaRPr lang="en-IE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1DD9E-036D-AB5D-18C5-C4F9FF1B08DD}"/>
              </a:ext>
            </a:extLst>
          </p:cNvPr>
          <p:cNvSpPr txBox="1"/>
          <p:nvPr/>
        </p:nvSpPr>
        <p:spPr>
          <a:xfrm>
            <a:off x="7717871" y="721453"/>
            <a:ext cx="39740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Many junctions have been designed with the intention of facilitating ease of movement for turning vehicular traffic, at the expense of pedestrian convenience. These legacy junctions often feature:</a:t>
            </a: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large corner radii, facilitating swift vehicular turning movements and,</a:t>
            </a:r>
          </a:p>
          <a:p>
            <a:pPr algn="l"/>
            <a:r>
              <a:rPr lang="en-GB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poor pedestrian crossing facilities including: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large distances across the mouth of the junction, </a:t>
            </a:r>
            <a:endParaRPr lang="en-GB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pedestrian crossings located away from desire lines, and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inadequate/non-existent dropped kerbs or tactile paving.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698D1-A646-6D39-28E4-452B0E93FCFF}"/>
              </a:ext>
            </a:extLst>
          </p:cNvPr>
          <p:cNvSpPr txBox="1"/>
          <p:nvPr/>
        </p:nvSpPr>
        <p:spPr>
          <a:xfrm>
            <a:off x="363894" y="606490"/>
            <a:ext cx="3760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</a:t>
            </a:r>
            <a:r>
              <a:rPr lang="en-GB" sz="2400" dirty="0">
                <a:solidFill>
                  <a:srgbClr val="FF0000"/>
                </a:solidFill>
              </a:rPr>
              <a:t>Design Manual for Urban Roads and Streets</a:t>
            </a:r>
            <a:r>
              <a:rPr lang="en-GB" sz="2400" dirty="0"/>
              <a:t> (DMURS) proposes pedestrians be given the highest design consideration on urban roads and streets (Ref. DMURS 2.2.2):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154577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4A41-30C7-2291-E1E4-AAE05591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eBike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Public Sharing Scheme is here!!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Sign up today, we will show you how.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5386BD-22E6-9058-E25D-014560B1E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855" y="1867073"/>
            <a:ext cx="5025715" cy="4351338"/>
          </a:xfrm>
          <a:ln w="25400">
            <a:solidFill>
              <a:schemeClr val="accent1"/>
            </a:solidFill>
          </a:ln>
        </p:spPr>
      </p:pic>
      <p:pic>
        <p:nvPicPr>
          <p:cNvPr id="7" name="Picture 6" descr="A picture containing outdoor, tree, bicycle, ground&#10;&#10;Description automatically generated">
            <a:extLst>
              <a:ext uri="{FF2B5EF4-FFF2-40B4-BE49-F238E27FC236}">
                <a16:creationId xmlns:a16="http://schemas.microsoft.com/office/drawing/2014/main" id="{CAEECE79-198B-BD79-26A0-93D39F4CD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09" y="2216136"/>
            <a:ext cx="2739909" cy="3653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447E49-3CB3-C662-A2E8-23C9EF30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39" y="2133239"/>
            <a:ext cx="2933477" cy="37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87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4DE96-31BF-C4BC-EA3F-8889FEB2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 dirty="0" err="1"/>
              <a:t>eBike</a:t>
            </a:r>
            <a:r>
              <a:rPr lang="en-GB" sz="5400" dirty="0"/>
              <a:t> Sharing Scheme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F99B-29E1-9394-0527-9C0ED29E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GB" sz="1400" dirty="0"/>
          </a:p>
          <a:p>
            <a:pPr marL="0" indent="0">
              <a:buNone/>
            </a:pPr>
            <a:r>
              <a:rPr lang="en-GB" sz="2400" b="1" dirty="0">
                <a:effectLst/>
                <a:latin typeface="-apple-system"/>
                <a:ea typeface="Calibri" panose="020F0502020204030204" pitchFamily="34" charset="0"/>
              </a:rPr>
              <a:t>	-Launched:</a:t>
            </a:r>
            <a:r>
              <a:rPr lang="en-GB" sz="2400" dirty="0">
                <a:effectLst/>
                <a:latin typeface="-apple-system"/>
                <a:ea typeface="Calibri" panose="020F0502020204030204" pitchFamily="34" charset="0"/>
              </a:rPr>
              <a:t> 17th May 2023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-apple-system"/>
                <a:ea typeface="Calibri" panose="020F0502020204030204" pitchFamily="34" charset="0"/>
              </a:rPr>
              <a:t>	-Fleet:</a:t>
            </a:r>
            <a:r>
              <a:rPr lang="en-GB" sz="2400" dirty="0">
                <a:effectLst/>
                <a:latin typeface="-apple-system"/>
                <a:ea typeface="Calibri" panose="020F0502020204030204" pitchFamily="34" charset="0"/>
              </a:rPr>
              <a:t> 50 e-bikes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-apple-system"/>
                <a:ea typeface="Calibri" panose="020F0502020204030204" pitchFamily="34" charset="0"/>
              </a:rPr>
              <a:t>	-Unique users: </a:t>
            </a:r>
            <a:r>
              <a:rPr lang="en-GB" sz="2400" dirty="0">
                <a:effectLst/>
                <a:latin typeface="-apple-system"/>
                <a:ea typeface="Calibri" panose="020F0502020204030204" pitchFamily="34" charset="0"/>
              </a:rPr>
              <a:t>504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-apple-system"/>
                <a:ea typeface="Calibri" panose="020F0502020204030204" pitchFamily="34" charset="0"/>
              </a:rPr>
              <a:t>	-Rides: </a:t>
            </a:r>
            <a:r>
              <a:rPr lang="en-GB" sz="2400" dirty="0">
                <a:effectLst/>
                <a:latin typeface="-apple-system"/>
                <a:ea typeface="Calibri" panose="020F0502020204030204" pitchFamily="34" charset="0"/>
              </a:rPr>
              <a:t>1,048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-apple-system"/>
                <a:ea typeface="Calibri" panose="020F0502020204030204" pitchFamily="34" charset="0"/>
              </a:rPr>
              <a:t>	-Average Duration: </a:t>
            </a:r>
            <a:r>
              <a:rPr lang="en-GB" sz="2400" dirty="0">
                <a:effectLst/>
                <a:latin typeface="-apple-system"/>
                <a:ea typeface="Calibri" panose="020F0502020204030204" pitchFamily="34" charset="0"/>
              </a:rPr>
              <a:t>16 min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-apple-system"/>
                <a:ea typeface="Calibri" panose="020F0502020204030204" pitchFamily="34" charset="0"/>
              </a:rPr>
              <a:t>	-Average Distance:</a:t>
            </a:r>
            <a:r>
              <a:rPr lang="en-GB" sz="2400" dirty="0">
                <a:effectLst/>
                <a:latin typeface="-apple-system"/>
                <a:ea typeface="Calibri" panose="020F0502020204030204" pitchFamily="34" charset="0"/>
              </a:rPr>
              <a:t> 2.8 KM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-apple-system"/>
                <a:ea typeface="Calibri" panose="020F0502020204030204" pitchFamily="34" charset="0"/>
              </a:rPr>
              <a:t>	-Longest Order Distance: </a:t>
            </a:r>
            <a:r>
              <a:rPr lang="en-GB" sz="2400" dirty="0">
                <a:effectLst/>
                <a:latin typeface="-apple-system"/>
                <a:ea typeface="Calibri" panose="020F0502020204030204" pitchFamily="34" charset="0"/>
              </a:rPr>
              <a:t>18.5 KM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-apple-system"/>
                <a:ea typeface="Calibri" panose="020F0502020204030204" pitchFamily="34" charset="0"/>
              </a:rPr>
              <a:t>	-Parking Locations:</a:t>
            </a:r>
            <a:r>
              <a:rPr lang="en-GB" sz="2400" dirty="0">
                <a:effectLst/>
                <a:latin typeface="-apple-system"/>
                <a:ea typeface="Calibri" panose="020F0502020204030204" pitchFamily="34" charset="0"/>
              </a:rPr>
              <a:t> 28 with the ongoing    rollout of additional locations weekly up to approx. 45</a:t>
            </a:r>
          </a:p>
          <a:p>
            <a:pPr marL="0" indent="0">
              <a:buNone/>
            </a:pPr>
            <a:r>
              <a:rPr lang="en-GB" sz="2400" b="1" dirty="0">
                <a:latin typeface="-apple-system"/>
                <a:ea typeface="Calibri" panose="020F0502020204030204" pitchFamily="34" charset="0"/>
              </a:rPr>
              <a:t>	</a:t>
            </a:r>
            <a:endParaRPr lang="en-GB" sz="2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6160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0E211-CCA5-44A0-9958-F9C012D8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br>
              <a:rPr lang="en-IE" sz="2200" b="1">
                <a:latin typeface="+mn-lt"/>
              </a:rPr>
            </a:br>
            <a:br>
              <a:rPr lang="en-IE" sz="2200" b="1">
                <a:latin typeface="+mn-lt"/>
              </a:rPr>
            </a:br>
            <a:br>
              <a:rPr lang="en-IE" sz="2200"/>
            </a:br>
            <a:endParaRPr lang="en-IE" sz="2200"/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5976-21FA-4B60-B1A6-3CBB52A28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10554928" cy="354787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7200" dirty="0"/>
              <a:t>Thank you</a:t>
            </a:r>
          </a:p>
          <a:p>
            <a:pPr marL="0" indent="0">
              <a:buNone/>
            </a:pPr>
            <a:endParaRPr lang="en-GB" sz="7200" dirty="0"/>
          </a:p>
          <a:p>
            <a:pPr marL="0" indent="0">
              <a:buNone/>
            </a:pPr>
            <a:r>
              <a:rPr lang="en-GB" sz="7200" dirty="0"/>
              <a:t>activetravel@wexfordcoco.ie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2604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6C630F-58C7-E24D-E82B-71D04123F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494" y="643466"/>
            <a:ext cx="84410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3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4544" y="473075"/>
            <a:ext cx="7246896" cy="1143000"/>
          </a:xfrm>
        </p:spPr>
        <p:txBody>
          <a:bodyPr anchor="t">
            <a:normAutofit/>
          </a:bodyPr>
          <a:lstStyle/>
          <a:p>
            <a:r>
              <a:rPr lang="en-IE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Policies in the Transport Sector – </a:t>
            </a:r>
            <a:br>
              <a:rPr lang="en-IE" sz="32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IE" sz="3200" b="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NIFTI Modal Hierarchy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73668-88CD-4CD4-9F91-79A165CD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385" y="1268760"/>
            <a:ext cx="6871215" cy="3418429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DCEEC28-020E-40D3-9773-9298EF1F9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35560" y="4734463"/>
            <a:ext cx="7616815" cy="1446877"/>
          </a:xfrm>
        </p:spPr>
        <p:txBody>
          <a:bodyPr>
            <a:normAutofit/>
          </a:bodyPr>
          <a:lstStyle/>
          <a:p>
            <a:r>
              <a:rPr lang="en-US" sz="2000" dirty="0"/>
              <a:t>Sets out a hierarchy of travel modes to be </a:t>
            </a:r>
            <a:r>
              <a:rPr lang="en-US" sz="2000" b="1" dirty="0"/>
              <a:t>accommodated and encouraged </a:t>
            </a:r>
            <a:r>
              <a:rPr lang="en-US" sz="2000" dirty="0"/>
              <a:t>when investments are made.</a:t>
            </a:r>
          </a:p>
        </p:txBody>
      </p:sp>
    </p:spTree>
    <p:extLst>
      <p:ext uri="{BB962C8B-B14F-4D97-AF65-F5344CB8AC3E}">
        <p14:creationId xmlns:p14="http://schemas.microsoft.com/office/powerpoint/2010/main" val="26658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9BED5-E023-ACBC-B22C-3FDDDB9F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en-GB" sz="2600" b="1" i="0">
                <a:effectLst/>
                <a:latin typeface="inherit"/>
              </a:rPr>
            </a:br>
            <a:r>
              <a:rPr lang="en-GB" sz="26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Active Travel?</a:t>
            </a:r>
            <a:br>
              <a:rPr lang="en-GB" sz="2600" b="0" i="0">
                <a:effectLst/>
                <a:latin typeface="Lato" panose="020B0604020202020204" pitchFamily="34" charset="0"/>
              </a:rPr>
            </a:br>
            <a:endParaRPr lang="en-IE" sz="2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B4783-70E6-E99F-59E9-CADD151E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 b="0" i="0">
                <a:effectLst/>
              </a:rPr>
              <a:t>Active Travel is travelling with a purpose - using your own energy.</a:t>
            </a:r>
            <a:br>
              <a:rPr lang="en-GB" sz="2200" b="0" i="0">
                <a:effectLst/>
              </a:rPr>
            </a:br>
            <a:r>
              <a:rPr lang="en-GB" sz="2200" b="0" i="0">
                <a:effectLst/>
              </a:rPr>
              <a:t>Generally this means walking or cycling as part of a purposeful journey.  </a:t>
            </a:r>
          </a:p>
          <a:p>
            <a:r>
              <a:rPr lang="en-GB" sz="2200" b="0" i="0">
                <a:effectLst/>
              </a:rPr>
              <a:t>Walking as part of a commute to work, cycling to the shop or scooting to school are all considered Active </a:t>
            </a:r>
            <a:r>
              <a:rPr lang="en-GB" sz="2200"/>
              <a:t>T</a:t>
            </a:r>
            <a:r>
              <a:rPr lang="en-GB" sz="2200" b="0" i="0">
                <a:effectLst/>
              </a:rPr>
              <a:t>ravel, whereas walking or cycling for purely leisure purposes is not.</a:t>
            </a:r>
          </a:p>
          <a:p>
            <a:r>
              <a:rPr lang="en-GB" sz="2200"/>
              <a:t>“According to Association for the study of Obesity in Ireland (ASOI) if the current trend continues by 2025, 33% of adults will be overweight, costing €2.1 billion to treat obesity related disease”.</a:t>
            </a:r>
          </a:p>
          <a:p>
            <a:r>
              <a:rPr lang="en-GB" sz="2200"/>
              <a:t> Encouraging walking and cycling and public transport use over private car usage will improve health and will also improve local air quality.</a:t>
            </a:r>
          </a:p>
          <a:p>
            <a:r>
              <a:rPr lang="en-GB" sz="2200"/>
              <a:t>The Climate Action Plan will also ask the public to consider their choices and to choose the sustainable mobility option first such as cycling or walking.</a:t>
            </a:r>
            <a:endParaRPr lang="en-IE" sz="2200"/>
          </a:p>
        </p:txBody>
      </p:sp>
    </p:spTree>
    <p:extLst>
      <p:ext uri="{BB962C8B-B14F-4D97-AF65-F5344CB8AC3E}">
        <p14:creationId xmlns:p14="http://schemas.microsoft.com/office/powerpoint/2010/main" val="157333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0D397-CC61-6491-92F9-ACB854EEA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516" y="1512746"/>
            <a:ext cx="8192993" cy="515094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797892-4043-8312-DD92-2B0F53DDA1D0}"/>
              </a:ext>
            </a:extLst>
          </p:cNvPr>
          <p:cNvSpPr txBox="1"/>
          <p:nvPr/>
        </p:nvSpPr>
        <p:spPr>
          <a:xfrm>
            <a:off x="1307507" y="794327"/>
            <a:ext cx="97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inherit"/>
              </a:rPr>
              <a:t>Who are we designing for? …… We are designing for everyone</a:t>
            </a:r>
            <a:endParaRPr lang="en-GB" sz="2800" b="1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91791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4E542-1737-BBAE-3F13-84AD9E6FB395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When we design good infrastructure for cyclists it must be for people of all ages and abilities.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Full segregation from vehicular traffic is the goal where possible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If people feel safe and comfortable cycling, then more people will choose this option for travel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C04D81-E336-B1B3-115E-665978674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034" y="640080"/>
            <a:ext cx="680224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4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43CA2-1827-4CB9-8221-7784BD82D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Active Travel Team Wexford</a:t>
            </a:r>
            <a:endParaRPr lang="en-US" sz="5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9B0D6-EA1B-4C8D-AF50-42F9C61E3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/>
              <a:t>A dedicated Active Travel Team of 4 staff is now in place to actively progress National Transport Authority (NTA) approved Active Travel Infrastructure.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/>
              <a:t> The team is currently project progressing 3 large schemes in Wexford Town; </a:t>
            </a:r>
            <a:r>
              <a:rPr lang="en-US" sz="1900" b="1"/>
              <a:t>Roxborough R730</a:t>
            </a:r>
            <a:r>
              <a:rPr lang="en-US" sz="1900"/>
              <a:t>; </a:t>
            </a:r>
            <a:r>
              <a:rPr lang="en-US" sz="1900" b="1"/>
              <a:t>Beechlawn/ Clonard Avenue</a:t>
            </a:r>
            <a:r>
              <a:rPr lang="en-US" sz="1900"/>
              <a:t> </a:t>
            </a:r>
            <a:r>
              <a:rPr lang="en-US" sz="1900" b="1"/>
              <a:t>Cycle scheme </a:t>
            </a:r>
            <a:r>
              <a:rPr lang="en-US" sz="1900"/>
              <a:t>which is at Preliminary design stage, </a:t>
            </a:r>
            <a:r>
              <a:rPr lang="en-US" sz="1900" b="1"/>
              <a:t>Newtown Road Cycle Scheme </a:t>
            </a:r>
            <a:r>
              <a:rPr lang="en-US" sz="1900"/>
              <a:t>which is at Detail Design Stage (</a:t>
            </a:r>
            <a:r>
              <a:rPr lang="en-US" sz="1900" i="1"/>
              <a:t>Planning is in Place</a:t>
            </a:r>
            <a:r>
              <a:rPr lang="en-US" sz="1900"/>
              <a:t>) and will proceed to construction in Aug 2023.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/>
              <a:t>When completed 10.5 km of enhanced walking and cycling access will have been created.  Future schemes will build linkages across these main axis points creating connections across town.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/>
              <a:t>Safe routes to school – We are currently working with six schools as part of the Safe Routes to Schools scheme.  This is a scheme to make the front of school environment and routes to school safe to encourage children and parents to walk or cycle to school. 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900"/>
              <a:t>Development of Wexford County Cycle Network – The Active Travel team is currently reviewing the proposed cycling routes prepared by Aecom Consultants. 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47718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0ED5C-78B7-7659-EAD0-5F7550F1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Wexford County Cycle Connects Network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284FF-5373-25C7-DAC2-8FDF037E6DB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CycleConnects: Ireland’s Cycle Network aims to improve sustainable travel by providing the potential for more trips on a safe, accessible and convenient cycling network, connecting more people to more places.</a:t>
            </a:r>
            <a:endParaRPr lang="en-US" sz="22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D89196-0A0B-4032-D88D-6F0B85DA0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10" r="-1" b="101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2145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3770</TotalTime>
  <Words>986</Words>
  <Application>Microsoft Office PowerPoint</Application>
  <PresentationFormat>Widescreen</PresentationFormat>
  <Paragraphs>82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.AppleSystemUIFont</vt:lpstr>
      <vt:lpstr>-apple-system</vt:lpstr>
      <vt:lpstr>Arial</vt:lpstr>
      <vt:lpstr>Calibri</vt:lpstr>
      <vt:lpstr>Calibri Light</vt:lpstr>
      <vt:lpstr>Century Gothic</vt:lpstr>
      <vt:lpstr>inherit</vt:lpstr>
      <vt:lpstr>Lato</vt:lpstr>
      <vt:lpstr>Times New Roman</vt:lpstr>
      <vt:lpstr>Office Theme</vt:lpstr>
      <vt:lpstr> </vt:lpstr>
      <vt:lpstr>Policies in the Transport Sector -  Project Ireland 2040 NSOs </vt:lpstr>
      <vt:lpstr>PowerPoint Presentation</vt:lpstr>
      <vt:lpstr>Policies in the Transport Sector –  NIFTI Modal Hierarchy</vt:lpstr>
      <vt:lpstr> What is Active Travel? </vt:lpstr>
      <vt:lpstr>PowerPoint Presentation</vt:lpstr>
      <vt:lpstr>PowerPoint Presentation</vt:lpstr>
      <vt:lpstr>Active Travel Team Wexford</vt:lpstr>
      <vt:lpstr>Wexford County Cycle Connects Network</vt:lpstr>
      <vt:lpstr>Typical Cross Section of Segregated Cycle Scheme proposed for Newtown Rd Wexford 2023.  </vt:lpstr>
      <vt:lpstr>Opportunities for Improvements to Public Realm  Places for people</vt:lpstr>
      <vt:lpstr>Wexford traffic congestion</vt:lpstr>
      <vt:lpstr>Wexford Town</vt:lpstr>
      <vt:lpstr>Active Travel street designs with SUDS</vt:lpstr>
      <vt:lpstr>What kind of environment and streetscape would you like to live in?</vt:lpstr>
      <vt:lpstr>PowerPoint Presentation</vt:lpstr>
      <vt:lpstr>Safe Routes to School (SRTS)Programme</vt:lpstr>
      <vt:lpstr>SRTS Typical ‘Front of School’ Improvements</vt:lpstr>
      <vt:lpstr>PowerPoint Presentation</vt:lpstr>
      <vt:lpstr>PowerPoint Presentation</vt:lpstr>
      <vt:lpstr>eBike Public Sharing Scheme is here!! Sign up today, we will show you how.</vt:lpstr>
      <vt:lpstr>eBike Sharing Scheme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Travel Programme – Wexford County Council</dc:title>
  <dc:creator>Abraham Dunne</dc:creator>
  <cp:lastModifiedBy>Frank Burke</cp:lastModifiedBy>
  <cp:revision>93</cp:revision>
  <cp:lastPrinted>2023-03-06T11:22:15Z</cp:lastPrinted>
  <dcterms:created xsi:type="dcterms:W3CDTF">2022-06-08T21:17:41Z</dcterms:created>
  <dcterms:modified xsi:type="dcterms:W3CDTF">2023-06-01T09:23:05Z</dcterms:modified>
</cp:coreProperties>
</file>