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sldIdLst>
    <p:sldId id="454" r:id="rId5"/>
    <p:sldId id="300" r:id="rId6"/>
    <p:sldId id="477" r:id="rId7"/>
    <p:sldId id="301" r:id="rId8"/>
    <p:sldId id="478" r:id="rId9"/>
    <p:sldId id="302" r:id="rId10"/>
    <p:sldId id="469" r:id="rId11"/>
    <p:sldId id="470" r:id="rId12"/>
    <p:sldId id="458" r:id="rId13"/>
    <p:sldId id="465" r:id="rId14"/>
    <p:sldId id="466" r:id="rId15"/>
    <p:sldId id="467" r:id="rId16"/>
    <p:sldId id="471" r:id="rId17"/>
    <p:sldId id="464" r:id="rId18"/>
    <p:sldId id="457" r:id="rId19"/>
    <p:sldId id="460" r:id="rId20"/>
    <p:sldId id="461" r:id="rId21"/>
    <p:sldId id="463" r:id="rId22"/>
    <p:sldId id="468" r:id="rId23"/>
    <p:sldId id="451" r:id="rId24"/>
    <p:sldId id="450" r:id="rId25"/>
    <p:sldId id="280" r:id="rId26"/>
    <p:sldId id="456" r:id="rId27"/>
    <p:sldId id="439" r:id="rId28"/>
    <p:sldId id="476" r:id="rId29"/>
    <p:sldId id="473" r:id="rId30"/>
    <p:sldId id="474" r:id="rId31"/>
    <p:sldId id="472" r:id="rId32"/>
    <p:sldId id="452" r:id="rId33"/>
    <p:sldId id="475" r:id="rId34"/>
    <p:sldId id="479" r:id="rId3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68C"/>
    <a:srgbClr val="211551"/>
    <a:srgbClr val="98A4AE"/>
    <a:srgbClr val="244E71"/>
    <a:srgbClr val="0098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00BCB-7FC0-4C7E-9E24-A81464614C70}" v="10" dt="2023-04-21T10:50:32.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8023" autoAdjust="0"/>
  </p:normalViewPr>
  <p:slideViewPr>
    <p:cSldViewPr snapToGrid="0" snapToObjects="1">
      <p:cViewPr varScale="1">
        <p:scale>
          <a:sx n="89" d="100"/>
          <a:sy n="89" d="100"/>
        </p:scale>
        <p:origin x="2472" y="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04" d="100"/>
          <a:sy n="104" d="100"/>
        </p:scale>
        <p:origin x="540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Settlements</c:v>
                </c:pt>
              </c:strCache>
            </c:strRef>
          </c:tx>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Cities</c:v>
                </c:pt>
                <c:pt idx="1">
                  <c:v>Large Towns</c:v>
                </c:pt>
                <c:pt idx="2">
                  <c:v>Small Towns</c:v>
                </c:pt>
                <c:pt idx="3">
                  <c:v>Villages &amp; Open Countryside</c:v>
                </c:pt>
              </c:strCache>
            </c:strRef>
          </c:cat>
          <c:val>
            <c:numRef>
              <c:f>Sheet1!$B$2:$B$5</c:f>
              <c:numCache>
                <c:formatCode>0%</c:formatCode>
                <c:ptCount val="4"/>
                <c:pt idx="0">
                  <c:v>0.34</c:v>
                </c:pt>
                <c:pt idx="1">
                  <c:v>0.16</c:v>
                </c:pt>
                <c:pt idx="2">
                  <c:v>0.13</c:v>
                </c:pt>
                <c:pt idx="3">
                  <c:v>0.37</c:v>
                </c:pt>
              </c:numCache>
            </c:numRef>
          </c:val>
          <c:extLst>
            <c:ext xmlns:c16="http://schemas.microsoft.com/office/drawing/2014/chart" uri="{C3380CC4-5D6E-409C-BE32-E72D297353CC}">
              <c16:uniqueId val="{00000000-F43C-4C05-8B73-BB04A3C3CED8}"/>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400">
                <a:solidFill>
                  <a:schemeClr val="bg1"/>
                </a:solidFill>
              </a:defRPr>
            </a:pPr>
            <a:endParaRPr lang="en-US"/>
          </a:p>
        </c:txPr>
      </c:legendEntry>
      <c:legendEntry>
        <c:idx val="1"/>
        <c:txPr>
          <a:bodyPr/>
          <a:lstStyle/>
          <a:p>
            <a:pPr>
              <a:defRPr sz="2400">
                <a:solidFill>
                  <a:schemeClr val="bg1"/>
                </a:solidFill>
              </a:defRPr>
            </a:pPr>
            <a:endParaRPr lang="en-US"/>
          </a:p>
        </c:txPr>
      </c:legendEntry>
      <c:legendEntry>
        <c:idx val="2"/>
        <c:txPr>
          <a:bodyPr/>
          <a:lstStyle/>
          <a:p>
            <a:pPr>
              <a:defRPr sz="2400">
                <a:solidFill>
                  <a:schemeClr val="bg1"/>
                </a:solidFill>
              </a:defRPr>
            </a:pPr>
            <a:endParaRPr lang="en-US"/>
          </a:p>
        </c:txPr>
      </c:legendEntry>
      <c:legendEntry>
        <c:idx val="3"/>
        <c:txPr>
          <a:bodyPr/>
          <a:lstStyle/>
          <a:p>
            <a:pPr>
              <a:defRPr sz="2400">
                <a:solidFill>
                  <a:schemeClr val="bg1"/>
                </a:solidFill>
              </a:defRPr>
            </a:pPr>
            <a:endParaRPr lang="en-US"/>
          </a:p>
        </c:txPr>
      </c:legendEntry>
      <c:layout/>
      <c:overlay val="0"/>
      <c:txPr>
        <a:bodyPr/>
        <a:lstStyle/>
        <a:p>
          <a:pPr>
            <a:defRPr sz="2400">
              <a:solidFill>
                <a:schemeClr val="accent5">
                  <a:lumMod val="75000"/>
                </a:schemeClr>
              </a:solidFill>
            </a:defRPr>
          </a:pPr>
          <a:endParaRPr lang="en-US"/>
        </a:p>
      </c:txPr>
    </c:legend>
    <c:plotVisOnly val="1"/>
    <c:dispBlanksAs val="gap"/>
    <c:showDLblsOverMax val="0"/>
  </c:chart>
  <c:spPr>
    <a:solidFill>
      <a:srgbClr val="5C068C"/>
    </a:solid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65" tIns="45533" rIns="91065" bIns="45533" rtlCol="0"/>
          <a:lstStyle>
            <a:lvl1pPr algn="l">
              <a:defRPr sz="1200"/>
            </a:lvl1pPr>
          </a:lstStyle>
          <a:p>
            <a:endParaRPr lang="en-GB"/>
          </a:p>
        </p:txBody>
      </p:sp>
      <p:sp>
        <p:nvSpPr>
          <p:cNvPr id="3" name="Date Placeholder 2"/>
          <p:cNvSpPr>
            <a:spLocks noGrp="1"/>
          </p:cNvSpPr>
          <p:nvPr>
            <p:ph type="dt" idx="1"/>
          </p:nvPr>
        </p:nvSpPr>
        <p:spPr>
          <a:xfrm>
            <a:off x="3815375" y="0"/>
            <a:ext cx="2918830" cy="495029"/>
          </a:xfrm>
          <a:prstGeom prst="rect">
            <a:avLst/>
          </a:prstGeom>
        </p:spPr>
        <p:txBody>
          <a:bodyPr vert="horz" lIns="91065" tIns="45533" rIns="91065" bIns="45533" rtlCol="0"/>
          <a:lstStyle>
            <a:lvl1pPr algn="r">
              <a:defRPr sz="1200"/>
            </a:lvl1pPr>
          </a:lstStyle>
          <a:p>
            <a:fld id="{AA5C9D21-6414-1E43-BCEF-B06AC7BCF000}" type="datetimeFigureOut">
              <a:rPr lang="en-GB" smtClean="0"/>
              <a:t>30/05/2023</a:t>
            </a:fld>
            <a:endParaRPr lang="en-GB"/>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065" tIns="45533" rIns="91065" bIns="45533"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065" tIns="45533" rIns="91065" bIns="45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6"/>
            <a:ext cx="2918830" cy="495028"/>
          </a:xfrm>
          <a:prstGeom prst="rect">
            <a:avLst/>
          </a:prstGeom>
        </p:spPr>
        <p:txBody>
          <a:bodyPr vert="horz" lIns="91065" tIns="45533" rIns="91065" bIns="45533" rtlCol="0" anchor="b"/>
          <a:lstStyle>
            <a:lvl1pPr algn="l">
              <a:defRPr sz="1200"/>
            </a:lvl1pPr>
          </a:lstStyle>
          <a:p>
            <a:endParaRPr lang="en-GB"/>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1065" tIns="45533" rIns="91065" bIns="45533" rtlCol="0" anchor="b"/>
          <a:lstStyle>
            <a:lvl1pPr algn="r">
              <a:defRPr sz="1200"/>
            </a:lvl1pPr>
          </a:lstStyle>
          <a:p>
            <a:fld id="{EB51D027-0A9A-974A-809E-03C91AACD5C6}" type="slidenum">
              <a:rPr lang="en-GB" smtClean="0"/>
              <a:t>‹#›</a:t>
            </a:fld>
            <a:endParaRPr lang="en-GB"/>
          </a:p>
        </p:txBody>
      </p:sp>
    </p:spTree>
    <p:extLst>
      <p:ext uri="{BB962C8B-B14F-4D97-AF65-F5344CB8AC3E}">
        <p14:creationId xmlns:p14="http://schemas.microsoft.com/office/powerpoint/2010/main" val="84121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B51D027-0A9A-974A-809E-03C91AACD5C6}" type="slidenum">
              <a:rPr lang="en-GB" smtClean="0"/>
              <a:t>6</a:t>
            </a:fld>
            <a:endParaRPr lang="en-GB"/>
          </a:p>
        </p:txBody>
      </p:sp>
    </p:spTree>
    <p:extLst>
      <p:ext uri="{BB962C8B-B14F-4D97-AF65-F5344CB8AC3E}">
        <p14:creationId xmlns:p14="http://schemas.microsoft.com/office/powerpoint/2010/main" val="413485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D37F0A6-7B01-9543-8235-08FF2824D2B1}" type="slidenum">
              <a:rPr lang="en-US" smtClean="0"/>
              <a:t>9</a:t>
            </a:fld>
            <a:endParaRPr lang="en-US"/>
          </a:p>
        </p:txBody>
      </p:sp>
    </p:spTree>
    <p:extLst>
      <p:ext uri="{BB962C8B-B14F-4D97-AF65-F5344CB8AC3E}">
        <p14:creationId xmlns:p14="http://schemas.microsoft.com/office/powerpoint/2010/main" val="312556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685" indent="-286685" defTabSz="458695">
              <a:buClr>
                <a:srgbClr val="5E0DC5"/>
              </a:buClr>
              <a:buFont typeface="Arial"/>
              <a:buChar char="•"/>
            </a:pPr>
            <a:endParaRPr lang="en-IE" dirty="0" smtClean="0">
              <a:solidFill>
                <a:prstClr val="black"/>
              </a:solidFill>
            </a:endParaRPr>
          </a:p>
          <a:p>
            <a:endParaRPr lang="en-IE" dirty="0"/>
          </a:p>
        </p:txBody>
      </p:sp>
      <p:sp>
        <p:nvSpPr>
          <p:cNvPr id="4" name="Slide Number Placeholder 3"/>
          <p:cNvSpPr>
            <a:spLocks noGrp="1"/>
          </p:cNvSpPr>
          <p:nvPr>
            <p:ph type="sldNum" sz="quarter" idx="10"/>
          </p:nvPr>
        </p:nvSpPr>
        <p:spPr/>
        <p:txBody>
          <a:bodyPr/>
          <a:lstStyle/>
          <a:p>
            <a:fld id="{22EF7980-18DE-4E94-80EF-F04A4510F5B5}" type="slidenum">
              <a:rPr lang="en-IE" smtClean="0">
                <a:solidFill>
                  <a:prstClr val="black"/>
                </a:solidFill>
              </a:rPr>
              <a:pPr/>
              <a:t>15</a:t>
            </a:fld>
            <a:endParaRPr lang="en-IE">
              <a:solidFill>
                <a:prstClr val="black"/>
              </a:solidFill>
            </a:endParaRPr>
          </a:p>
        </p:txBody>
      </p:sp>
    </p:spTree>
    <p:extLst>
      <p:ext uri="{BB962C8B-B14F-4D97-AF65-F5344CB8AC3E}">
        <p14:creationId xmlns:p14="http://schemas.microsoft.com/office/powerpoint/2010/main" val="127521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Accessibility video:</a:t>
            </a:r>
            <a:r>
              <a:rPr lang="en-IE" b="1" baseline="0" dirty="0" smtClean="0"/>
              <a:t> </a:t>
            </a:r>
            <a:r>
              <a:rPr lang="en-IE" dirty="0" smtClean="0"/>
              <a:t>https://www.youtube.com/watch?v=fx3V2ecmon4&amp;t=2s </a:t>
            </a:r>
            <a:endParaRPr lang="en-IE" dirty="0"/>
          </a:p>
        </p:txBody>
      </p:sp>
      <p:sp>
        <p:nvSpPr>
          <p:cNvPr id="4" name="Slide Number Placeholder 3"/>
          <p:cNvSpPr>
            <a:spLocks noGrp="1"/>
          </p:cNvSpPr>
          <p:nvPr>
            <p:ph type="sldNum" sz="quarter" idx="10"/>
          </p:nvPr>
        </p:nvSpPr>
        <p:spPr/>
        <p:txBody>
          <a:bodyPr/>
          <a:lstStyle/>
          <a:p>
            <a:fld id="{EB51D027-0A9A-974A-809E-03C91AACD5C6}" type="slidenum">
              <a:rPr lang="en-GB" smtClean="0"/>
              <a:t>22</a:t>
            </a:fld>
            <a:endParaRPr lang="en-GB"/>
          </a:p>
        </p:txBody>
      </p:sp>
    </p:spTree>
    <p:extLst>
      <p:ext uri="{BB962C8B-B14F-4D97-AF65-F5344CB8AC3E}">
        <p14:creationId xmlns:p14="http://schemas.microsoft.com/office/powerpoint/2010/main" val="34858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a:defRPr/>
            </a:pPr>
            <a:r>
              <a:rPr lang="en-US" dirty="0"/>
              <a:t>In response to the EU’s Clean Vehicles Directive and the Government’s Climate Action Plan, the Authority would like to increase the numbers of clean vehicles (electric vehicles (EV)) in the High Frequency Regular Rural Transport fleet. The Authority has made provision in the Request for tender documents for Operators to propose EVs in their tenders. </a:t>
            </a:r>
          </a:p>
          <a:p>
            <a:endParaRPr lang="en-IE" dirty="0"/>
          </a:p>
        </p:txBody>
      </p:sp>
      <p:sp>
        <p:nvSpPr>
          <p:cNvPr id="4" name="Slide Number Placeholder 3"/>
          <p:cNvSpPr>
            <a:spLocks noGrp="1"/>
          </p:cNvSpPr>
          <p:nvPr>
            <p:ph type="sldNum" sz="quarter" idx="10"/>
          </p:nvPr>
        </p:nvSpPr>
        <p:spPr/>
        <p:txBody>
          <a:bodyPr/>
          <a:lstStyle/>
          <a:p>
            <a:fld id="{EB51D027-0A9A-974A-809E-03C91AACD5C6}" type="slidenum">
              <a:rPr lang="en-GB" smtClean="0"/>
              <a:t>28</a:t>
            </a:fld>
            <a:endParaRPr lang="en-GB"/>
          </a:p>
        </p:txBody>
      </p:sp>
    </p:spTree>
    <p:extLst>
      <p:ext uri="{BB962C8B-B14F-4D97-AF65-F5344CB8AC3E}">
        <p14:creationId xmlns:p14="http://schemas.microsoft.com/office/powerpoint/2010/main" val="323946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a:defRPr/>
            </a:pPr>
            <a:r>
              <a:rPr lang="en-US" dirty="0"/>
              <a:t>In response to the EU’s Clean Vehicles Directive and the Government’s Climate Action Plan, the Authority would like to increase the numbers of clean vehicles (electric vehicles (EV)) in the High Frequency Regular Rural Transport fleet. The Authority has made provision in the Request for tender documents for Operators to propose EVs in their tenders. </a:t>
            </a:r>
          </a:p>
          <a:p>
            <a:endParaRPr lang="en-IE" dirty="0"/>
          </a:p>
        </p:txBody>
      </p:sp>
      <p:sp>
        <p:nvSpPr>
          <p:cNvPr id="4" name="Slide Number Placeholder 3"/>
          <p:cNvSpPr>
            <a:spLocks noGrp="1"/>
          </p:cNvSpPr>
          <p:nvPr>
            <p:ph type="sldNum" sz="quarter" idx="10"/>
          </p:nvPr>
        </p:nvSpPr>
        <p:spPr/>
        <p:txBody>
          <a:bodyPr/>
          <a:lstStyle/>
          <a:p>
            <a:fld id="{EB51D027-0A9A-974A-809E-03C91AACD5C6}" type="slidenum">
              <a:rPr lang="en-GB" smtClean="0"/>
              <a:t>29</a:t>
            </a:fld>
            <a:endParaRPr lang="en-GB"/>
          </a:p>
        </p:txBody>
      </p:sp>
    </p:spTree>
    <p:extLst>
      <p:ext uri="{BB962C8B-B14F-4D97-AF65-F5344CB8AC3E}">
        <p14:creationId xmlns:p14="http://schemas.microsoft.com/office/powerpoint/2010/main" val="304125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51D027-0A9A-974A-809E-03C91AACD5C6}" type="slidenum">
              <a:rPr lang="en-GB" smtClean="0"/>
              <a:t>30</a:t>
            </a:fld>
            <a:endParaRPr lang="en-GB"/>
          </a:p>
        </p:txBody>
      </p:sp>
    </p:spTree>
    <p:extLst>
      <p:ext uri="{BB962C8B-B14F-4D97-AF65-F5344CB8AC3E}">
        <p14:creationId xmlns:p14="http://schemas.microsoft.com/office/powerpoint/2010/main" val="273861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9B1B4A-4F17-2D46-8C6D-A60822FB68F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8613" y="3159523"/>
            <a:ext cx="4216652" cy="896560"/>
          </a:xfrm>
        </p:spPr>
        <p:txBody>
          <a:bodyPr anchor="ctr">
            <a:normAutofit/>
          </a:bodyPr>
          <a:lstStyle>
            <a:lvl1pPr algn="l">
              <a:defRPr sz="3600">
                <a:solidFill>
                  <a:srgbClr val="98A4AE"/>
                </a:solidFill>
              </a:defRPr>
            </a:lvl1pPr>
          </a:lstStyle>
          <a:p>
            <a:r>
              <a:rPr lang="en-US" dirty="0"/>
              <a:t>PRESENTATION</a:t>
            </a:r>
            <a:br>
              <a:rPr lang="en-US" dirty="0"/>
            </a:br>
            <a:r>
              <a:rPr lang="en-US" dirty="0"/>
              <a:t>TITLE</a:t>
            </a:r>
          </a:p>
        </p:txBody>
      </p:sp>
      <p:sp>
        <p:nvSpPr>
          <p:cNvPr id="3" name="Subtitle 2"/>
          <p:cNvSpPr>
            <a:spLocks noGrp="1"/>
          </p:cNvSpPr>
          <p:nvPr>
            <p:ph type="subTitle" idx="1"/>
          </p:nvPr>
        </p:nvSpPr>
        <p:spPr>
          <a:xfrm>
            <a:off x="138613" y="4321428"/>
            <a:ext cx="4216652" cy="419963"/>
          </a:xfrm>
        </p:spPr>
        <p:txBody>
          <a:bodyPr anchor="ctr">
            <a:normAutofit/>
          </a:bodyPr>
          <a:lstStyle>
            <a:lvl1pPr marL="0" indent="0" algn="l">
              <a:buNone/>
              <a:defRPr sz="1800">
                <a:solidFill>
                  <a:srgbClr val="21155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42B984DD-7139-EA49-BB37-3C06225A9E56}"/>
              </a:ext>
            </a:extLst>
          </p:cNvPr>
          <p:cNvCxnSpPr>
            <a:cxnSpLocks/>
          </p:cNvCxnSpPr>
          <p:nvPr userDrawn="1"/>
        </p:nvCxnSpPr>
        <p:spPr>
          <a:xfrm>
            <a:off x="138613" y="3001496"/>
            <a:ext cx="4216652" cy="0"/>
          </a:xfrm>
          <a:prstGeom prst="line">
            <a:avLst/>
          </a:prstGeom>
          <a:ln w="19050">
            <a:solidFill>
              <a:srgbClr val="98A4AE"/>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AF4BE8B-FF4D-6D40-8D4E-D25B1DBDF965}"/>
              </a:ext>
            </a:extLst>
          </p:cNvPr>
          <p:cNvPicPr>
            <a:picLocks noChangeAspect="1"/>
          </p:cNvPicPr>
          <p:nvPr userDrawn="1"/>
        </p:nvPicPr>
        <p:blipFill>
          <a:blip r:embed="rId3"/>
          <a:stretch>
            <a:fillRect/>
          </a:stretch>
        </p:blipFill>
        <p:spPr>
          <a:xfrm>
            <a:off x="0" y="-5987"/>
            <a:ext cx="1316736" cy="1019487"/>
          </a:xfrm>
          <a:prstGeom prst="rect">
            <a:avLst/>
          </a:prstGeom>
        </p:spPr>
      </p:pic>
      <p:sp>
        <p:nvSpPr>
          <p:cNvPr id="23" name="Date Placeholder 3">
            <a:extLst>
              <a:ext uri="{FF2B5EF4-FFF2-40B4-BE49-F238E27FC236}">
                <a16:creationId xmlns:a16="http://schemas.microsoft.com/office/drawing/2014/main" id="{8DC8CC87-82B0-5B47-8FC3-17ADC0E9966E}"/>
              </a:ext>
            </a:extLst>
          </p:cNvPr>
          <p:cNvSpPr>
            <a:spLocks noGrp="1"/>
          </p:cNvSpPr>
          <p:nvPr>
            <p:ph type="dt" sz="half" idx="2"/>
          </p:nvPr>
        </p:nvSpPr>
        <p:spPr>
          <a:xfrm>
            <a:off x="138613" y="4842906"/>
            <a:ext cx="1242131" cy="365125"/>
          </a:xfrm>
          <a:prstGeom prst="rect">
            <a:avLst/>
          </a:prstGeom>
        </p:spPr>
        <p:txBody>
          <a:bodyPr vert="horz" lIns="91440" tIns="45720" rIns="91440" bIns="45720" rtlCol="0" anchor="ctr"/>
          <a:lstStyle>
            <a:lvl1pPr algn="l">
              <a:defRPr sz="1200">
                <a:solidFill>
                  <a:srgbClr val="98A4AE"/>
                </a:solidFill>
              </a:defRPr>
            </a:lvl1pPr>
          </a:lstStyle>
          <a:p>
            <a:fld id="{B4CB0C85-785E-7340-8E08-B7A6CA5AD112}" type="datetime1">
              <a:rPr lang="en-IE" smtClean="0"/>
              <a:pPr/>
              <a:t>30/05/2023</a:t>
            </a:fld>
            <a:endParaRPr lang="en-GB" dirty="0"/>
          </a:p>
        </p:txBody>
      </p:sp>
      <p:cxnSp>
        <p:nvCxnSpPr>
          <p:cNvPr id="25" name="Straight Connector 24">
            <a:extLst>
              <a:ext uri="{FF2B5EF4-FFF2-40B4-BE49-F238E27FC236}">
                <a16:creationId xmlns:a16="http://schemas.microsoft.com/office/drawing/2014/main" id="{ACEFB26A-C869-5D4F-A44F-77926DD89BA1}"/>
              </a:ext>
            </a:extLst>
          </p:cNvPr>
          <p:cNvCxnSpPr/>
          <p:nvPr userDrawn="1"/>
        </p:nvCxnSpPr>
        <p:spPr>
          <a:xfrm>
            <a:off x="8243183" y="6361178"/>
            <a:ext cx="0" cy="36512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C73808-84BB-F543-A5BF-F5C1CC5FE552}"/>
              </a:ext>
            </a:extLst>
          </p:cNvPr>
          <p:cNvCxnSpPr>
            <a:cxnSpLocks/>
          </p:cNvCxnSpPr>
          <p:nvPr userDrawn="1"/>
        </p:nvCxnSpPr>
        <p:spPr>
          <a:xfrm>
            <a:off x="138613" y="4254224"/>
            <a:ext cx="4216652" cy="0"/>
          </a:xfrm>
          <a:prstGeom prst="line">
            <a:avLst/>
          </a:prstGeom>
          <a:ln w="19050">
            <a:solidFill>
              <a:srgbClr val="98A4AE"/>
            </a:solidFill>
          </a:ln>
        </p:spPr>
        <p:style>
          <a:lnRef idx="1">
            <a:schemeClr val="accent1"/>
          </a:lnRef>
          <a:fillRef idx="0">
            <a:schemeClr val="accent1"/>
          </a:fillRef>
          <a:effectRef idx="0">
            <a:schemeClr val="accent1"/>
          </a:effectRef>
          <a:fontRef idx="minor">
            <a:schemeClr val="tx1"/>
          </a:fontRef>
        </p:style>
      </p:cxnSp>
      <p:pic>
        <p:nvPicPr>
          <p:cNvPr id="16" name="Picture 15" descr="Icons White.png">
            <a:extLst>
              <a:ext uri="{FF2B5EF4-FFF2-40B4-BE49-F238E27FC236}">
                <a16:creationId xmlns:a16="http://schemas.microsoft.com/office/drawing/2014/main" id="{2F92E86D-F2F6-B94E-AAE9-754F0C1ED39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864" y="5332759"/>
            <a:ext cx="3079462" cy="615370"/>
          </a:xfrm>
          <a:prstGeom prst="rect">
            <a:avLst/>
          </a:prstGeom>
        </p:spPr>
      </p:pic>
    </p:spTree>
    <p:extLst>
      <p:ext uri="{BB962C8B-B14F-4D97-AF65-F5344CB8AC3E}">
        <p14:creationId xmlns:p14="http://schemas.microsoft.com/office/powerpoint/2010/main" val="133629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66" y="233948"/>
            <a:ext cx="7573470" cy="731304"/>
          </a:xfrm>
        </p:spPr>
        <p:txBody>
          <a:bodyPr/>
          <a:lstStyle>
            <a:lvl1pPr>
              <a:defRPr>
                <a:solidFill>
                  <a:srgbClr val="5C068C"/>
                </a:solidFill>
              </a:defRPr>
            </a:lvl1pPr>
          </a:lstStyle>
          <a:p>
            <a:r>
              <a:rPr lang="en-US" dirty="0"/>
              <a:t>Click to edit Master title style</a:t>
            </a:r>
          </a:p>
        </p:txBody>
      </p:sp>
      <p:sp>
        <p:nvSpPr>
          <p:cNvPr id="3" name="Content Placeholder 2"/>
          <p:cNvSpPr>
            <a:spLocks noGrp="1"/>
          </p:cNvSpPr>
          <p:nvPr>
            <p:ph idx="1"/>
          </p:nvPr>
        </p:nvSpPr>
        <p:spPr>
          <a:xfrm>
            <a:off x="144066" y="1504482"/>
            <a:ext cx="8797458" cy="4503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301D09F1-545F-134B-8417-ADFA086B0AAE}"/>
              </a:ext>
            </a:extLst>
          </p:cNvPr>
          <p:cNvCxnSpPr/>
          <p:nvPr userDrawn="1"/>
        </p:nvCxnSpPr>
        <p:spPr>
          <a:xfrm>
            <a:off x="144066" y="1106424"/>
            <a:ext cx="7591758" cy="0"/>
          </a:xfrm>
          <a:prstGeom prst="line">
            <a:avLst/>
          </a:prstGeom>
          <a:ln w="12700">
            <a:solidFill>
              <a:srgbClr val="21155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18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59A1044-CAEF-1A43-8930-79C965E9CF38}"/>
              </a:ext>
            </a:extLst>
          </p:cNvPr>
          <p:cNvSpPr/>
          <p:nvPr userDrawn="1"/>
        </p:nvSpPr>
        <p:spPr>
          <a:xfrm>
            <a:off x="144066" y="1504482"/>
            <a:ext cx="8797458" cy="4905462"/>
          </a:xfrm>
          <a:prstGeom prst="rect">
            <a:avLst/>
          </a:prstGeom>
          <a:solidFill>
            <a:srgbClr val="5C06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8A4AE"/>
              </a:solidFill>
            </a:endParaRPr>
          </a:p>
        </p:txBody>
      </p:sp>
      <p:sp>
        <p:nvSpPr>
          <p:cNvPr id="2" name="Title 1"/>
          <p:cNvSpPr>
            <a:spLocks noGrp="1"/>
          </p:cNvSpPr>
          <p:nvPr>
            <p:ph type="title" hasCustomPrompt="1"/>
          </p:nvPr>
        </p:nvSpPr>
        <p:spPr>
          <a:xfrm>
            <a:off x="144066" y="233948"/>
            <a:ext cx="7573470" cy="731304"/>
          </a:xfrm>
        </p:spPr>
        <p:txBody>
          <a:bodyPr/>
          <a:lstStyle>
            <a:lvl1pPr>
              <a:defRPr>
                <a:solidFill>
                  <a:srgbClr val="5C068C"/>
                </a:solidFill>
              </a:defRPr>
            </a:lvl1pPr>
          </a:lstStyle>
          <a:p>
            <a:r>
              <a:rPr lang="en-US" dirty="0"/>
              <a:t>Bullet points page</a:t>
            </a:r>
          </a:p>
        </p:txBody>
      </p:sp>
      <p:sp>
        <p:nvSpPr>
          <p:cNvPr id="3" name="Content Placeholder 2"/>
          <p:cNvSpPr>
            <a:spLocks noGrp="1"/>
          </p:cNvSpPr>
          <p:nvPr>
            <p:ph idx="1" hasCustomPrompt="1"/>
          </p:nvPr>
        </p:nvSpPr>
        <p:spPr>
          <a:xfrm>
            <a:off x="283464" y="1687362"/>
            <a:ext cx="8531352" cy="4503117"/>
          </a:xfrm>
        </p:spPr>
        <p:txBody>
          <a:bodyPr/>
          <a:lstStyle>
            <a:lvl1pPr marL="457200" indent="-457200">
              <a:buFont typeface="Arial" panose="020B0604020202020204" pitchFamily="34" charset="0"/>
              <a:buChar char="•"/>
              <a:defRPr baseline="30000">
                <a:solidFill>
                  <a:srgbClr val="98A4AE"/>
                </a:solidFill>
              </a:defRPr>
            </a:lvl1pPr>
            <a:lvl2pPr marL="800089" indent="-342900">
              <a:buFont typeface="Arial" panose="020B0604020202020204" pitchFamily="34" charset="0"/>
              <a:buChar char="•"/>
              <a:defRPr/>
            </a:lvl2pPr>
            <a:lvl3pPr marL="1257277" indent="-342900">
              <a:buFont typeface="Arial" panose="020B0604020202020204" pitchFamily="34" charset="0"/>
              <a:buChar char="•"/>
              <a:defRPr/>
            </a:lvl3pPr>
            <a:lvl4pPr marL="1657316" indent="-285750">
              <a:buFont typeface="Arial" panose="020B0604020202020204" pitchFamily="34" charset="0"/>
              <a:buChar char="•"/>
              <a:defRPr/>
            </a:lvl4pPr>
            <a:lvl5pPr marL="2114504" indent="-285750">
              <a:buFont typeface="Arial" panose="020B0604020202020204" pitchFamily="34" charset="0"/>
              <a:buChar char="•"/>
              <a:defRPr/>
            </a:lvl5pPr>
          </a:lstStyle>
          <a:p>
            <a:pPr lvl="0"/>
            <a:r>
              <a:rPr lang="en-US" dirty="0"/>
              <a:t>1st bullet point</a:t>
            </a:r>
          </a:p>
        </p:txBody>
      </p:sp>
      <p:cxnSp>
        <p:nvCxnSpPr>
          <p:cNvPr id="9" name="Straight Connector 8">
            <a:extLst>
              <a:ext uri="{FF2B5EF4-FFF2-40B4-BE49-F238E27FC236}">
                <a16:creationId xmlns:a16="http://schemas.microsoft.com/office/drawing/2014/main" id="{301D09F1-545F-134B-8417-ADFA086B0AAE}"/>
              </a:ext>
            </a:extLst>
          </p:cNvPr>
          <p:cNvCxnSpPr/>
          <p:nvPr userDrawn="1"/>
        </p:nvCxnSpPr>
        <p:spPr>
          <a:xfrm>
            <a:off x="144066" y="1106424"/>
            <a:ext cx="7591758" cy="0"/>
          </a:xfrm>
          <a:prstGeom prst="line">
            <a:avLst/>
          </a:prstGeom>
          <a:ln w="12700">
            <a:solidFill>
              <a:srgbClr val="21155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2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1"/>
            <a:ext cx="7886700" cy="2852737"/>
          </a:xfrm>
        </p:spPr>
        <p:txBody>
          <a:bodyPr anchor="b"/>
          <a:lstStyle>
            <a:lvl1pPr>
              <a:defRPr sz="6000">
                <a:solidFill>
                  <a:srgbClr val="244E71"/>
                </a:solidFill>
              </a:defRPr>
            </a:lvl1pPr>
          </a:lstStyle>
          <a:p>
            <a:r>
              <a:rPr lang="en-US" dirty="0"/>
              <a:t>Page Breaker</a:t>
            </a:r>
          </a:p>
        </p:txBody>
      </p:sp>
      <p:sp>
        <p:nvSpPr>
          <p:cNvPr id="3" name="Text Placeholder 2"/>
          <p:cNvSpPr>
            <a:spLocks noGrp="1"/>
          </p:cNvSpPr>
          <p:nvPr>
            <p:ph type="body" idx="1" hasCustomPrompt="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Subtitle for page breaker</a:t>
            </a:r>
          </a:p>
        </p:txBody>
      </p:sp>
      <p:cxnSp>
        <p:nvCxnSpPr>
          <p:cNvPr id="9" name="Straight Connector 8">
            <a:extLst>
              <a:ext uri="{FF2B5EF4-FFF2-40B4-BE49-F238E27FC236}">
                <a16:creationId xmlns:a16="http://schemas.microsoft.com/office/drawing/2014/main" id="{D10FC16A-D887-744D-B248-7D32B858C780}"/>
              </a:ext>
            </a:extLst>
          </p:cNvPr>
          <p:cNvCxnSpPr>
            <a:cxnSpLocks/>
          </p:cNvCxnSpPr>
          <p:nvPr userDrawn="1"/>
        </p:nvCxnSpPr>
        <p:spPr>
          <a:xfrm>
            <a:off x="623888" y="4562478"/>
            <a:ext cx="7886700" cy="0"/>
          </a:xfrm>
          <a:prstGeom prst="line">
            <a:avLst/>
          </a:prstGeom>
          <a:ln w="12700">
            <a:solidFill>
              <a:srgbClr val="21155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99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C068C"/>
                </a:solidFill>
              </a:defRPr>
            </a:lvl1pPr>
          </a:lstStyle>
          <a:p>
            <a:r>
              <a:rPr lang="en-US" dirty="0"/>
              <a:t>Click to edit Master title style</a:t>
            </a:r>
          </a:p>
        </p:txBody>
      </p:sp>
      <p:sp>
        <p:nvSpPr>
          <p:cNvPr id="3" name="Content Placeholder 2"/>
          <p:cNvSpPr>
            <a:spLocks noGrp="1"/>
          </p:cNvSpPr>
          <p:nvPr>
            <p:ph sz="half" idx="1"/>
          </p:nvPr>
        </p:nvSpPr>
        <p:spPr>
          <a:xfrm>
            <a:off x="144066" y="1825628"/>
            <a:ext cx="4565094" cy="3959539"/>
          </a:xfrm>
        </p:spPr>
        <p:txBody>
          <a:bodyPr/>
          <a:lstStyle>
            <a:lvl1pPr>
              <a:defRPr>
                <a:solidFill>
                  <a:srgbClr val="5C068C"/>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2312" y="1825628"/>
            <a:ext cx="3733038" cy="3959539"/>
          </a:xfrm>
        </p:spPr>
        <p:txBody>
          <a:bodyPr/>
          <a:lstStyle>
            <a:lvl1pPr>
              <a:defRPr>
                <a:solidFill>
                  <a:srgbClr val="5C068C"/>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01F89E6-91DE-954B-87B0-F2B038934F16}"/>
              </a:ext>
            </a:extLst>
          </p:cNvPr>
          <p:cNvCxnSpPr/>
          <p:nvPr userDrawn="1"/>
        </p:nvCxnSpPr>
        <p:spPr>
          <a:xfrm>
            <a:off x="144066" y="1106424"/>
            <a:ext cx="7591758" cy="0"/>
          </a:xfrm>
          <a:prstGeom prst="line">
            <a:avLst/>
          </a:prstGeom>
          <a:ln w="12700">
            <a:solidFill>
              <a:srgbClr val="21155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1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0545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0" name="Picture 29" descr="A picture containing sky, outdoor&#10;&#10;Description automatically generated">
            <a:extLst>
              <a:ext uri="{FF2B5EF4-FFF2-40B4-BE49-F238E27FC236}">
                <a16:creationId xmlns:a16="http://schemas.microsoft.com/office/drawing/2014/main" id="{4CC6136C-891C-2449-94AA-F1980206F30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9EE868D8-332F-2345-A1F7-B3EE46E4A360}"/>
              </a:ext>
            </a:extLst>
          </p:cNvPr>
          <p:cNvSpPr txBox="1">
            <a:spLocks/>
          </p:cNvSpPr>
          <p:nvPr userDrawn="1"/>
        </p:nvSpPr>
        <p:spPr>
          <a:xfrm>
            <a:off x="509826" y="233948"/>
            <a:ext cx="7838646" cy="731304"/>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244E71"/>
                </a:solidFill>
                <a:latin typeface="+mj-lt"/>
                <a:ea typeface="+mj-ea"/>
                <a:cs typeface="+mj-cs"/>
              </a:defRPr>
            </a:lvl1pPr>
          </a:lstStyle>
          <a:p>
            <a:r>
              <a:rPr lang="en-US" dirty="0">
                <a:solidFill>
                  <a:srgbClr val="5C068C"/>
                </a:solidFill>
              </a:rPr>
              <a:t>Click to edit Master title style</a:t>
            </a:r>
          </a:p>
        </p:txBody>
      </p:sp>
      <p:cxnSp>
        <p:nvCxnSpPr>
          <p:cNvPr id="14" name="Straight Connector 13">
            <a:extLst>
              <a:ext uri="{FF2B5EF4-FFF2-40B4-BE49-F238E27FC236}">
                <a16:creationId xmlns:a16="http://schemas.microsoft.com/office/drawing/2014/main" id="{29242A08-6AFC-C44D-A45F-78150CA0888B}"/>
              </a:ext>
            </a:extLst>
          </p:cNvPr>
          <p:cNvCxnSpPr>
            <a:cxnSpLocks/>
          </p:cNvCxnSpPr>
          <p:nvPr userDrawn="1"/>
        </p:nvCxnSpPr>
        <p:spPr>
          <a:xfrm>
            <a:off x="611553" y="1106424"/>
            <a:ext cx="6539055" cy="0"/>
          </a:xfrm>
          <a:prstGeom prst="line">
            <a:avLst/>
          </a:prstGeom>
          <a:ln w="12700">
            <a:solidFill>
              <a:srgbClr val="211551"/>
            </a:solidFill>
            <a:prstDash val="dash"/>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9A162B4E-5863-1443-BF03-8062BE521979}"/>
              </a:ext>
            </a:extLst>
          </p:cNvPr>
          <p:cNvSpPr>
            <a:spLocks noGrp="1"/>
          </p:cNvSpPr>
          <p:nvPr>
            <p:ph type="body" sz="half" idx="2" hasCustomPrompt="1"/>
          </p:nvPr>
        </p:nvSpPr>
        <p:spPr>
          <a:xfrm>
            <a:off x="611553" y="3611884"/>
            <a:ext cx="1921335" cy="301216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Text box for image 1</a:t>
            </a:r>
          </a:p>
        </p:txBody>
      </p:sp>
      <p:sp>
        <p:nvSpPr>
          <p:cNvPr id="23" name="Text Placeholder 3">
            <a:extLst>
              <a:ext uri="{FF2B5EF4-FFF2-40B4-BE49-F238E27FC236}">
                <a16:creationId xmlns:a16="http://schemas.microsoft.com/office/drawing/2014/main" id="{BDBEB80E-847D-5348-8476-3E8E7E5991E2}"/>
              </a:ext>
            </a:extLst>
          </p:cNvPr>
          <p:cNvSpPr>
            <a:spLocks noGrp="1"/>
          </p:cNvSpPr>
          <p:nvPr>
            <p:ph type="body" sz="half" idx="10" hasCustomPrompt="1"/>
          </p:nvPr>
        </p:nvSpPr>
        <p:spPr>
          <a:xfrm>
            <a:off x="3637122" y="3611884"/>
            <a:ext cx="1921335" cy="301216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Text box for image 2</a:t>
            </a:r>
          </a:p>
        </p:txBody>
      </p:sp>
      <p:sp>
        <p:nvSpPr>
          <p:cNvPr id="24" name="Text Placeholder 3">
            <a:extLst>
              <a:ext uri="{FF2B5EF4-FFF2-40B4-BE49-F238E27FC236}">
                <a16:creationId xmlns:a16="http://schemas.microsoft.com/office/drawing/2014/main" id="{5AF8059D-C539-694A-AC81-3E8EE5F9B99C}"/>
              </a:ext>
            </a:extLst>
          </p:cNvPr>
          <p:cNvSpPr>
            <a:spLocks noGrp="1"/>
          </p:cNvSpPr>
          <p:nvPr>
            <p:ph type="body" sz="half" idx="11" hasCustomPrompt="1"/>
          </p:nvPr>
        </p:nvSpPr>
        <p:spPr>
          <a:xfrm>
            <a:off x="6646593" y="3611884"/>
            <a:ext cx="1921335" cy="301216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Text box for image 3</a:t>
            </a:r>
          </a:p>
        </p:txBody>
      </p:sp>
    </p:spTree>
    <p:extLst>
      <p:ext uri="{BB962C8B-B14F-4D97-AF65-F5344CB8AC3E}">
        <p14:creationId xmlns:p14="http://schemas.microsoft.com/office/powerpoint/2010/main" val="10530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B4FD48F-8410-7441-B068-8742FF0F641A}"/>
              </a:ext>
            </a:extLst>
          </p:cNvPr>
          <p:cNvPicPr>
            <a:picLocks noChangeAspect="1"/>
          </p:cNvPicPr>
          <p:nvPr userDrawn="1"/>
        </p:nvPicPr>
        <p:blipFill>
          <a:blip r:embed="rId9"/>
          <a:stretch>
            <a:fillRect/>
          </a:stretch>
        </p:blipFill>
        <p:spPr>
          <a:xfrm>
            <a:off x="0" y="0"/>
            <a:ext cx="9144000" cy="6858000"/>
          </a:xfrm>
          <a:prstGeom prst="rect">
            <a:avLst/>
          </a:prstGeom>
        </p:spPr>
      </p:pic>
      <p:sp>
        <p:nvSpPr>
          <p:cNvPr id="2" name="Title Placeholder 1"/>
          <p:cNvSpPr>
            <a:spLocks noGrp="1"/>
          </p:cNvSpPr>
          <p:nvPr>
            <p:ph type="title"/>
          </p:nvPr>
        </p:nvSpPr>
        <p:spPr>
          <a:xfrm>
            <a:off x="144066" y="137458"/>
            <a:ext cx="7591758" cy="882029"/>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144066" y="1504482"/>
            <a:ext cx="8807910" cy="4996901"/>
          </a:xfrm>
          <a:prstGeom prst="rect">
            <a:avLst/>
          </a:prstGeom>
        </p:spPr>
        <p:txBody>
          <a:bodyPr vert="horz" lIns="91440" tIns="45720" rIns="91440" bIns="45720" rtlCol="0">
            <a:normAutofit/>
          </a:bodyPr>
          <a:lstStyle/>
          <a:p>
            <a:pPr lvl="0"/>
            <a:r>
              <a:rPr lang="en-US" dirty="0"/>
              <a:t>Regular text</a:t>
            </a:r>
          </a:p>
        </p:txBody>
      </p:sp>
      <p:pic>
        <p:nvPicPr>
          <p:cNvPr id="13" name="Picture 12">
            <a:extLst>
              <a:ext uri="{FF2B5EF4-FFF2-40B4-BE49-F238E27FC236}">
                <a16:creationId xmlns:a16="http://schemas.microsoft.com/office/drawing/2014/main" id="{F4F2FB18-AE67-A942-B3D7-5EB9B3B6D54E}"/>
              </a:ext>
            </a:extLst>
          </p:cNvPr>
          <p:cNvPicPr>
            <a:picLocks noChangeAspect="1"/>
          </p:cNvPicPr>
          <p:nvPr userDrawn="1"/>
        </p:nvPicPr>
        <p:blipFill>
          <a:blip r:embed="rId10"/>
          <a:stretch>
            <a:fillRect/>
          </a:stretch>
        </p:blipFill>
        <p:spPr>
          <a:xfrm>
            <a:off x="7872984" y="0"/>
            <a:ext cx="1316736" cy="1019487"/>
          </a:xfrm>
          <a:prstGeom prst="rect">
            <a:avLst/>
          </a:prstGeom>
        </p:spPr>
      </p:pic>
    </p:spTree>
    <p:extLst>
      <p:ext uri="{BB962C8B-B14F-4D97-AF65-F5344CB8AC3E}">
        <p14:creationId xmlns:p14="http://schemas.microsoft.com/office/powerpoint/2010/main" val="80370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3" r:id="rId4"/>
    <p:sldLayoutId id="2147483664" r:id="rId5"/>
    <p:sldLayoutId id="2147483666" r:id="rId6"/>
    <p:sldLayoutId id="2147483669" r:id="rId7"/>
  </p:sldLayoutIdLst>
  <p:hf hdr="0"/>
  <p:txStyles>
    <p:titleStyle>
      <a:lvl1pPr algn="l" defTabSz="914377" rtl="0" eaLnBrk="1" latinLnBrk="0" hangingPunct="1">
        <a:lnSpc>
          <a:spcPct val="90000"/>
        </a:lnSpc>
        <a:spcBef>
          <a:spcPct val="0"/>
        </a:spcBef>
        <a:buNone/>
        <a:defRPr sz="4400" kern="1200">
          <a:solidFill>
            <a:srgbClr val="7030A0"/>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rgbClr val="002060"/>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userDrawn="1">
          <p15:clr>
            <a:srgbClr val="F26B43"/>
          </p15:clr>
        </p15:guide>
        <p15:guide id="2" pos="91" userDrawn="1">
          <p15:clr>
            <a:srgbClr val="F26B43"/>
          </p15:clr>
        </p15:guide>
        <p15:guide id="3" orient="horz" pos="4201" userDrawn="1">
          <p15:clr>
            <a:srgbClr val="F26B43"/>
          </p15:clr>
        </p15:guide>
        <p15:guide id="4" pos="5669" userDrawn="1">
          <p15:clr>
            <a:srgbClr val="F26B43"/>
          </p15:clr>
        </p15:guide>
        <p15:guide id="5" pos="2812" userDrawn="1">
          <p15:clr>
            <a:srgbClr val="F26B43"/>
          </p15:clr>
        </p15:guide>
        <p15:guide id="6"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locallinkwexford.ie/" TargetMode="External"/><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hyperlink" Target="mailto:Maryb.oleary@locallink.i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6.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6.jpe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6.jpe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solidFill>
                  <a:schemeClr val="bg1"/>
                </a:solidFill>
              </a:rPr>
              <a:t>TFI Local Link Wexford</a:t>
            </a:r>
            <a:endParaRPr lang="en-IE" b="1" dirty="0">
              <a:solidFill>
                <a:schemeClr val="bg1"/>
              </a:solidFill>
            </a:endParaRPr>
          </a:p>
        </p:txBody>
      </p:sp>
      <p:sp>
        <p:nvSpPr>
          <p:cNvPr id="2" name="Subtitle 1"/>
          <p:cNvSpPr>
            <a:spLocks noGrp="1"/>
          </p:cNvSpPr>
          <p:nvPr>
            <p:ph type="subTitle" idx="1"/>
          </p:nvPr>
        </p:nvSpPr>
        <p:spPr/>
        <p:txBody>
          <a:bodyPr>
            <a:noAutofit/>
          </a:bodyPr>
          <a:lstStyle/>
          <a:p>
            <a:r>
              <a:rPr lang="en-IE" sz="3600" dirty="0" smtClean="0">
                <a:solidFill>
                  <a:schemeClr val="bg1"/>
                </a:solidFill>
              </a:rPr>
              <a:t>1</a:t>
            </a:r>
            <a:r>
              <a:rPr lang="en-IE" sz="3600" baseline="30000" dirty="0" smtClean="0">
                <a:solidFill>
                  <a:schemeClr val="bg1"/>
                </a:solidFill>
              </a:rPr>
              <a:t>st</a:t>
            </a:r>
            <a:r>
              <a:rPr lang="en-IE" sz="3600" dirty="0" smtClean="0">
                <a:solidFill>
                  <a:schemeClr val="bg1"/>
                </a:solidFill>
              </a:rPr>
              <a:t> June 2023</a:t>
            </a:r>
            <a:endParaRPr lang="en-IE" sz="3600" dirty="0">
              <a:solidFill>
                <a:schemeClr val="bg1"/>
              </a:solidFill>
            </a:endParaRPr>
          </a:p>
        </p:txBody>
      </p:sp>
    </p:spTree>
    <p:extLst>
      <p:ext uri="{BB962C8B-B14F-4D97-AF65-F5344CB8AC3E}">
        <p14:creationId xmlns:p14="http://schemas.microsoft.com/office/powerpoint/2010/main" val="2631558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Modal Share</a:t>
            </a:r>
            <a:endParaRPr lang="en-GB" dirty="0"/>
          </a:p>
        </p:txBody>
      </p:sp>
      <p:pic>
        <p:nvPicPr>
          <p:cNvPr id="4" name="Content Placeholder 3"/>
          <p:cNvPicPr>
            <a:picLocks noGrp="1"/>
          </p:cNvPicPr>
          <p:nvPr>
            <p:ph idx="1"/>
          </p:nvPr>
        </p:nvPicPr>
        <p:blipFill>
          <a:blip r:embed="rId2"/>
          <a:stretch>
            <a:fillRect/>
          </a:stretch>
        </p:blipFill>
        <p:spPr>
          <a:xfrm>
            <a:off x="422031" y="1453661"/>
            <a:ext cx="7426237" cy="4723466"/>
          </a:xfrm>
          <a:prstGeom prst="rect">
            <a:avLst/>
          </a:prstGeom>
        </p:spPr>
      </p:pic>
    </p:spTree>
    <p:extLst>
      <p:ext uri="{BB962C8B-B14F-4D97-AF65-F5344CB8AC3E}">
        <p14:creationId xmlns:p14="http://schemas.microsoft.com/office/powerpoint/2010/main" val="56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we travel across the country</a:t>
            </a:r>
            <a:endParaRPr lang="en-GB" dirty="0"/>
          </a:p>
        </p:txBody>
      </p:sp>
      <p:pic>
        <p:nvPicPr>
          <p:cNvPr id="4" name="Content Placeholder 3"/>
          <p:cNvPicPr>
            <a:picLocks noGrp="1" noChangeAspect="1"/>
          </p:cNvPicPr>
          <p:nvPr>
            <p:ph idx="1"/>
          </p:nvPr>
        </p:nvPicPr>
        <p:blipFill>
          <a:blip r:embed="rId2"/>
          <a:stretch>
            <a:fillRect/>
          </a:stretch>
        </p:blipFill>
        <p:spPr>
          <a:xfrm>
            <a:off x="635444" y="2074985"/>
            <a:ext cx="7964879" cy="2977662"/>
          </a:xfrm>
          <a:prstGeom prst="rect">
            <a:avLst/>
          </a:prstGeom>
        </p:spPr>
      </p:pic>
      <p:sp>
        <p:nvSpPr>
          <p:cNvPr id="5" name="Right Arrow 4"/>
          <p:cNvSpPr/>
          <p:nvPr/>
        </p:nvSpPr>
        <p:spPr>
          <a:xfrm rot="5400000">
            <a:off x="5697416" y="1430216"/>
            <a:ext cx="1019908" cy="4454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637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travel</a:t>
            </a:r>
            <a:endParaRPr lang="en-GB" dirty="0"/>
          </a:p>
        </p:txBody>
      </p:sp>
      <p:pic>
        <p:nvPicPr>
          <p:cNvPr id="4" name="Content Placeholder 3"/>
          <p:cNvPicPr>
            <a:picLocks noGrp="1" noChangeAspect="1"/>
          </p:cNvPicPr>
          <p:nvPr>
            <p:ph idx="1"/>
          </p:nvPr>
        </p:nvPicPr>
        <p:blipFill>
          <a:blip r:embed="rId2"/>
          <a:stretch>
            <a:fillRect/>
          </a:stretch>
        </p:blipFill>
        <p:spPr>
          <a:xfrm>
            <a:off x="1321715" y="1595680"/>
            <a:ext cx="7318193" cy="4967571"/>
          </a:xfrm>
          <a:prstGeom prst="rect">
            <a:avLst/>
          </a:prstGeom>
        </p:spPr>
      </p:pic>
    </p:spTree>
    <p:extLst>
      <p:ext uri="{BB962C8B-B14F-4D97-AF65-F5344CB8AC3E}">
        <p14:creationId xmlns:p14="http://schemas.microsoft.com/office/powerpoint/2010/main" val="25555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IE" dirty="0" smtClean="0"/>
          </a:p>
          <a:p>
            <a:pPr marL="0" indent="0">
              <a:buNone/>
            </a:pPr>
            <a:endParaRPr lang="en-IE" dirty="0"/>
          </a:p>
          <a:p>
            <a:pPr marL="0" indent="0" algn="ctr">
              <a:buNone/>
            </a:pPr>
            <a:r>
              <a:rPr lang="en-IE" sz="4000" b="1" baseline="0" dirty="0" smtClean="0">
                <a:solidFill>
                  <a:schemeClr val="bg1"/>
                </a:solidFill>
              </a:rPr>
              <a:t>Which plan to we follow?</a:t>
            </a:r>
            <a:endParaRPr lang="en-IE" sz="4000" b="1" dirty="0">
              <a:solidFill>
                <a:schemeClr val="bg1"/>
              </a:solidFill>
            </a:endParaRPr>
          </a:p>
        </p:txBody>
      </p:sp>
      <p:sp>
        <p:nvSpPr>
          <p:cNvPr id="3" name="Title 2"/>
          <p:cNvSpPr>
            <a:spLocks noGrp="1"/>
          </p:cNvSpPr>
          <p:nvPr>
            <p:ph type="title"/>
          </p:nvPr>
        </p:nvSpPr>
        <p:spPr/>
        <p:txBody>
          <a:bodyPr/>
          <a:lstStyle/>
          <a:p>
            <a:r>
              <a:rPr lang="en-GB" dirty="0" smtClean="0"/>
              <a:t>Where to?</a:t>
            </a:r>
            <a:endParaRPr lang="en-GB" dirty="0"/>
          </a:p>
        </p:txBody>
      </p:sp>
    </p:spTree>
    <p:extLst>
      <p:ext uri="{BB962C8B-B14F-4D97-AF65-F5344CB8AC3E}">
        <p14:creationId xmlns:p14="http://schemas.microsoft.com/office/powerpoint/2010/main" val="2504687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Action Plan</a:t>
            </a:r>
            <a:endParaRPr lang="en-GB" dirty="0"/>
          </a:p>
        </p:txBody>
      </p:sp>
      <p:pic>
        <p:nvPicPr>
          <p:cNvPr id="4" name="Content Placeholder 3"/>
          <p:cNvPicPr>
            <a:picLocks noGrp="1"/>
          </p:cNvPicPr>
          <p:nvPr>
            <p:ph idx="1"/>
          </p:nvPr>
        </p:nvPicPr>
        <p:blipFill>
          <a:blip r:embed="rId2"/>
          <a:stretch>
            <a:fillRect/>
          </a:stretch>
        </p:blipFill>
        <p:spPr>
          <a:xfrm>
            <a:off x="459896" y="2091103"/>
            <a:ext cx="8165471" cy="4502150"/>
          </a:xfrm>
          <a:prstGeom prst="rect">
            <a:avLst/>
          </a:prstGeom>
        </p:spPr>
      </p:pic>
      <p:sp>
        <p:nvSpPr>
          <p:cNvPr id="6" name="TextBox 5"/>
          <p:cNvSpPr txBox="1"/>
          <p:nvPr/>
        </p:nvSpPr>
        <p:spPr>
          <a:xfrm>
            <a:off x="459896" y="1219200"/>
            <a:ext cx="8062781" cy="646331"/>
          </a:xfrm>
          <a:prstGeom prst="rect">
            <a:avLst/>
          </a:prstGeom>
          <a:noFill/>
        </p:spPr>
        <p:txBody>
          <a:bodyPr wrap="square" rtlCol="0">
            <a:spAutoFit/>
          </a:bodyPr>
          <a:lstStyle/>
          <a:p>
            <a:r>
              <a:rPr lang="en-US" b="1" dirty="0"/>
              <a:t>To connect people and places with sustainable mobility that is safe, green, accessible, and efficient.</a:t>
            </a:r>
            <a:endParaRPr lang="en-GB" b="1" dirty="0"/>
          </a:p>
        </p:txBody>
      </p:sp>
    </p:spTree>
    <p:extLst>
      <p:ext uri="{BB962C8B-B14F-4D97-AF65-F5344CB8AC3E}">
        <p14:creationId xmlns:p14="http://schemas.microsoft.com/office/powerpoint/2010/main" val="2988125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 of document cover" title="Climate Action Plan 2021: Securing Our Fu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627" y="1353877"/>
            <a:ext cx="2714843" cy="3872644"/>
          </a:xfrm>
          <a:prstGeom prst="rect">
            <a:avLst/>
          </a:prstGeom>
        </p:spPr>
      </p:pic>
      <p:pic>
        <p:nvPicPr>
          <p:cNvPr id="5" name="Picture 4" descr="Photo of document cover" title="Project Ireland 2040: National Planning Frame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266" y="1309443"/>
            <a:ext cx="2659853" cy="3866493"/>
          </a:xfrm>
          <a:prstGeom prst="rect">
            <a:avLst/>
          </a:prstGeom>
        </p:spPr>
      </p:pic>
      <p:pic>
        <p:nvPicPr>
          <p:cNvPr id="12" name="Picture 11" descr="Photo of document cover" title="National Sustainability Mobiliy Policy Action Plan 2022-20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9110" y="3347196"/>
            <a:ext cx="5391150" cy="3282950"/>
          </a:xfrm>
          <a:prstGeom prst="rect">
            <a:avLst/>
          </a:prstGeom>
        </p:spPr>
      </p:pic>
      <p:pic>
        <p:nvPicPr>
          <p:cNvPr id="10" name="Picture 9" descr="Photo of document cover" title="Our Rural Future: Rural Development Policy 2021-20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246" y="1140528"/>
            <a:ext cx="2446020" cy="2514600"/>
          </a:xfrm>
          <a:prstGeom prst="rect">
            <a:avLst/>
          </a:prstGeom>
        </p:spPr>
      </p:pic>
      <p:pic>
        <p:nvPicPr>
          <p:cNvPr id="4" name="Picture 3" descr="Photo of document cover" title="Project Ireland 2040: National Development Plan 2018-20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915" y="2999195"/>
            <a:ext cx="2719428" cy="3681711"/>
          </a:xfrm>
          <a:prstGeom prst="rect">
            <a:avLst/>
          </a:prstGeom>
        </p:spPr>
      </p:pic>
      <p:sp>
        <p:nvSpPr>
          <p:cNvPr id="2" name="Title 4"/>
          <p:cNvSpPr>
            <a:spLocks noGrp="1"/>
          </p:cNvSpPr>
          <p:nvPr>
            <p:ph type="title"/>
          </p:nvPr>
        </p:nvSpPr>
        <p:spPr>
          <a:xfrm>
            <a:off x="440408" y="349949"/>
            <a:ext cx="7573470" cy="731304"/>
          </a:xfrm>
        </p:spPr>
        <p:txBody>
          <a:bodyPr/>
          <a:lstStyle/>
          <a:p>
            <a:r>
              <a:rPr lang="en-US" dirty="0" smtClean="0"/>
              <a:t>National Strategies</a:t>
            </a:r>
            <a:endParaRPr lang="en-IE" dirty="0"/>
          </a:p>
        </p:txBody>
      </p:sp>
    </p:spTree>
    <p:extLst>
      <p:ext uri="{BB962C8B-B14F-4D97-AF65-F5344CB8AC3E}">
        <p14:creationId xmlns:p14="http://schemas.microsoft.com/office/powerpoint/2010/main" val="2746700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Our Rural Future – 2021-2025</a:t>
            </a:r>
            <a:endParaRPr lang="en-IE" dirty="0"/>
          </a:p>
        </p:txBody>
      </p:sp>
      <p:pic>
        <p:nvPicPr>
          <p:cNvPr id="4" name="Content Placeholder 3" descr="Photo of document cover" title="Our Rural Future: Rural Development Policy 2021-202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267" y="1627355"/>
            <a:ext cx="2704661" cy="3934348"/>
          </a:xfrm>
          <a:prstGeom prst="rect">
            <a:avLst/>
          </a:prstGeom>
        </p:spPr>
      </p:pic>
      <p:sp>
        <p:nvSpPr>
          <p:cNvPr id="5" name="TextBox 4"/>
          <p:cNvSpPr txBox="1"/>
          <p:nvPr/>
        </p:nvSpPr>
        <p:spPr>
          <a:xfrm>
            <a:off x="3496235" y="2452745"/>
            <a:ext cx="5023821" cy="2031325"/>
          </a:xfrm>
          <a:prstGeom prst="rect">
            <a:avLst/>
          </a:prstGeom>
          <a:noFill/>
        </p:spPr>
        <p:txBody>
          <a:bodyPr wrap="square" rtlCol="0">
            <a:spAutoFit/>
          </a:bodyPr>
          <a:lstStyle/>
          <a:p>
            <a:pPr marL="285750" indent="-285750">
              <a:buFont typeface="Arial" panose="020B0604020202020204" pitchFamily="34" charset="0"/>
              <a:buChar char="•"/>
            </a:pPr>
            <a:r>
              <a:rPr lang="en-IE" dirty="0" smtClean="0"/>
              <a:t>Improved accessible for all</a:t>
            </a:r>
          </a:p>
          <a:p>
            <a:endParaRPr lang="en-IE" dirty="0"/>
          </a:p>
          <a:p>
            <a:endParaRPr lang="en-IE" dirty="0" smtClean="0"/>
          </a:p>
          <a:p>
            <a:pPr marL="285750" indent="-285750">
              <a:buFont typeface="Arial" panose="020B0604020202020204" pitchFamily="34" charset="0"/>
              <a:buChar char="•"/>
            </a:pPr>
            <a:r>
              <a:rPr lang="en-IE" dirty="0" smtClean="0"/>
              <a:t>Piloting new initiatives in rural areas</a:t>
            </a:r>
          </a:p>
          <a:p>
            <a:pPr marL="285750" indent="-285750">
              <a:buFont typeface="Arial" panose="020B0604020202020204" pitchFamily="34" charset="0"/>
              <a:buChar char="•"/>
            </a:pPr>
            <a:endParaRPr lang="en-IE" dirty="0"/>
          </a:p>
          <a:p>
            <a:endParaRPr lang="en-IE" dirty="0" smtClean="0"/>
          </a:p>
          <a:p>
            <a:pPr marL="285750" indent="-285750">
              <a:buFont typeface="Arial" panose="020B0604020202020204" pitchFamily="34" charset="0"/>
              <a:buChar char="•"/>
            </a:pPr>
            <a:r>
              <a:rPr lang="en-IE" dirty="0" smtClean="0"/>
              <a:t>Integrations with other public transport</a:t>
            </a:r>
            <a:endParaRPr lang="en-IE" dirty="0"/>
          </a:p>
        </p:txBody>
      </p:sp>
    </p:spTree>
    <p:extLst>
      <p:ext uri="{BB962C8B-B14F-4D97-AF65-F5344CB8AC3E}">
        <p14:creationId xmlns:p14="http://schemas.microsoft.com/office/powerpoint/2010/main" val="2557222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National Development Plan</a:t>
            </a:r>
            <a:endParaRPr lang="en-IE" dirty="0"/>
          </a:p>
        </p:txBody>
      </p:sp>
      <p:pic>
        <p:nvPicPr>
          <p:cNvPr id="4" name="Content Placeholder 3" descr="Photo of document cover" title="Project Ireland 2040: National Development Plan 2018-202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180" y="1853011"/>
            <a:ext cx="2883048" cy="4064209"/>
          </a:xfrm>
          <a:prstGeom prst="rect">
            <a:avLst/>
          </a:prstGeom>
        </p:spPr>
      </p:pic>
      <p:sp>
        <p:nvSpPr>
          <p:cNvPr id="3" name="TextBox 2"/>
          <p:cNvSpPr txBox="1"/>
          <p:nvPr/>
        </p:nvSpPr>
        <p:spPr>
          <a:xfrm>
            <a:off x="3540369" y="2544673"/>
            <a:ext cx="4970584" cy="2308324"/>
          </a:xfrm>
          <a:prstGeom prst="rect">
            <a:avLst/>
          </a:prstGeom>
          <a:noFill/>
        </p:spPr>
        <p:txBody>
          <a:bodyPr wrap="square" rtlCol="0">
            <a:spAutoFit/>
          </a:bodyPr>
          <a:lstStyle/>
          <a:p>
            <a:r>
              <a:rPr lang="en-IE" b="1" i="1" dirty="0"/>
              <a:t>“</a:t>
            </a:r>
            <a:r>
              <a:rPr lang="en-US" i="1" dirty="0"/>
              <a:t>A transport-led housing development approach will allow for the emergence of sustainable and well-connected communities where active travel is feasible and attractive for many </a:t>
            </a:r>
            <a:r>
              <a:rPr lang="en-US" i="1" dirty="0" err="1"/>
              <a:t>localised</a:t>
            </a:r>
            <a:r>
              <a:rPr lang="en-US" i="1" dirty="0"/>
              <a:t> journeys and good quality public transport is available to facilitate longer journeys into the major urban </a:t>
            </a:r>
            <a:r>
              <a:rPr lang="en-US" i="1" dirty="0" err="1"/>
              <a:t>centres</a:t>
            </a:r>
            <a:r>
              <a:rPr lang="en-US" i="1" dirty="0"/>
              <a:t>.”</a:t>
            </a:r>
            <a:endParaRPr lang="en-GB" dirty="0"/>
          </a:p>
          <a:p>
            <a:endParaRPr lang="en-GB" dirty="0"/>
          </a:p>
        </p:txBody>
      </p:sp>
    </p:spTree>
    <p:extLst>
      <p:ext uri="{BB962C8B-B14F-4D97-AF65-F5344CB8AC3E}">
        <p14:creationId xmlns:p14="http://schemas.microsoft.com/office/powerpoint/2010/main" val="87460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Action plan</a:t>
            </a:r>
            <a:endParaRPr lang="en-GB" dirty="0"/>
          </a:p>
        </p:txBody>
      </p:sp>
      <p:pic>
        <p:nvPicPr>
          <p:cNvPr id="6" name="Content Placeholder 5" descr="Photo of document cover" title="Climate Action Plan 2021: Securing Our Futur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907" y="1524410"/>
            <a:ext cx="2777478" cy="3961990"/>
          </a:xfrm>
          <a:prstGeom prst="rect">
            <a:avLst/>
          </a:prstGeom>
        </p:spPr>
      </p:pic>
      <p:sp>
        <p:nvSpPr>
          <p:cNvPr id="7" name="TextBox 6"/>
          <p:cNvSpPr txBox="1"/>
          <p:nvPr/>
        </p:nvSpPr>
        <p:spPr>
          <a:xfrm>
            <a:off x="3610708" y="2169179"/>
            <a:ext cx="4911969" cy="2585323"/>
          </a:xfrm>
          <a:prstGeom prst="rect">
            <a:avLst/>
          </a:prstGeom>
          <a:noFill/>
        </p:spPr>
        <p:txBody>
          <a:bodyPr wrap="square" rtlCol="0">
            <a:spAutoFit/>
          </a:bodyPr>
          <a:lstStyle/>
          <a:p>
            <a:pPr>
              <a:lnSpc>
                <a:spcPct val="150000"/>
              </a:lnSpc>
            </a:pPr>
            <a:r>
              <a:rPr lang="en-US" i="1" dirty="0" smtClean="0"/>
              <a:t>“Our </a:t>
            </a:r>
            <a:r>
              <a:rPr lang="en-US" i="1" dirty="0"/>
              <a:t>climate is changing rapidly and is transforming our world. Since 1850 there has been an increase of 1.1OC in average global temperature, and the increase since 1970 has been faster than in any other 50-year period over the last 2,000 years</a:t>
            </a:r>
            <a:r>
              <a:rPr lang="en-US" i="1" dirty="0" smtClean="0"/>
              <a:t>.”</a:t>
            </a:r>
            <a:endParaRPr lang="en-GB" i="1" dirty="0"/>
          </a:p>
        </p:txBody>
      </p:sp>
    </p:spTree>
    <p:extLst>
      <p:ext uri="{BB962C8B-B14F-4D97-AF65-F5344CB8AC3E}">
        <p14:creationId xmlns:p14="http://schemas.microsoft.com/office/powerpoint/2010/main" val="84306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IE" dirty="0" smtClean="0"/>
          </a:p>
          <a:p>
            <a:pPr marL="0" indent="0">
              <a:buNone/>
            </a:pPr>
            <a:endParaRPr lang="en-IE" dirty="0"/>
          </a:p>
          <a:p>
            <a:pPr marL="0" indent="0" algn="ctr">
              <a:buNone/>
            </a:pPr>
            <a:r>
              <a:rPr lang="en-IE" sz="4000" b="1" baseline="0" dirty="0" smtClean="0">
                <a:solidFill>
                  <a:schemeClr val="bg1"/>
                </a:solidFill>
              </a:rPr>
              <a:t>What has been achieved to date</a:t>
            </a:r>
            <a:endParaRPr lang="en-IE" sz="4000" b="1" dirty="0">
              <a:solidFill>
                <a:schemeClr val="bg1"/>
              </a:solidFill>
            </a:endParaRPr>
          </a:p>
        </p:txBody>
      </p:sp>
    </p:spTree>
    <p:extLst>
      <p:ext uri="{BB962C8B-B14F-4D97-AF65-F5344CB8AC3E}">
        <p14:creationId xmlns:p14="http://schemas.microsoft.com/office/powerpoint/2010/main" val="3011467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833" y="2573565"/>
            <a:ext cx="4908642" cy="1546614"/>
          </a:xfrm>
          <a:prstGeom prst="rect">
            <a:avLst/>
          </a:prstGeom>
        </p:spPr>
      </p:pic>
      <p:sp>
        <p:nvSpPr>
          <p:cNvPr id="30" name="TextBox 29">
            <a:extLst>
              <a:ext uri="{FF2B5EF4-FFF2-40B4-BE49-F238E27FC236}">
                <a16:creationId xmlns:a16="http://schemas.microsoft.com/office/drawing/2014/main" id="{3407805B-E505-48EF-B434-B7C5408C8C77}"/>
              </a:ext>
            </a:extLst>
          </p:cNvPr>
          <p:cNvSpPr txBox="1"/>
          <p:nvPr/>
        </p:nvSpPr>
        <p:spPr>
          <a:xfrm>
            <a:off x="251868" y="320212"/>
            <a:ext cx="6134100" cy="769441"/>
          </a:xfrm>
          <a:prstGeom prst="rect">
            <a:avLst/>
          </a:prstGeom>
          <a:noFill/>
        </p:spPr>
        <p:txBody>
          <a:bodyPr wrap="square" rtlCol="0">
            <a:spAutoFit/>
          </a:bodyPr>
          <a:lstStyle/>
          <a:p>
            <a:r>
              <a:rPr lang="en-IE" altLang="ja-JP" sz="4400" b="1" dirty="0">
                <a:solidFill>
                  <a:srgbClr val="7030A0"/>
                </a:solidFill>
                <a:latin typeface="+mj-lt"/>
                <a:ea typeface="+mj-ea"/>
                <a:cs typeface="+mj-cs"/>
              </a:rPr>
              <a:t>TFI Local Link - Overview</a:t>
            </a:r>
            <a:endParaRPr lang="en-GB" sz="4400" b="1" dirty="0">
              <a:solidFill>
                <a:srgbClr val="7030A0"/>
              </a:solidFill>
              <a:latin typeface="+mj-lt"/>
              <a:ea typeface="+mj-ea"/>
              <a:cs typeface="+mj-cs"/>
            </a:endParaRPr>
          </a:p>
        </p:txBody>
      </p:sp>
      <p:sp>
        <p:nvSpPr>
          <p:cNvPr id="2" name="TextBox 1"/>
          <p:cNvSpPr txBox="1"/>
          <p:nvPr/>
        </p:nvSpPr>
        <p:spPr>
          <a:xfrm>
            <a:off x="1656678" y="4604273"/>
            <a:ext cx="5066851" cy="1477328"/>
          </a:xfrm>
          <a:prstGeom prst="rect">
            <a:avLst/>
          </a:prstGeom>
          <a:noFill/>
        </p:spPr>
        <p:txBody>
          <a:bodyPr wrap="square" rtlCol="0">
            <a:spAutoFit/>
          </a:bodyPr>
          <a:lstStyle/>
          <a:p>
            <a:pPr algn="ctr"/>
            <a:r>
              <a:rPr lang="en-IE" dirty="0" smtClean="0">
                <a:hlinkClick r:id="rId3"/>
              </a:rPr>
              <a:t>www.locallinkwexford.ie</a:t>
            </a:r>
            <a:endParaRPr lang="en-IE" dirty="0" smtClean="0"/>
          </a:p>
          <a:p>
            <a:pPr algn="ctr"/>
            <a:endParaRPr lang="en-IE" dirty="0" smtClean="0"/>
          </a:p>
          <a:p>
            <a:pPr algn="ctr"/>
            <a:r>
              <a:rPr lang="en-IE" dirty="0" smtClean="0">
                <a:hlinkClick r:id="rId4"/>
              </a:rPr>
              <a:t>Maryb.oleary@locallink.ie</a:t>
            </a:r>
            <a:endParaRPr lang="en-IE" dirty="0" smtClean="0"/>
          </a:p>
          <a:p>
            <a:pPr algn="ctr"/>
            <a:endParaRPr lang="en-IE" dirty="0" smtClean="0"/>
          </a:p>
          <a:p>
            <a:pPr algn="ctr"/>
            <a:r>
              <a:rPr lang="en-IE" dirty="0" smtClean="0"/>
              <a:t>053 90118028</a:t>
            </a:r>
            <a:endParaRPr lang="en-IE" dirty="0"/>
          </a:p>
        </p:txBody>
      </p:sp>
    </p:spTree>
    <p:extLst>
      <p:ext uri="{BB962C8B-B14F-4D97-AF65-F5344CB8AC3E}">
        <p14:creationId xmlns:p14="http://schemas.microsoft.com/office/powerpoint/2010/main" val="365246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C846EFE-493D-F1DD-5C77-B9B74F66F563}"/>
              </a:ext>
            </a:extLst>
          </p:cNvPr>
          <p:cNvSpPr>
            <a:spLocks noGrp="1"/>
          </p:cNvSpPr>
          <p:nvPr>
            <p:ph type="title"/>
          </p:nvPr>
        </p:nvSpPr>
        <p:spPr>
          <a:xfrm>
            <a:off x="395526" y="233948"/>
            <a:ext cx="7573470" cy="731304"/>
          </a:xfrm>
        </p:spPr>
        <p:txBody>
          <a:bodyPr/>
          <a:lstStyle/>
          <a:p>
            <a:r>
              <a:rPr lang="en-US" b="1" dirty="0"/>
              <a:t>Connecting Ireland </a:t>
            </a:r>
          </a:p>
        </p:txBody>
      </p:sp>
      <p:pic>
        <p:nvPicPr>
          <p:cNvPr id="4" name="Content Placeholder 3"/>
          <p:cNvPicPr>
            <a:picLocks noGrp="1" noChangeAspect="1"/>
          </p:cNvPicPr>
          <p:nvPr>
            <p:ph idx="1"/>
          </p:nvPr>
        </p:nvPicPr>
        <p:blipFill>
          <a:blip r:embed="rId2"/>
          <a:stretch>
            <a:fillRect/>
          </a:stretch>
        </p:blipFill>
        <p:spPr>
          <a:xfrm>
            <a:off x="1213498" y="1687362"/>
            <a:ext cx="6671284" cy="4503117"/>
          </a:xfrm>
          <a:prstGeom prst="rect">
            <a:avLst/>
          </a:prstGeom>
          <a:noFill/>
        </p:spPr>
      </p:pic>
    </p:spTree>
    <p:extLst>
      <p:ext uri="{BB962C8B-B14F-4D97-AF65-F5344CB8AC3E}">
        <p14:creationId xmlns:p14="http://schemas.microsoft.com/office/powerpoint/2010/main" val="568450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4AE1D03-DF18-D4F7-4E12-C0BF534D0F5D}"/>
              </a:ext>
            </a:extLst>
          </p:cNvPr>
          <p:cNvSpPr>
            <a:spLocks noGrp="1"/>
          </p:cNvSpPr>
          <p:nvPr>
            <p:ph type="title"/>
          </p:nvPr>
        </p:nvSpPr>
        <p:spPr>
          <a:xfrm>
            <a:off x="144066" y="233948"/>
            <a:ext cx="7573470" cy="731304"/>
          </a:xfrm>
        </p:spPr>
        <p:txBody>
          <a:bodyPr anchor="ctr">
            <a:normAutofit fontScale="90000"/>
          </a:bodyPr>
          <a:lstStyle/>
          <a:p>
            <a:r>
              <a:rPr lang="en-US" b="1" dirty="0"/>
              <a:t>Connecting </a:t>
            </a:r>
            <a:r>
              <a:rPr lang="en-US" b="1" dirty="0" smtClean="0"/>
              <a:t>Ireland – Rural Mobility</a:t>
            </a:r>
            <a:endParaRPr lang="en-US" b="1" dirty="0"/>
          </a:p>
        </p:txBody>
      </p:sp>
      <p:pic>
        <p:nvPicPr>
          <p:cNvPr id="4" name="Content Placeholder 3"/>
          <p:cNvPicPr>
            <a:picLocks noGrp="1" noChangeAspect="1"/>
          </p:cNvPicPr>
          <p:nvPr>
            <p:ph idx="1"/>
          </p:nvPr>
        </p:nvPicPr>
        <p:blipFill>
          <a:blip r:embed="rId2"/>
          <a:stretch>
            <a:fillRect/>
          </a:stretch>
        </p:blipFill>
        <p:spPr>
          <a:xfrm>
            <a:off x="842871" y="1687362"/>
            <a:ext cx="7412538" cy="4503117"/>
          </a:xfrm>
          <a:prstGeom prst="rect">
            <a:avLst/>
          </a:prstGeom>
          <a:noFill/>
        </p:spPr>
      </p:pic>
    </p:spTree>
    <p:extLst>
      <p:ext uri="{BB962C8B-B14F-4D97-AF65-F5344CB8AC3E}">
        <p14:creationId xmlns:p14="http://schemas.microsoft.com/office/powerpoint/2010/main" val="2769906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a:spLocks noGrp="1"/>
          </p:cNvSpPr>
          <p:nvPr>
            <p:ph type="title"/>
          </p:nvPr>
        </p:nvSpPr>
        <p:spPr/>
        <p:txBody>
          <a:bodyPr>
            <a:normAutofit fontScale="90000"/>
          </a:bodyPr>
          <a:lstStyle/>
          <a:p>
            <a:r>
              <a:rPr lang="en-US" b="1" dirty="0"/>
              <a:t>TFI Local Link Achievements 2022/23</a:t>
            </a:r>
            <a:endParaRPr lang="en-IE" b="1" dirty="0"/>
          </a:p>
        </p:txBody>
      </p:sp>
      <p:sp>
        <p:nvSpPr>
          <p:cNvPr id="3" name="Content Placeholder 2">
            <a:extLst>
              <a:ext uri="{FF2B5EF4-FFF2-40B4-BE49-F238E27FC236}">
                <a16:creationId xmlns:a16="http://schemas.microsoft.com/office/drawing/2014/main" id="{E18EDE02-077C-2A9E-EBCF-6D2D4D324B67}"/>
              </a:ext>
            </a:extLst>
          </p:cNvPr>
          <p:cNvSpPr>
            <a:spLocks noGrp="1"/>
          </p:cNvSpPr>
          <p:nvPr>
            <p:ph idx="1"/>
          </p:nvPr>
        </p:nvSpPr>
        <p:spPr>
          <a:xfrm>
            <a:off x="245666" y="1216615"/>
            <a:ext cx="4868201" cy="5641385"/>
          </a:xfrm>
        </p:spPr>
        <p:txBody>
          <a:bodyPr>
            <a:normAutofit/>
          </a:bodyPr>
          <a:lstStyle/>
          <a:p>
            <a:pPr marL="457200" indent="-457200">
              <a:lnSpc>
                <a:spcPct val="100000"/>
              </a:lnSpc>
              <a:spcBef>
                <a:spcPts val="600"/>
              </a:spcBef>
              <a:spcAft>
                <a:spcPts val="600"/>
              </a:spcAft>
              <a:buClr>
                <a:srgbClr val="5E0DC5"/>
              </a:buClr>
              <a:buFont typeface="Arial" panose="020B0604020202020204" pitchFamily="34" charset="0"/>
              <a:buChar char="•"/>
              <a:defRPr/>
            </a:pPr>
            <a:r>
              <a:rPr lang="en-GB" sz="1800" dirty="0">
                <a:solidFill>
                  <a:schemeClr val="accent1">
                    <a:lumMod val="50000"/>
                  </a:schemeClr>
                </a:solidFill>
                <a:latin typeface="Calibri"/>
              </a:rPr>
              <a:t>During Pandemic Collect and Deliver Service</a:t>
            </a:r>
          </a:p>
          <a:p>
            <a:pPr marL="457200" indent="-457200">
              <a:lnSpc>
                <a:spcPct val="100000"/>
              </a:lnSpc>
              <a:spcBef>
                <a:spcPts val="600"/>
              </a:spcBef>
              <a:spcAft>
                <a:spcPts val="600"/>
              </a:spcAft>
              <a:buClr>
                <a:srgbClr val="5E0DC5"/>
              </a:buClr>
              <a:buFont typeface="Arial" panose="020B0604020202020204" pitchFamily="34" charset="0"/>
              <a:buChar char="•"/>
              <a:defRPr/>
            </a:pPr>
            <a:r>
              <a:rPr lang="en-GB" sz="1800" dirty="0">
                <a:solidFill>
                  <a:schemeClr val="accent1">
                    <a:lumMod val="50000"/>
                  </a:schemeClr>
                </a:solidFill>
                <a:latin typeface="Calibri"/>
              </a:rPr>
              <a:t>Continued increase in accessible kms, now &gt;95% </a:t>
            </a:r>
          </a:p>
          <a:p>
            <a:pPr marL="457200" indent="-457200">
              <a:lnSpc>
                <a:spcPct val="100000"/>
              </a:lnSpc>
              <a:spcBef>
                <a:spcPts val="600"/>
              </a:spcBef>
              <a:spcAft>
                <a:spcPts val="600"/>
              </a:spcAft>
              <a:buClr>
                <a:srgbClr val="5E0DC5"/>
              </a:buClr>
              <a:buFont typeface="Arial" panose="020B0604020202020204" pitchFamily="34" charset="0"/>
              <a:buChar char="•"/>
              <a:defRPr/>
            </a:pPr>
            <a:r>
              <a:rPr lang="en-GB" sz="1800" dirty="0">
                <a:solidFill>
                  <a:schemeClr val="accent1">
                    <a:lumMod val="50000"/>
                  </a:schemeClr>
                </a:solidFill>
                <a:latin typeface="Calibri"/>
              </a:rPr>
              <a:t>Transport Services for Ukrainians located in rural Ireland</a:t>
            </a:r>
          </a:p>
          <a:p>
            <a:pPr marL="457200" indent="-457200">
              <a:lnSpc>
                <a:spcPct val="100000"/>
              </a:lnSpc>
              <a:spcBef>
                <a:spcPts val="600"/>
              </a:spcBef>
              <a:spcAft>
                <a:spcPts val="600"/>
              </a:spcAft>
              <a:buClr>
                <a:srgbClr val="5E0DC5"/>
              </a:buClr>
              <a:buFont typeface="Arial" panose="020B0604020202020204" pitchFamily="34" charset="0"/>
              <a:buChar char="•"/>
              <a:defRPr/>
            </a:pPr>
            <a:r>
              <a:rPr lang="en-GB" sz="1800" dirty="0" smtClean="0">
                <a:solidFill>
                  <a:schemeClr val="accent1">
                    <a:lumMod val="50000"/>
                  </a:schemeClr>
                </a:solidFill>
                <a:latin typeface="Calibri"/>
              </a:rPr>
              <a:t>TFI </a:t>
            </a:r>
            <a:r>
              <a:rPr lang="en-GB" sz="1800" dirty="0">
                <a:solidFill>
                  <a:schemeClr val="accent1">
                    <a:lumMod val="50000"/>
                  </a:schemeClr>
                </a:solidFill>
                <a:latin typeface="Calibri"/>
              </a:rPr>
              <a:t>Go</a:t>
            </a:r>
          </a:p>
          <a:p>
            <a:pPr marL="457200" indent="-457200">
              <a:lnSpc>
                <a:spcPct val="100000"/>
              </a:lnSpc>
              <a:spcBef>
                <a:spcPts val="600"/>
              </a:spcBef>
              <a:spcAft>
                <a:spcPts val="600"/>
              </a:spcAft>
              <a:buClr>
                <a:srgbClr val="5E0DC5"/>
              </a:buClr>
              <a:buFont typeface="Arial" panose="020B0604020202020204" pitchFamily="34" charset="0"/>
              <a:buChar char="•"/>
              <a:defRPr/>
            </a:pPr>
            <a:r>
              <a:rPr lang="en-GB" sz="1800" dirty="0">
                <a:solidFill>
                  <a:schemeClr val="accent1">
                    <a:lumMod val="50000"/>
                  </a:schemeClr>
                </a:solidFill>
                <a:latin typeface="Calibri"/>
              </a:rPr>
              <a:t>TFI Leap </a:t>
            </a:r>
          </a:p>
          <a:p>
            <a:pPr marL="457200" indent="-457200">
              <a:lnSpc>
                <a:spcPct val="100000"/>
              </a:lnSpc>
              <a:spcBef>
                <a:spcPts val="600"/>
              </a:spcBef>
              <a:spcAft>
                <a:spcPts val="600"/>
              </a:spcAft>
              <a:buClr>
                <a:srgbClr val="5E0DC5"/>
              </a:buClr>
              <a:buFont typeface="Arial" panose="020B0604020202020204" pitchFamily="34" charset="0"/>
              <a:buChar char="•"/>
              <a:defRPr/>
            </a:pPr>
            <a:r>
              <a:rPr lang="en-GB" sz="1800" dirty="0">
                <a:solidFill>
                  <a:schemeClr val="accent1">
                    <a:lumMod val="50000"/>
                  </a:schemeClr>
                </a:solidFill>
                <a:latin typeface="Calibri"/>
              </a:rPr>
              <a:t>Connecting Ireland </a:t>
            </a:r>
          </a:p>
          <a:p>
            <a:pPr marL="457200" indent="-457200">
              <a:lnSpc>
                <a:spcPct val="100000"/>
              </a:lnSpc>
              <a:spcBef>
                <a:spcPts val="600"/>
              </a:spcBef>
              <a:spcAft>
                <a:spcPts val="600"/>
              </a:spcAft>
              <a:buClr>
                <a:srgbClr val="5E0DC5"/>
              </a:buClr>
              <a:buFont typeface="Arial" panose="020B0604020202020204" pitchFamily="34" charset="0"/>
              <a:buChar char="•"/>
              <a:defRPr/>
            </a:pPr>
            <a:r>
              <a:rPr lang="en-GB" sz="1800" dirty="0">
                <a:solidFill>
                  <a:schemeClr val="accent1">
                    <a:lumMod val="50000"/>
                  </a:schemeClr>
                </a:solidFill>
                <a:latin typeface="Calibri"/>
              </a:rPr>
              <a:t>Community Car Scheme </a:t>
            </a:r>
          </a:p>
          <a:p>
            <a:pPr marL="457200" indent="-457200">
              <a:buFont typeface="Arial" panose="020B0604020202020204" pitchFamily="34" charset="0"/>
              <a:buChar char="•"/>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090" y="6185717"/>
            <a:ext cx="1406434" cy="44313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725" y="1119284"/>
            <a:ext cx="3295452" cy="4943177"/>
          </a:xfrm>
          <a:prstGeom prst="rect">
            <a:avLst/>
          </a:prstGeom>
        </p:spPr>
      </p:pic>
    </p:spTree>
    <p:extLst>
      <p:ext uri="{BB962C8B-B14F-4D97-AF65-F5344CB8AC3E}">
        <p14:creationId xmlns:p14="http://schemas.microsoft.com/office/powerpoint/2010/main" val="3782815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Ticketing Technologies </a:t>
            </a:r>
            <a:endParaRPr lang="en-IE"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3753" y="2048235"/>
            <a:ext cx="2881534" cy="926782"/>
          </a:xfrm>
        </p:spPr>
      </p:pic>
      <p:sp>
        <p:nvSpPr>
          <p:cNvPr id="6" name="Rectangle 5"/>
          <p:cNvSpPr/>
          <p:nvPr/>
        </p:nvSpPr>
        <p:spPr>
          <a:xfrm>
            <a:off x="276837" y="1464966"/>
            <a:ext cx="5401474" cy="2166875"/>
          </a:xfrm>
          <a:prstGeom prst="rect">
            <a:avLst/>
          </a:prstGeom>
        </p:spPr>
        <p:txBody>
          <a:bodyPr wrap="square">
            <a:spAutoFit/>
          </a:bodyPr>
          <a:lstStyle/>
          <a:p>
            <a:pPr>
              <a:lnSpc>
                <a:spcPct val="107000"/>
              </a:lnSpc>
              <a:spcAft>
                <a:spcPts val="0"/>
              </a:spcAft>
              <a:buClr>
                <a:srgbClr val="5E0DC5"/>
              </a:buClr>
              <a:defRPr/>
            </a:pPr>
            <a:r>
              <a:rPr lang="en-IE" b="1" dirty="0">
                <a:solidFill>
                  <a:schemeClr val="accent1">
                    <a:lumMod val="50000"/>
                  </a:schemeClr>
                </a:solidFill>
                <a:latin typeface="Calibri"/>
              </a:rPr>
              <a:t>Ticketing Technologies </a:t>
            </a:r>
            <a:r>
              <a:rPr lang="en-IE" b="1" dirty="0" smtClean="0">
                <a:solidFill>
                  <a:schemeClr val="accent1">
                    <a:lumMod val="50000"/>
                  </a:schemeClr>
                </a:solidFill>
                <a:latin typeface="Calibri"/>
              </a:rPr>
              <a:t>2022/23</a:t>
            </a:r>
          </a:p>
          <a:p>
            <a:pPr>
              <a:lnSpc>
                <a:spcPct val="107000"/>
              </a:lnSpc>
              <a:spcAft>
                <a:spcPts val="0"/>
              </a:spcAft>
              <a:buClr>
                <a:srgbClr val="5E0DC5"/>
              </a:buClr>
              <a:defRPr/>
            </a:pPr>
            <a:endParaRPr lang="en-IE" b="1" dirty="0">
              <a:solidFill>
                <a:schemeClr val="accent1">
                  <a:lumMod val="50000"/>
                </a:schemeClr>
              </a:solidFill>
              <a:latin typeface="Calibri"/>
            </a:endParaRPr>
          </a:p>
          <a:p>
            <a:pPr marL="342900" lvl="0" indent="-342900">
              <a:lnSpc>
                <a:spcPct val="107000"/>
              </a:lnSpc>
              <a:spcAft>
                <a:spcPts val="0"/>
              </a:spcAft>
              <a:buClr>
                <a:srgbClr val="5E0DC5"/>
              </a:buClr>
              <a:buSzPts val="1000"/>
              <a:buFont typeface="Symbol" panose="05050102010706020507" pitchFamily="18" charset="2"/>
              <a:buChar char=""/>
              <a:tabLst>
                <a:tab pos="457200" algn="l"/>
              </a:tabLst>
              <a:defRPr/>
            </a:pPr>
            <a:r>
              <a:rPr lang="en-IE" dirty="0">
                <a:solidFill>
                  <a:schemeClr val="accent1">
                    <a:lumMod val="50000"/>
                  </a:schemeClr>
                </a:solidFill>
                <a:latin typeface="Calibri"/>
              </a:rPr>
              <a:t>TFI Local Link expanded its fare payment options to allow passengers to pay for travel with their TFI Leap Card or TFI Go App on RRS services. </a:t>
            </a:r>
            <a:r>
              <a:rPr lang="en-IE" dirty="0" smtClean="0">
                <a:solidFill>
                  <a:schemeClr val="accent1">
                    <a:lumMod val="50000"/>
                  </a:schemeClr>
                </a:solidFill>
                <a:latin typeface="Calibri"/>
              </a:rPr>
              <a:t/>
            </a:r>
            <a:br>
              <a:rPr lang="en-IE" dirty="0" smtClean="0">
                <a:solidFill>
                  <a:schemeClr val="accent1">
                    <a:lumMod val="50000"/>
                  </a:schemeClr>
                </a:solidFill>
                <a:latin typeface="Calibri"/>
              </a:rPr>
            </a:br>
            <a:endParaRPr lang="en-IE" dirty="0">
              <a:solidFill>
                <a:schemeClr val="accent1">
                  <a:lumMod val="50000"/>
                </a:schemeClr>
              </a:solidFill>
              <a:latin typeface="Calibri"/>
            </a:endParaRPr>
          </a:p>
          <a:p>
            <a:pPr marL="342900" lvl="0" indent="-342900">
              <a:lnSpc>
                <a:spcPct val="107000"/>
              </a:lnSpc>
              <a:spcAft>
                <a:spcPts val="0"/>
              </a:spcAft>
              <a:buClr>
                <a:srgbClr val="5E0DC5"/>
              </a:buClr>
              <a:buSzPts val="1000"/>
              <a:buFont typeface="Symbol" panose="05050102010706020507" pitchFamily="18" charset="2"/>
              <a:buChar char=""/>
              <a:tabLst>
                <a:tab pos="457200" algn="l"/>
              </a:tabLst>
              <a:defRPr/>
            </a:pPr>
            <a:r>
              <a:rPr lang="en-IE" dirty="0">
                <a:solidFill>
                  <a:schemeClr val="accent1">
                    <a:lumMod val="50000"/>
                  </a:schemeClr>
                </a:solidFill>
                <a:latin typeface="Calibri"/>
              </a:rPr>
              <a:t>TFI Leap and TFI Go offer up to a 30% discount</a:t>
            </a:r>
          </a:p>
        </p:txBody>
      </p:sp>
      <p:pic>
        <p:nvPicPr>
          <p:cNvPr id="7" name="Picture 6"/>
          <p:cNvPicPr/>
          <p:nvPr/>
        </p:nvPicPr>
        <p:blipFill>
          <a:blip r:embed="rId3"/>
          <a:stretch>
            <a:fillRect/>
          </a:stretch>
        </p:blipFill>
        <p:spPr>
          <a:xfrm>
            <a:off x="3486644" y="4217745"/>
            <a:ext cx="2285365" cy="1305631"/>
          </a:xfrm>
          <a:prstGeom prst="rect">
            <a:avLst/>
          </a:prstGeom>
          <a:ln>
            <a:solidFill>
              <a:schemeClr val="tx1"/>
            </a:solidFill>
          </a:ln>
        </p:spPr>
      </p:pic>
      <p:pic>
        <p:nvPicPr>
          <p:cNvPr id="8" name="Picture 7"/>
          <p:cNvPicPr/>
          <p:nvPr/>
        </p:nvPicPr>
        <p:blipFill>
          <a:blip r:embed="rId4"/>
          <a:stretch>
            <a:fillRect/>
          </a:stretch>
        </p:blipFill>
        <p:spPr>
          <a:xfrm>
            <a:off x="650369" y="4217746"/>
            <a:ext cx="2285365" cy="1305631"/>
          </a:xfrm>
          <a:prstGeom prst="rect">
            <a:avLst/>
          </a:prstGeom>
          <a:ln>
            <a:solidFill>
              <a:schemeClr val="tx1"/>
            </a:solidFill>
          </a:ln>
        </p:spPr>
      </p:pic>
      <p:pic>
        <p:nvPicPr>
          <p:cNvPr id="9" name="Picture 8"/>
          <p:cNvPicPr/>
          <p:nvPr/>
        </p:nvPicPr>
        <p:blipFill>
          <a:blip r:embed="rId5"/>
          <a:stretch>
            <a:fillRect/>
          </a:stretch>
        </p:blipFill>
        <p:spPr>
          <a:xfrm>
            <a:off x="6322920" y="4217744"/>
            <a:ext cx="2352367" cy="1305631"/>
          </a:xfrm>
          <a:prstGeom prst="rect">
            <a:avLst/>
          </a:prstGeom>
          <a:ln>
            <a:solidFill>
              <a:schemeClr val="tx1"/>
            </a:solidFill>
          </a:ln>
        </p:spPr>
      </p:pic>
    </p:spTree>
    <p:extLst>
      <p:ext uri="{BB962C8B-B14F-4D97-AF65-F5344CB8AC3E}">
        <p14:creationId xmlns:p14="http://schemas.microsoft.com/office/powerpoint/2010/main" val="1795641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984808" y="1125414"/>
            <a:ext cx="3873192" cy="5410011"/>
            <a:chOff x="7791450" y="1073331"/>
            <a:chExt cx="4301218" cy="551933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95" t="15140" r="5679" b="4381"/>
            <a:stretch/>
          </p:blipFill>
          <p:spPr>
            <a:xfrm>
              <a:off x="7791450" y="1073331"/>
              <a:ext cx="4301218" cy="5519330"/>
            </a:xfrm>
            <a:prstGeom prst="rect">
              <a:avLst/>
            </a:prstGeom>
            <a:ln>
              <a:solidFill>
                <a:srgbClr val="002060"/>
              </a:solidFill>
            </a:ln>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570" t="4047" r="63394" b="76747"/>
            <a:stretch/>
          </p:blipFill>
          <p:spPr>
            <a:xfrm>
              <a:off x="7858125" y="1160690"/>
              <a:ext cx="1450157" cy="1058636"/>
            </a:xfrm>
            <a:prstGeom prst="rect">
              <a:avLst/>
            </a:prstGeom>
            <a:ln w="19050">
              <a:solidFill>
                <a:srgbClr val="002060"/>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8678" t="84167" r="1011" b="695"/>
            <a:stretch/>
          </p:blipFill>
          <p:spPr>
            <a:xfrm>
              <a:off x="10724796" y="5591175"/>
              <a:ext cx="1293303" cy="762000"/>
            </a:xfrm>
            <a:prstGeom prst="rect">
              <a:avLst/>
            </a:prstGeom>
            <a:ln w="19050">
              <a:solidFill>
                <a:srgbClr val="002060"/>
              </a:solidFill>
            </a:ln>
          </p:spPr>
        </p:pic>
      </p:grpSp>
      <p:sp>
        <p:nvSpPr>
          <p:cNvPr id="16" name="TextBox 15"/>
          <p:cNvSpPr txBox="1"/>
          <p:nvPr/>
        </p:nvSpPr>
        <p:spPr>
          <a:xfrm>
            <a:off x="416220" y="2000333"/>
            <a:ext cx="2338704" cy="954107"/>
          </a:xfrm>
          <a:prstGeom prst="rect">
            <a:avLst/>
          </a:prstGeom>
          <a:noFill/>
        </p:spPr>
        <p:txBody>
          <a:bodyPr wrap="square" rtlCol="0">
            <a:spAutoFit/>
          </a:bodyPr>
          <a:lstStyle/>
          <a:p>
            <a:r>
              <a:rPr lang="en-US" sz="2800" b="1" dirty="0"/>
              <a:t>Implemented to </a:t>
            </a:r>
            <a:r>
              <a:rPr lang="en-US" sz="2800" b="1" dirty="0" smtClean="0"/>
              <a:t>end 2022</a:t>
            </a:r>
            <a:endParaRPr lang="en-IE" sz="2800" b="1" dirty="0"/>
          </a:p>
        </p:txBody>
      </p:sp>
      <p:sp>
        <p:nvSpPr>
          <p:cNvPr id="2" name="Title 1">
            <a:extLst>
              <a:ext uri="{FF2B5EF4-FFF2-40B4-BE49-F238E27FC236}">
                <a16:creationId xmlns:a16="http://schemas.microsoft.com/office/drawing/2014/main" id="{3E8F57CA-29FE-F45E-544B-BDCBC0476B1C}"/>
              </a:ext>
            </a:extLst>
          </p:cNvPr>
          <p:cNvSpPr>
            <a:spLocks noGrp="1"/>
          </p:cNvSpPr>
          <p:nvPr>
            <p:ph type="title"/>
          </p:nvPr>
        </p:nvSpPr>
        <p:spPr>
          <a:xfrm>
            <a:off x="416219" y="174960"/>
            <a:ext cx="5630251" cy="731304"/>
          </a:xfrm>
        </p:spPr>
        <p:txBody>
          <a:bodyPr/>
          <a:lstStyle/>
          <a:p>
            <a:r>
              <a:rPr lang="en-GB" b="1" dirty="0"/>
              <a:t>Connecting Ireland</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4962" y="6092287"/>
            <a:ext cx="1406434" cy="44313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219" y="5769715"/>
            <a:ext cx="2117901" cy="1088285"/>
          </a:xfrm>
          <a:prstGeom prst="rect">
            <a:avLst/>
          </a:prstGeom>
        </p:spPr>
      </p:pic>
    </p:spTree>
    <p:extLst>
      <p:ext uri="{BB962C8B-B14F-4D97-AF65-F5344CB8AC3E}">
        <p14:creationId xmlns:p14="http://schemas.microsoft.com/office/powerpoint/2010/main" val="139177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IE" dirty="0" smtClean="0"/>
          </a:p>
          <a:p>
            <a:pPr marL="0" indent="0">
              <a:buNone/>
            </a:pPr>
            <a:endParaRPr lang="en-IE" dirty="0"/>
          </a:p>
          <a:p>
            <a:pPr marL="0" indent="0" algn="ctr">
              <a:buNone/>
            </a:pPr>
            <a:r>
              <a:rPr lang="en-IE" sz="4000" b="1" baseline="0" dirty="0" smtClean="0">
                <a:solidFill>
                  <a:schemeClr val="bg1"/>
                </a:solidFill>
              </a:rPr>
              <a:t>What next?</a:t>
            </a:r>
            <a:endParaRPr lang="en-IE" sz="4000" b="1" dirty="0">
              <a:solidFill>
                <a:schemeClr val="bg1"/>
              </a:solidFill>
            </a:endParaRPr>
          </a:p>
        </p:txBody>
      </p:sp>
    </p:spTree>
    <p:extLst>
      <p:ext uri="{BB962C8B-B14F-4D97-AF65-F5344CB8AC3E}">
        <p14:creationId xmlns:p14="http://schemas.microsoft.com/office/powerpoint/2010/main" val="3366774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790092" y="1219200"/>
            <a:ext cx="3634155" cy="5316226"/>
            <a:chOff x="3314700" y="1073331"/>
            <a:chExt cx="4302849" cy="548640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694" t="15556" r="5645" b="4444"/>
            <a:stretch/>
          </p:blipFill>
          <p:spPr>
            <a:xfrm>
              <a:off x="3314700" y="1073331"/>
              <a:ext cx="4302849" cy="5486400"/>
            </a:xfrm>
            <a:prstGeom prst="rect">
              <a:avLst/>
            </a:prstGeom>
            <a:ln>
              <a:solidFill>
                <a:srgbClr val="002060"/>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570" t="4047" r="63394" b="76747"/>
            <a:stretch/>
          </p:blipFill>
          <p:spPr>
            <a:xfrm>
              <a:off x="3381375" y="1160690"/>
              <a:ext cx="1450157" cy="1058636"/>
            </a:xfrm>
            <a:prstGeom prst="rect">
              <a:avLst/>
            </a:prstGeom>
            <a:ln w="19050">
              <a:solidFill>
                <a:srgbClr val="002060"/>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8678" t="84167" r="1011" b="695"/>
            <a:stretch/>
          </p:blipFill>
          <p:spPr>
            <a:xfrm>
              <a:off x="6257571" y="5591175"/>
              <a:ext cx="1293303" cy="762000"/>
            </a:xfrm>
            <a:prstGeom prst="rect">
              <a:avLst/>
            </a:prstGeom>
            <a:ln w="19050">
              <a:solidFill>
                <a:srgbClr val="002060"/>
              </a:solidFill>
            </a:ln>
          </p:spPr>
        </p:pic>
      </p:grpSp>
      <p:sp>
        <p:nvSpPr>
          <p:cNvPr id="17" name="TextBox 16"/>
          <p:cNvSpPr txBox="1"/>
          <p:nvPr/>
        </p:nvSpPr>
        <p:spPr>
          <a:xfrm>
            <a:off x="117231" y="2085589"/>
            <a:ext cx="2416889" cy="1384995"/>
          </a:xfrm>
          <a:prstGeom prst="rect">
            <a:avLst/>
          </a:prstGeom>
          <a:noFill/>
        </p:spPr>
        <p:txBody>
          <a:bodyPr wrap="square" rtlCol="0">
            <a:spAutoFit/>
          </a:bodyPr>
          <a:lstStyle/>
          <a:p>
            <a:pPr algn="ctr"/>
            <a:r>
              <a:rPr lang="en-US" sz="2800" b="1" dirty="0"/>
              <a:t>Implemented to Date &amp; 2023 Proposals </a:t>
            </a:r>
            <a:endParaRPr lang="en-IE" sz="2800" b="1" dirty="0"/>
          </a:p>
        </p:txBody>
      </p:sp>
      <p:sp>
        <p:nvSpPr>
          <p:cNvPr id="2" name="Title 1">
            <a:extLst>
              <a:ext uri="{FF2B5EF4-FFF2-40B4-BE49-F238E27FC236}">
                <a16:creationId xmlns:a16="http://schemas.microsoft.com/office/drawing/2014/main" id="{3E8F57CA-29FE-F45E-544B-BDCBC0476B1C}"/>
              </a:ext>
            </a:extLst>
          </p:cNvPr>
          <p:cNvSpPr>
            <a:spLocks noGrp="1"/>
          </p:cNvSpPr>
          <p:nvPr>
            <p:ph type="title"/>
          </p:nvPr>
        </p:nvSpPr>
        <p:spPr>
          <a:xfrm>
            <a:off x="416219" y="174960"/>
            <a:ext cx="5630251" cy="731304"/>
          </a:xfrm>
        </p:spPr>
        <p:txBody>
          <a:bodyPr/>
          <a:lstStyle/>
          <a:p>
            <a:r>
              <a:rPr lang="en-GB" b="1" dirty="0"/>
              <a:t>Connecting Ireland</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4962" y="6092287"/>
            <a:ext cx="1406434" cy="44313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219" y="5769715"/>
            <a:ext cx="2117901" cy="1088285"/>
          </a:xfrm>
          <a:prstGeom prst="rect">
            <a:avLst/>
          </a:prstGeom>
        </p:spPr>
      </p:pic>
    </p:spTree>
    <p:extLst>
      <p:ext uri="{BB962C8B-B14F-4D97-AF65-F5344CB8AC3E}">
        <p14:creationId xmlns:p14="http://schemas.microsoft.com/office/powerpoint/2010/main" val="2381236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638027" y="1392237"/>
            <a:ext cx="3784618" cy="4996840"/>
            <a:chOff x="-1304926" y="1066800"/>
            <a:chExt cx="4324351" cy="5495925"/>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541" t="15556" r="5354" b="4305"/>
            <a:stretch/>
          </p:blipFill>
          <p:spPr>
            <a:xfrm>
              <a:off x="-1304926" y="1066800"/>
              <a:ext cx="4324351" cy="5495925"/>
            </a:xfrm>
            <a:prstGeom prst="rect">
              <a:avLst/>
            </a:prstGeom>
            <a:ln>
              <a:solidFill>
                <a:srgbClr val="002060"/>
              </a:solidFill>
            </a:ln>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5570" t="4047" r="63394" b="76747"/>
            <a:stretch/>
          </p:blipFill>
          <p:spPr>
            <a:xfrm>
              <a:off x="-1246598" y="1160690"/>
              <a:ext cx="1450157" cy="1058636"/>
            </a:xfrm>
            <a:prstGeom prst="rect">
              <a:avLst/>
            </a:prstGeom>
            <a:ln w="19050">
              <a:solidFill>
                <a:srgbClr val="002060"/>
              </a:solidFill>
            </a:ln>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68678" t="84167" r="1011" b="695"/>
            <a:stretch/>
          </p:blipFill>
          <p:spPr>
            <a:xfrm>
              <a:off x="1628421" y="5591175"/>
              <a:ext cx="1293303" cy="762000"/>
            </a:xfrm>
            <a:prstGeom prst="rect">
              <a:avLst/>
            </a:prstGeom>
            <a:ln w="19050">
              <a:solidFill>
                <a:srgbClr val="002060"/>
              </a:solidFill>
            </a:ln>
          </p:spPr>
        </p:pic>
      </p:grpSp>
      <p:sp>
        <p:nvSpPr>
          <p:cNvPr id="18" name="TextBox 17"/>
          <p:cNvSpPr txBox="1"/>
          <p:nvPr/>
        </p:nvSpPr>
        <p:spPr>
          <a:xfrm>
            <a:off x="152401" y="2622408"/>
            <a:ext cx="2381720" cy="1815882"/>
          </a:xfrm>
          <a:prstGeom prst="rect">
            <a:avLst/>
          </a:prstGeom>
          <a:noFill/>
        </p:spPr>
        <p:txBody>
          <a:bodyPr wrap="square" rtlCol="0">
            <a:spAutoFit/>
          </a:bodyPr>
          <a:lstStyle/>
          <a:p>
            <a:pPr algn="ctr"/>
            <a:r>
              <a:rPr lang="en-US" sz="2800" b="1" dirty="0"/>
              <a:t>Implemented to Date &amp; Full Programme Plan </a:t>
            </a:r>
            <a:endParaRPr lang="en-IE" sz="2800" b="1" dirty="0"/>
          </a:p>
        </p:txBody>
      </p:sp>
      <p:sp>
        <p:nvSpPr>
          <p:cNvPr id="2" name="Title 1">
            <a:extLst>
              <a:ext uri="{FF2B5EF4-FFF2-40B4-BE49-F238E27FC236}">
                <a16:creationId xmlns:a16="http://schemas.microsoft.com/office/drawing/2014/main" id="{3E8F57CA-29FE-F45E-544B-BDCBC0476B1C}"/>
              </a:ext>
            </a:extLst>
          </p:cNvPr>
          <p:cNvSpPr>
            <a:spLocks noGrp="1"/>
          </p:cNvSpPr>
          <p:nvPr>
            <p:ph type="title"/>
          </p:nvPr>
        </p:nvSpPr>
        <p:spPr>
          <a:xfrm>
            <a:off x="416219" y="174960"/>
            <a:ext cx="5630251" cy="731304"/>
          </a:xfrm>
        </p:spPr>
        <p:txBody>
          <a:bodyPr/>
          <a:lstStyle/>
          <a:p>
            <a:r>
              <a:rPr lang="en-GB" b="1" dirty="0"/>
              <a:t>Connecting Ireland</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4962" y="6092287"/>
            <a:ext cx="1406434" cy="44313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219" y="5769715"/>
            <a:ext cx="2117901" cy="1088285"/>
          </a:xfrm>
          <a:prstGeom prst="rect">
            <a:avLst/>
          </a:prstGeom>
        </p:spPr>
      </p:pic>
    </p:spTree>
    <p:extLst>
      <p:ext uri="{BB962C8B-B14F-4D97-AF65-F5344CB8AC3E}">
        <p14:creationId xmlns:p14="http://schemas.microsoft.com/office/powerpoint/2010/main" val="273001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8028" y="6288466"/>
            <a:ext cx="1406434" cy="443139"/>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891" y="1478001"/>
            <a:ext cx="4457917" cy="50320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3"/>
          <p:cNvSpPr txBox="1">
            <a:spLocks noChangeArrowheads="1"/>
          </p:cNvSpPr>
          <p:nvPr/>
        </p:nvSpPr>
        <p:spPr bwMode="auto">
          <a:xfrm>
            <a:off x="390153" y="2215661"/>
            <a:ext cx="2344738" cy="36373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800" b="1" i="0" u="none" strike="noStrike" cap="none" normalizeH="0" baseline="0" smtClean="0">
                <a:ln>
                  <a:noFill/>
                </a:ln>
                <a:solidFill>
                  <a:srgbClr val="0070C0"/>
                </a:solidFill>
                <a:effectLst/>
                <a:latin typeface="Calibri" panose="020F0502020204030204" pitchFamily="34" charset="0"/>
              </a:rPr>
              <a:t>TFI Local Link Wexford Regular Rural Services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800" b="1" i="0" u="none" strike="noStrike" cap="none" normalizeH="0" baseline="0" smtClean="0">
                <a:ln>
                  <a:noFill/>
                </a:ln>
                <a:solidFill>
                  <a:srgbClr val="0070C0"/>
                </a:solidFill>
                <a:effectLst/>
                <a:latin typeface="Calibri" panose="020F0502020204030204" pitchFamily="34" charset="0"/>
              </a:rPr>
              <a:t>368 In 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800" b="1" i="0" u="none" strike="noStrike" cap="none" normalizeH="0" baseline="0" smtClean="0">
                <a:ln>
                  <a:noFill/>
                </a:ln>
                <a:solidFill>
                  <a:srgbClr val="FF0000"/>
                </a:solidFill>
                <a:effectLst/>
                <a:latin typeface="Calibri" panose="020F0502020204030204" pitchFamily="34" charset="0"/>
              </a:rPr>
              <a:t>369 in 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800" b="1" i="0" u="none" strike="noStrike" cap="none" normalizeH="0" baseline="0" smtClean="0">
                <a:ln>
                  <a:noFill/>
                </a:ln>
                <a:solidFill>
                  <a:srgbClr val="00B050"/>
                </a:solidFill>
                <a:effectLst/>
                <a:latin typeface="Calibri" panose="020F0502020204030204" pitchFamily="34" charset="0"/>
              </a:rPr>
              <a:t>388 in 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800" b="1" i="0" u="none" strike="noStrike" cap="none" normalizeH="0" baseline="0" smtClean="0">
                <a:ln>
                  <a:noFill/>
                </a:ln>
                <a:solidFill>
                  <a:srgbClr val="0070C0"/>
                </a:solidFill>
                <a:effectLst/>
                <a:latin typeface="Calibri" panose="020F0502020204030204" pitchFamily="34" charset="0"/>
              </a:rPr>
              <a:t>389 in 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800" b="1" i="0" u="none" strike="noStrike" cap="none" normalizeH="0" baseline="0" smtClean="0">
                <a:ln>
                  <a:noFill/>
                </a:ln>
                <a:solidFill>
                  <a:srgbClr val="73264D"/>
                </a:solidFill>
                <a:effectLst/>
                <a:latin typeface="Calibri" panose="020F0502020204030204" pitchFamily="34" charset="0"/>
              </a:rPr>
              <a:t>384 in operation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800" b="1" i="0" u="none" strike="noStrike" cap="none" normalizeH="0" baseline="0" smtClean="0">
                <a:ln>
                  <a:noFill/>
                </a:ln>
                <a:solidFill>
                  <a:srgbClr val="9B2593"/>
                </a:solidFill>
                <a:effectLst/>
                <a:latin typeface="Calibri" panose="020F0502020204030204" pitchFamily="34" charset="0"/>
              </a:rPr>
              <a:t>387 in 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800" b="1" i="0" u="none" strike="noStrike" cap="none" normalizeH="0" baseline="0" smtClean="0">
                <a:ln>
                  <a:noFill/>
                </a:ln>
                <a:solidFill>
                  <a:srgbClr val="92D050"/>
                </a:solidFill>
                <a:effectLst/>
                <a:latin typeface="Calibri" panose="020F0502020204030204" pitchFamily="34" charset="0"/>
              </a:rPr>
              <a:t>359 Q2/3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800" b="1" i="0" u="none" strike="noStrike" cap="none" normalizeH="0" baseline="0" smtClean="0">
                <a:ln>
                  <a:noFill/>
                </a:ln>
                <a:solidFill>
                  <a:srgbClr val="66358B"/>
                </a:solidFill>
                <a:effectLst/>
                <a:latin typeface="Calibri" panose="020F0502020204030204" pitchFamily="34" charset="0"/>
              </a:rPr>
              <a:t>399 Q2/3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800" b="1" i="0" u="none" strike="noStrike" cap="none" normalizeH="0" baseline="0" smtClean="0">
                <a:ln>
                  <a:noFill/>
                </a:ln>
                <a:solidFill>
                  <a:srgbClr val="A8184B"/>
                </a:solidFill>
                <a:effectLst/>
                <a:latin typeface="Calibri" panose="020F0502020204030204" pitchFamily="34" charset="0"/>
              </a:rPr>
              <a:t>392 Q2/3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800" b="1" i="0" u="none" strike="noStrike" cap="none" normalizeH="0" baseline="0" smtClean="0">
                <a:ln>
                  <a:noFill/>
                </a:ln>
                <a:solidFill>
                  <a:srgbClr val="F5B183"/>
                </a:solidFill>
                <a:effectLst/>
                <a:latin typeface="Calibri" panose="020F0502020204030204" pitchFamily="34" charset="0"/>
              </a:rPr>
              <a:t>353 2024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itle 1">
            <a:extLst>
              <a:ext uri="{FF2B5EF4-FFF2-40B4-BE49-F238E27FC236}">
                <a16:creationId xmlns:a16="http://schemas.microsoft.com/office/drawing/2014/main" id="{771E5003-252D-0701-C2CD-A50D4D5AC8A2}"/>
              </a:ext>
            </a:extLst>
          </p:cNvPr>
          <p:cNvSpPr txBox="1">
            <a:spLocks/>
          </p:cNvSpPr>
          <p:nvPr/>
        </p:nvSpPr>
        <p:spPr>
          <a:xfrm>
            <a:off x="144066" y="233948"/>
            <a:ext cx="7573470" cy="731304"/>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5C068C"/>
                </a:solidFill>
                <a:latin typeface="+mj-lt"/>
                <a:ea typeface="+mj-ea"/>
                <a:cs typeface="+mj-cs"/>
              </a:defRPr>
            </a:lvl1pPr>
          </a:lstStyle>
          <a:p>
            <a:r>
              <a:rPr lang="en-US" b="1" smtClean="0"/>
              <a:t>Regular Rural Services - Wexford</a:t>
            </a:r>
            <a:endParaRPr lang="en-US" b="1" dirty="0"/>
          </a:p>
        </p:txBody>
      </p:sp>
    </p:spTree>
    <p:extLst>
      <p:ext uri="{BB962C8B-B14F-4D97-AF65-F5344CB8AC3E}">
        <p14:creationId xmlns:p14="http://schemas.microsoft.com/office/powerpoint/2010/main" val="1994614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886" y="1344053"/>
            <a:ext cx="8436220" cy="2523768"/>
          </a:xfrm>
          <a:prstGeom prst="rect">
            <a:avLst/>
          </a:prstGeom>
        </p:spPr>
        <p:txBody>
          <a:bodyPr wrap="square">
            <a:spAutoFit/>
          </a:bodyPr>
          <a:lstStyle/>
          <a:p>
            <a:pPr marL="457200" indent="-457200" defTabSz="914377">
              <a:spcBef>
                <a:spcPts val="600"/>
              </a:spcBef>
              <a:spcAft>
                <a:spcPts val="600"/>
              </a:spcAft>
              <a:buClr>
                <a:srgbClr val="5E0DC5"/>
              </a:buClr>
              <a:buFont typeface="Arial" panose="020B0604020202020204" pitchFamily="34" charset="0"/>
              <a:buChar char="•"/>
              <a:defRPr/>
            </a:pPr>
            <a:r>
              <a:rPr lang="en-US" dirty="0">
                <a:solidFill>
                  <a:schemeClr val="accent1">
                    <a:lumMod val="50000"/>
                  </a:schemeClr>
                </a:solidFill>
                <a:latin typeface="Calibri"/>
              </a:rPr>
              <a:t>Clean Vehicles - Electric Vehicles </a:t>
            </a:r>
          </a:p>
          <a:p>
            <a:pPr marL="457200" indent="-457200" defTabSz="914377">
              <a:spcBef>
                <a:spcPts val="600"/>
              </a:spcBef>
              <a:spcAft>
                <a:spcPts val="600"/>
              </a:spcAft>
              <a:buClr>
                <a:srgbClr val="5E0DC5"/>
              </a:buClr>
              <a:buFont typeface="Arial" panose="020B0604020202020204" pitchFamily="34" charset="0"/>
              <a:buChar char="•"/>
              <a:defRPr/>
            </a:pPr>
            <a:r>
              <a:rPr lang="en-US" dirty="0">
                <a:solidFill>
                  <a:schemeClr val="accent1">
                    <a:lumMod val="50000"/>
                  </a:schemeClr>
                </a:solidFill>
                <a:latin typeface="Calibri"/>
              </a:rPr>
              <a:t>Pilot Contactless Payments</a:t>
            </a:r>
          </a:p>
          <a:p>
            <a:pPr marL="457200" indent="-457200" defTabSz="914377">
              <a:spcBef>
                <a:spcPts val="600"/>
              </a:spcBef>
              <a:spcAft>
                <a:spcPts val="600"/>
              </a:spcAft>
              <a:buClr>
                <a:srgbClr val="5E0DC5"/>
              </a:buClr>
              <a:buFont typeface="Arial" panose="020B0604020202020204" pitchFamily="34" charset="0"/>
              <a:buChar char="•"/>
              <a:defRPr/>
            </a:pPr>
            <a:r>
              <a:rPr lang="en-US" dirty="0">
                <a:solidFill>
                  <a:schemeClr val="accent1">
                    <a:lumMod val="50000"/>
                  </a:schemeClr>
                </a:solidFill>
                <a:latin typeface="Calibri"/>
              </a:rPr>
              <a:t>AVL Lite </a:t>
            </a:r>
          </a:p>
          <a:p>
            <a:pPr marL="457200" indent="-457200" defTabSz="914377">
              <a:spcBef>
                <a:spcPts val="600"/>
              </a:spcBef>
              <a:spcAft>
                <a:spcPts val="600"/>
              </a:spcAft>
              <a:buClr>
                <a:srgbClr val="5E0DC5"/>
              </a:buClr>
              <a:buFont typeface="Arial" panose="020B0604020202020204" pitchFamily="34" charset="0"/>
              <a:buChar char="•"/>
              <a:defRPr/>
            </a:pPr>
            <a:r>
              <a:rPr lang="en-US" dirty="0">
                <a:solidFill>
                  <a:schemeClr val="accent1">
                    <a:lumMod val="50000"/>
                  </a:schemeClr>
                </a:solidFill>
                <a:latin typeface="Calibri"/>
              </a:rPr>
              <a:t>Marketing and Promotions</a:t>
            </a:r>
          </a:p>
          <a:p>
            <a:pPr marL="457200" indent="-457200" defTabSz="914377">
              <a:spcBef>
                <a:spcPts val="600"/>
              </a:spcBef>
              <a:spcAft>
                <a:spcPts val="600"/>
              </a:spcAft>
              <a:buClr>
                <a:srgbClr val="5E0DC5"/>
              </a:buClr>
              <a:buFont typeface="Arial" panose="020B0604020202020204" pitchFamily="34" charset="0"/>
              <a:buChar char="•"/>
              <a:defRPr/>
            </a:pPr>
            <a:r>
              <a:rPr lang="en-US" dirty="0" smtClean="0">
                <a:solidFill>
                  <a:schemeClr val="accent1">
                    <a:lumMod val="50000"/>
                  </a:schemeClr>
                </a:solidFill>
                <a:latin typeface="Calibri"/>
              </a:rPr>
              <a:t>Connecting </a:t>
            </a:r>
            <a:r>
              <a:rPr lang="en-US" dirty="0">
                <a:solidFill>
                  <a:schemeClr val="accent1">
                    <a:lumMod val="50000"/>
                  </a:schemeClr>
                </a:solidFill>
                <a:latin typeface="Calibri"/>
              </a:rPr>
              <a:t>Ireland Rural Mobility Plan</a:t>
            </a:r>
          </a:p>
          <a:p>
            <a:pPr marL="457200" indent="-457200" defTabSz="914377">
              <a:spcBef>
                <a:spcPts val="600"/>
              </a:spcBef>
              <a:spcAft>
                <a:spcPts val="600"/>
              </a:spcAft>
              <a:buClr>
                <a:srgbClr val="5E0DC5"/>
              </a:buClr>
              <a:buFont typeface="Arial" panose="020B0604020202020204" pitchFamily="34" charset="0"/>
              <a:buChar char="•"/>
              <a:defRPr/>
            </a:pPr>
            <a:r>
              <a:rPr lang="en-US" dirty="0">
                <a:solidFill>
                  <a:schemeClr val="accent1">
                    <a:lumMod val="50000"/>
                  </a:schemeClr>
                </a:solidFill>
                <a:latin typeface="Calibri"/>
              </a:rPr>
              <a:t>Continued improvements in accessibility </a:t>
            </a:r>
            <a:endParaRPr lang="en-IE" dirty="0">
              <a:solidFill>
                <a:schemeClr val="accent1">
                  <a:lumMod val="50000"/>
                </a:schemeClr>
              </a:solidFill>
              <a:latin typeface="Calibri"/>
            </a:endParaRPr>
          </a:p>
        </p:txBody>
      </p:sp>
      <p:sp>
        <p:nvSpPr>
          <p:cNvPr id="4" name="Title 10"/>
          <p:cNvSpPr>
            <a:spLocks noGrp="1"/>
          </p:cNvSpPr>
          <p:nvPr>
            <p:ph type="title"/>
          </p:nvPr>
        </p:nvSpPr>
        <p:spPr>
          <a:xfrm>
            <a:off x="261512" y="328087"/>
            <a:ext cx="7573470" cy="731304"/>
          </a:xfrm>
        </p:spPr>
        <p:txBody>
          <a:bodyPr/>
          <a:lstStyle/>
          <a:p>
            <a:r>
              <a:rPr lang="en-US" b="1" dirty="0"/>
              <a:t>What’s next for TFI Local Link?</a:t>
            </a:r>
            <a:endParaRPr lang="en-IE"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8028" y="6288466"/>
            <a:ext cx="1406434" cy="443139"/>
          </a:xfrm>
          <a:prstGeom prst="rect">
            <a:avLst/>
          </a:prstGeom>
        </p:spPr>
      </p:pic>
      <p:pic>
        <p:nvPicPr>
          <p:cNvPr id="8" name="Picture 7"/>
          <p:cNvPicPr>
            <a:picLocks noChangeAspect="1"/>
          </p:cNvPicPr>
          <p:nvPr/>
        </p:nvPicPr>
        <p:blipFill>
          <a:blip r:embed="rId4"/>
          <a:stretch>
            <a:fillRect/>
          </a:stretch>
        </p:blipFill>
        <p:spPr>
          <a:xfrm>
            <a:off x="4048247" y="1344053"/>
            <a:ext cx="434090" cy="383147"/>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9139" y="1344053"/>
            <a:ext cx="3220749" cy="4074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4626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5279" y="1825628"/>
            <a:ext cx="7934927" cy="3959539"/>
          </a:xfrm>
        </p:spPr>
        <p:txBody>
          <a:bodyPr/>
          <a:lstStyle/>
          <a:p>
            <a:pPr marL="457200" indent="-457200">
              <a:buFont typeface="Arial" panose="020B0604020202020204" pitchFamily="34" charset="0"/>
              <a:buChar char="•"/>
            </a:pPr>
            <a:r>
              <a:rPr lang="en-IE" dirty="0" smtClean="0"/>
              <a:t>Introduction – what is Local Link</a:t>
            </a:r>
          </a:p>
          <a:p>
            <a:pPr marL="457200" indent="-457200">
              <a:buFont typeface="Arial" panose="020B0604020202020204" pitchFamily="34" charset="0"/>
              <a:buChar char="•"/>
            </a:pPr>
            <a:r>
              <a:rPr lang="en-IE" dirty="0" smtClean="0"/>
              <a:t>National Travel Survey 2019</a:t>
            </a:r>
          </a:p>
          <a:p>
            <a:pPr marL="457200" indent="-457200">
              <a:buFont typeface="Arial" panose="020B0604020202020204" pitchFamily="34" charset="0"/>
              <a:buChar char="•"/>
            </a:pPr>
            <a:r>
              <a:rPr lang="en-IE" dirty="0" smtClean="0"/>
              <a:t>Local Link and National plans</a:t>
            </a:r>
          </a:p>
          <a:p>
            <a:pPr marL="457200" indent="-457200">
              <a:buFont typeface="Arial" panose="020B0604020202020204" pitchFamily="34" charset="0"/>
              <a:buChar char="•"/>
            </a:pPr>
            <a:r>
              <a:rPr lang="en-IE" dirty="0" smtClean="0"/>
              <a:t>Achievements to date</a:t>
            </a:r>
          </a:p>
          <a:p>
            <a:pPr marL="457200" indent="-457200">
              <a:buFont typeface="Arial" panose="020B0604020202020204" pitchFamily="34" charset="0"/>
              <a:buChar char="•"/>
            </a:pPr>
            <a:r>
              <a:rPr lang="en-IE" dirty="0" smtClean="0"/>
              <a:t>What next?</a:t>
            </a:r>
          </a:p>
          <a:p>
            <a:pPr marL="457200" indent="-457200">
              <a:buFont typeface="Arial" panose="020B0604020202020204" pitchFamily="34" charset="0"/>
              <a:buChar char="•"/>
            </a:pPr>
            <a:r>
              <a:rPr lang="en-IE" dirty="0" smtClean="0"/>
              <a:t>Concluding points</a:t>
            </a:r>
            <a:endParaRPr lang="en-IE" dirty="0" smtClean="0"/>
          </a:p>
          <a:p>
            <a:pPr marL="457200" indent="-457200">
              <a:buFont typeface="Arial" panose="020B0604020202020204" pitchFamily="34" charset="0"/>
              <a:buChar char="•"/>
            </a:pP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843" y="257724"/>
            <a:ext cx="2035979" cy="641496"/>
          </a:xfrm>
          <a:prstGeom prst="rect">
            <a:avLst/>
          </a:prstGeom>
        </p:spPr>
      </p:pic>
    </p:spTree>
    <p:extLst>
      <p:ext uri="{BB962C8B-B14F-4D97-AF65-F5344CB8AC3E}">
        <p14:creationId xmlns:p14="http://schemas.microsoft.com/office/powerpoint/2010/main" val="4220240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points</a:t>
            </a:r>
            <a:endParaRPr lang="en-GB" dirty="0"/>
          </a:p>
        </p:txBody>
      </p:sp>
      <p:sp>
        <p:nvSpPr>
          <p:cNvPr id="3" name="Content Placeholder 2"/>
          <p:cNvSpPr>
            <a:spLocks noGrp="1"/>
          </p:cNvSpPr>
          <p:nvPr>
            <p:ph idx="1"/>
          </p:nvPr>
        </p:nvSpPr>
        <p:spPr>
          <a:xfrm>
            <a:off x="144066" y="1217281"/>
            <a:ext cx="8797458" cy="2354257"/>
          </a:xfrm>
        </p:spPr>
        <p:txBody>
          <a:bodyPr>
            <a:normAutofit/>
          </a:bodyPr>
          <a:lstStyle/>
          <a:p>
            <a:pPr marL="914389" lvl="1" indent="-457200">
              <a:buFont typeface="Arial" panose="020B0604020202020204" pitchFamily="34" charset="0"/>
              <a:buChar char="•"/>
            </a:pPr>
            <a:r>
              <a:rPr lang="en-GB" dirty="0" smtClean="0"/>
              <a:t>Buses are the natural substitute for trips that cannot be completed in full by active travel</a:t>
            </a:r>
          </a:p>
          <a:p>
            <a:pPr marL="1371577" lvl="2" indent="-457200">
              <a:buFont typeface="Arial" panose="020B0604020202020204" pitchFamily="34" charset="0"/>
              <a:buChar char="•"/>
            </a:pPr>
            <a:r>
              <a:rPr lang="en-GB" dirty="0" smtClean="0"/>
              <a:t>Cycle lock up’s in villages and travel connection hubs</a:t>
            </a:r>
          </a:p>
          <a:p>
            <a:pPr marL="1371577" lvl="2" indent="-457200">
              <a:buFont typeface="Arial" panose="020B0604020202020204" pitchFamily="34" charset="0"/>
              <a:buChar char="•"/>
            </a:pPr>
            <a:r>
              <a:rPr lang="en-GB" dirty="0" smtClean="0"/>
              <a:t>DRT or community car options to take people to main stops</a:t>
            </a:r>
          </a:p>
          <a:p>
            <a:pPr marL="1371577" lvl="2" indent="-457200">
              <a:buFont typeface="Arial" panose="020B0604020202020204" pitchFamily="34" charset="0"/>
              <a:buChar char="•"/>
            </a:pPr>
            <a:r>
              <a:rPr lang="en-GB" dirty="0" smtClean="0"/>
              <a:t>Maintain </a:t>
            </a:r>
            <a:r>
              <a:rPr lang="en-GB" dirty="0" smtClean="0"/>
              <a:t>reduced </a:t>
            </a:r>
            <a:r>
              <a:rPr lang="en-GB" dirty="0" smtClean="0"/>
              <a:t>fares</a:t>
            </a:r>
          </a:p>
          <a:p>
            <a:pPr marL="1371577" lvl="2" indent="-457200">
              <a:buFont typeface="Arial" panose="020B0604020202020204" pitchFamily="34" charset="0"/>
              <a:buChar char="•"/>
            </a:pPr>
            <a:r>
              <a:rPr lang="en-GB" dirty="0" smtClean="0"/>
              <a:t>Through ticketing being developed</a:t>
            </a:r>
          </a:p>
          <a:p>
            <a:pPr marL="1371577" lvl="2" indent="-457200">
              <a:buFont typeface="Arial" panose="020B0604020202020204" pitchFamily="34" charset="0"/>
              <a:buChar char="•"/>
            </a:pPr>
            <a:endParaRPr lang="en-GB" dirty="0" smtClean="0"/>
          </a:p>
        </p:txBody>
      </p:sp>
      <p:sp>
        <p:nvSpPr>
          <p:cNvPr id="4" name="Content Placeholder 2"/>
          <p:cNvSpPr txBox="1">
            <a:spLocks/>
          </p:cNvSpPr>
          <p:nvPr/>
        </p:nvSpPr>
        <p:spPr>
          <a:xfrm>
            <a:off x="144066" y="3446788"/>
            <a:ext cx="8797458" cy="1707641"/>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panose="020B0604020202020204" pitchFamily="34" charset="0"/>
              <a:buNone/>
              <a:defRPr sz="2800" kern="1200">
                <a:solidFill>
                  <a:srgbClr val="002060"/>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389" lvl="1" indent="-457200">
              <a:buFont typeface="Arial" panose="020B0604020202020204" pitchFamily="34" charset="0"/>
              <a:buChar char="•"/>
            </a:pPr>
            <a:r>
              <a:rPr lang="en-GB" dirty="0" smtClean="0"/>
              <a:t>Electricity or alternative fuels for buses?</a:t>
            </a:r>
          </a:p>
          <a:p>
            <a:pPr marL="1371577" lvl="2" indent="-457200">
              <a:buFont typeface="Arial" panose="020B0604020202020204" pitchFamily="34" charset="0"/>
              <a:buChar char="•"/>
            </a:pPr>
            <a:r>
              <a:rPr lang="en-GB" dirty="0" smtClean="0"/>
              <a:t>Bio-fuels</a:t>
            </a:r>
          </a:p>
          <a:p>
            <a:pPr marL="1371577" lvl="2" indent="-457200">
              <a:buFont typeface="Arial" panose="020B0604020202020204" pitchFamily="34" charset="0"/>
              <a:buChar char="•"/>
            </a:pPr>
            <a:r>
              <a:rPr lang="en-GB" dirty="0" smtClean="0"/>
              <a:t>Solar panels on buses &amp; improved battery storage</a:t>
            </a:r>
          </a:p>
          <a:p>
            <a:pPr marL="1371577" lvl="2" indent="-457200">
              <a:buFont typeface="Arial" panose="020B0604020202020204" pitchFamily="34" charset="0"/>
              <a:buChar char="•"/>
            </a:pPr>
            <a:r>
              <a:rPr lang="en-GB" dirty="0" smtClean="0"/>
              <a:t>Electric charging points for PSV’s</a:t>
            </a:r>
          </a:p>
          <a:p>
            <a:pPr marL="1371577" lvl="2" indent="-457200">
              <a:buFont typeface="Arial" panose="020B0604020202020204" pitchFamily="34" charset="0"/>
              <a:buChar char="•"/>
            </a:pPr>
            <a:endParaRPr lang="en-GB" dirty="0" smtClean="0"/>
          </a:p>
        </p:txBody>
      </p:sp>
      <p:sp>
        <p:nvSpPr>
          <p:cNvPr id="5" name="Content Placeholder 2"/>
          <p:cNvSpPr txBox="1">
            <a:spLocks/>
          </p:cNvSpPr>
          <p:nvPr/>
        </p:nvSpPr>
        <p:spPr>
          <a:xfrm>
            <a:off x="307287" y="5134845"/>
            <a:ext cx="8471016" cy="1707641"/>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panose="020B0604020202020204" pitchFamily="34" charset="0"/>
              <a:buNone/>
              <a:defRPr sz="2800" kern="1200">
                <a:solidFill>
                  <a:srgbClr val="002060"/>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389" lvl="1" indent="-457200">
              <a:buFont typeface="Arial" panose="020B0604020202020204" pitchFamily="34" charset="0"/>
              <a:buChar char="•"/>
            </a:pPr>
            <a:r>
              <a:rPr lang="en-GB" dirty="0" smtClean="0"/>
              <a:t>Integration of a variety of modes of travel</a:t>
            </a:r>
          </a:p>
          <a:p>
            <a:pPr marL="1371577" lvl="2" indent="-457200">
              <a:buFont typeface="Arial" panose="020B0604020202020204" pitchFamily="34" charset="0"/>
              <a:buChar char="•"/>
            </a:pPr>
            <a:r>
              <a:rPr lang="en-GB" dirty="0" smtClean="0"/>
              <a:t>Walk or cycle to the bus stop</a:t>
            </a:r>
          </a:p>
          <a:p>
            <a:pPr marL="1371577" lvl="2" indent="-457200">
              <a:buFont typeface="Arial" panose="020B0604020202020204" pitchFamily="34" charset="0"/>
              <a:buChar char="•"/>
            </a:pPr>
            <a:r>
              <a:rPr lang="en-IE" dirty="0" smtClean="0"/>
              <a:t>Transit Orientated Development, (TOD) </a:t>
            </a:r>
            <a:endParaRPr lang="en-GB" dirty="0"/>
          </a:p>
          <a:p>
            <a:pPr marL="1371577" lvl="2" indent="-457200">
              <a:buFont typeface="Arial" panose="020B0604020202020204" pitchFamily="34" charset="0"/>
              <a:buChar char="•"/>
            </a:pPr>
            <a:endParaRPr lang="en-GB" dirty="0" smtClean="0"/>
          </a:p>
          <a:p>
            <a:pPr marL="1371577" lvl="2" indent="-457200">
              <a:buFont typeface="Arial" panose="020B0604020202020204" pitchFamily="34" charset="0"/>
              <a:buChar char="•"/>
            </a:pPr>
            <a:endParaRPr lang="en-GB" dirty="0" smtClean="0"/>
          </a:p>
        </p:txBody>
      </p:sp>
    </p:spTree>
    <p:extLst>
      <p:ext uri="{BB962C8B-B14F-4D97-AF65-F5344CB8AC3E}">
        <p14:creationId xmlns:p14="http://schemas.microsoft.com/office/powerpoint/2010/main" val="4062967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45" y="1529175"/>
            <a:ext cx="8505082" cy="41278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2973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492" y="6311061"/>
            <a:ext cx="1301740" cy="410152"/>
          </a:xfrm>
          <a:prstGeom prst="rect">
            <a:avLst/>
          </a:prstGeom>
        </p:spPr>
      </p:pic>
      <p:pic>
        <p:nvPicPr>
          <p:cNvPr id="30" name="Content Placeholder 29"/>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7579" b="16605"/>
          <a:stretch/>
        </p:blipFill>
        <p:spPr>
          <a:xfrm>
            <a:off x="292701" y="1283992"/>
            <a:ext cx="8630531" cy="4907492"/>
          </a:xfrm>
          <a:prstGeom prst="rect">
            <a:avLst/>
          </a:prstGeom>
        </p:spPr>
      </p:pic>
      <p:sp>
        <p:nvSpPr>
          <p:cNvPr id="31" name="TextBox 30"/>
          <p:cNvSpPr txBox="1"/>
          <p:nvPr/>
        </p:nvSpPr>
        <p:spPr>
          <a:xfrm rot="10800000" flipH="1" flipV="1">
            <a:off x="508000" y="1269437"/>
            <a:ext cx="8252178" cy="2483757"/>
          </a:xfrm>
          <a:prstGeom prst="rect">
            <a:avLst/>
          </a:prstGeom>
          <a:solidFill>
            <a:schemeClr val="bg1"/>
          </a:solidFill>
        </p:spPr>
        <p:txBody>
          <a:bodyPr wrap="square" rtlCol="0">
            <a:spAutoFit/>
          </a:bodyPr>
          <a:lstStyle/>
          <a:p>
            <a:pPr algn="ctr">
              <a:lnSpc>
                <a:spcPct val="130000"/>
              </a:lnSpc>
              <a:spcBef>
                <a:spcPts val="1000"/>
              </a:spcBef>
              <a:spcAft>
                <a:spcPts val="750"/>
              </a:spcAft>
              <a:buClr>
                <a:srgbClr val="5E0DC5"/>
              </a:buClr>
              <a:defRPr/>
            </a:pPr>
            <a:r>
              <a:rPr lang="en-US" dirty="0">
                <a:solidFill>
                  <a:schemeClr val="accent1">
                    <a:lumMod val="50000"/>
                  </a:schemeClr>
                </a:solidFill>
                <a:latin typeface="Calibri"/>
              </a:rPr>
              <a:t>TFI Local Link bus services connect communities throughout rural Ireland as part of the Transport for Ireland Public Transport Network. </a:t>
            </a:r>
          </a:p>
          <a:p>
            <a:pPr algn="ctr">
              <a:lnSpc>
                <a:spcPct val="130000"/>
              </a:lnSpc>
              <a:spcBef>
                <a:spcPts val="1000"/>
              </a:spcBef>
              <a:spcAft>
                <a:spcPts val="750"/>
              </a:spcAft>
              <a:buClr>
                <a:srgbClr val="5E0DC5"/>
              </a:buClr>
              <a:defRPr/>
            </a:pPr>
            <a:r>
              <a:rPr lang="en-US" dirty="0">
                <a:solidFill>
                  <a:schemeClr val="accent1">
                    <a:lumMod val="50000"/>
                  </a:schemeClr>
                </a:solidFill>
                <a:latin typeface="Calibri"/>
              </a:rPr>
              <a:t>TFI Local Link operate two different types of service - Regular Rural Bus Services (RRS) which offer fixed routes between towns and villages that have a scheduled timetable; and Door-to-Door Bus Services (DRT) which collects and drops off pre booked passengers directly to their homes. </a:t>
            </a:r>
            <a:endParaRPr lang="en-IE" dirty="0">
              <a:solidFill>
                <a:schemeClr val="accent1">
                  <a:lumMod val="50000"/>
                </a:schemeClr>
              </a:solidFill>
              <a:latin typeface="Calibri"/>
            </a:endParaRPr>
          </a:p>
        </p:txBody>
      </p:sp>
      <p:sp>
        <p:nvSpPr>
          <p:cNvPr id="6" name="TextBox 5">
            <a:extLst>
              <a:ext uri="{FF2B5EF4-FFF2-40B4-BE49-F238E27FC236}">
                <a16:creationId xmlns:a16="http://schemas.microsoft.com/office/drawing/2014/main" id="{3407805B-E505-48EF-B434-B7C5408C8C77}"/>
              </a:ext>
            </a:extLst>
          </p:cNvPr>
          <p:cNvSpPr txBox="1"/>
          <p:nvPr/>
        </p:nvSpPr>
        <p:spPr>
          <a:xfrm>
            <a:off x="420446" y="189619"/>
            <a:ext cx="6134100" cy="769441"/>
          </a:xfrm>
          <a:prstGeom prst="rect">
            <a:avLst/>
          </a:prstGeom>
          <a:noFill/>
        </p:spPr>
        <p:txBody>
          <a:bodyPr wrap="square" rtlCol="0">
            <a:spAutoFit/>
          </a:bodyPr>
          <a:lstStyle/>
          <a:p>
            <a:r>
              <a:rPr lang="en-IE" altLang="ja-JP" sz="4400" b="1" dirty="0">
                <a:solidFill>
                  <a:srgbClr val="7030A0"/>
                </a:solidFill>
                <a:latin typeface="+mj-lt"/>
                <a:ea typeface="+mj-ea"/>
                <a:cs typeface="+mj-cs"/>
              </a:rPr>
              <a:t>TFI Local Link - Services</a:t>
            </a:r>
            <a:endParaRPr lang="en-GB" sz="4400" b="1" dirty="0">
              <a:solidFill>
                <a:srgbClr val="7030A0"/>
              </a:solidFill>
              <a:latin typeface="+mj-lt"/>
              <a:ea typeface="+mj-ea"/>
              <a:cs typeface="+mj-cs"/>
            </a:endParaRPr>
          </a:p>
        </p:txBody>
      </p:sp>
    </p:spTree>
    <p:extLst>
      <p:ext uri="{BB962C8B-B14F-4D97-AF65-F5344CB8AC3E}">
        <p14:creationId xmlns:p14="http://schemas.microsoft.com/office/powerpoint/2010/main" val="2662601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6933" y="6161135"/>
            <a:ext cx="1406434" cy="443139"/>
          </a:xfrm>
          <a:prstGeom prst="rect">
            <a:avLst/>
          </a:prstGeom>
        </p:spPr>
      </p:pic>
      <p:sp>
        <p:nvSpPr>
          <p:cNvPr id="3" name="Content Placeholder 2"/>
          <p:cNvSpPr>
            <a:spLocks noGrp="1"/>
          </p:cNvSpPr>
          <p:nvPr>
            <p:ph sz="half" idx="1"/>
          </p:nvPr>
        </p:nvSpPr>
        <p:spPr>
          <a:xfrm>
            <a:off x="273813" y="1483386"/>
            <a:ext cx="5208534" cy="5397192"/>
          </a:xfrm>
        </p:spPr>
        <p:txBody>
          <a:bodyPr>
            <a:noAutofit/>
          </a:bodyPr>
          <a:lstStyle/>
          <a:p>
            <a:pPr marL="71437" indent="-214313" defTabSz="457200">
              <a:lnSpc>
                <a:spcPct val="130000"/>
              </a:lnSpc>
              <a:spcAft>
                <a:spcPts val="750"/>
              </a:spcAft>
              <a:buClr>
                <a:srgbClr val="5E0DC5"/>
              </a:buClr>
              <a:buFont typeface="Arial"/>
              <a:buChar char="•"/>
              <a:defRPr/>
            </a:pPr>
            <a:r>
              <a:rPr lang="en-US" sz="1800" dirty="0">
                <a:solidFill>
                  <a:schemeClr val="accent1">
                    <a:lumMod val="50000"/>
                  </a:schemeClr>
                </a:solidFill>
                <a:latin typeface="Calibri"/>
              </a:rPr>
              <a:t>Responsibility for the Rural Transport Programme (RTP) was assigned to NTA 2012, rebranded to TFI Local Link </a:t>
            </a:r>
          </a:p>
          <a:p>
            <a:pPr marL="71437" indent="-214313" defTabSz="457200">
              <a:lnSpc>
                <a:spcPct val="130000"/>
              </a:lnSpc>
              <a:spcAft>
                <a:spcPts val="750"/>
              </a:spcAft>
              <a:buClr>
                <a:srgbClr val="5E0DC5"/>
              </a:buClr>
              <a:buFont typeface="Arial"/>
              <a:buChar char="•"/>
              <a:defRPr/>
            </a:pPr>
            <a:r>
              <a:rPr lang="en-US" sz="1800" dirty="0">
                <a:solidFill>
                  <a:schemeClr val="accent1">
                    <a:lumMod val="50000"/>
                  </a:schemeClr>
                </a:solidFill>
                <a:latin typeface="Calibri"/>
              </a:rPr>
              <a:t>15 TCUs administer and manager TFI Local Link on behalf of the authority</a:t>
            </a:r>
          </a:p>
          <a:p>
            <a:pPr marL="71437" indent="-214313" defTabSz="457200">
              <a:lnSpc>
                <a:spcPct val="130000"/>
              </a:lnSpc>
              <a:spcAft>
                <a:spcPts val="750"/>
              </a:spcAft>
              <a:buClr>
                <a:srgbClr val="5E0DC5"/>
              </a:buClr>
              <a:buFont typeface="Arial"/>
              <a:buChar char="•"/>
              <a:defRPr/>
            </a:pPr>
            <a:r>
              <a:rPr lang="en-US" sz="1800" dirty="0">
                <a:solidFill>
                  <a:schemeClr val="accent1">
                    <a:lumMod val="50000"/>
                  </a:schemeClr>
                </a:solidFill>
                <a:latin typeface="Calibri"/>
              </a:rPr>
              <a:t>Continued increase in passenger numbers,  recovered extremely well as restrictions eased following pandemic </a:t>
            </a:r>
          </a:p>
          <a:p>
            <a:pPr marL="71437" indent="-214313" defTabSz="457200">
              <a:lnSpc>
                <a:spcPct val="130000"/>
              </a:lnSpc>
              <a:spcAft>
                <a:spcPts val="750"/>
              </a:spcAft>
              <a:buClr>
                <a:srgbClr val="5E0DC5"/>
              </a:buClr>
              <a:buFont typeface="Arial"/>
              <a:buChar char="•"/>
              <a:defRPr/>
            </a:pPr>
            <a:r>
              <a:rPr lang="en-US" sz="1800" dirty="0">
                <a:solidFill>
                  <a:schemeClr val="accent1">
                    <a:lumMod val="50000"/>
                  </a:schemeClr>
                </a:solidFill>
                <a:latin typeface="Calibri"/>
              </a:rPr>
              <a:t>Continued investment and growth through Connecting Ireland Programme along with investments in ticketing systems &amp; technologies</a:t>
            </a:r>
            <a:endParaRPr lang="en-IE" sz="1800" dirty="0">
              <a:solidFill>
                <a:schemeClr val="accent1">
                  <a:lumMod val="50000"/>
                </a:schemeClr>
              </a:solidFill>
              <a:latin typeface="Calibri"/>
            </a:endParaRPr>
          </a:p>
        </p:txBody>
      </p:sp>
      <p:sp>
        <p:nvSpPr>
          <p:cNvPr id="4" name="Content Placeholder 3"/>
          <p:cNvSpPr>
            <a:spLocks noGrp="1"/>
          </p:cNvSpPr>
          <p:nvPr>
            <p:ph sz="half" idx="2"/>
          </p:nvPr>
        </p:nvSpPr>
        <p:spPr>
          <a:xfrm>
            <a:off x="5113681" y="1912713"/>
            <a:ext cx="3733038" cy="3959539"/>
          </a:xfrm>
        </p:spPr>
        <p:txBody>
          <a:bodyPr>
            <a:normAutofit/>
          </a:bodyPr>
          <a:lstStyle/>
          <a:p>
            <a:pPr marL="0" indent="0" algn="ctr">
              <a:buNone/>
            </a:pPr>
            <a:r>
              <a:rPr lang="en-US" sz="1800" b="1" dirty="0"/>
              <a:t>Passenger Numbers </a:t>
            </a:r>
            <a:endParaRPr lang="en-IE" sz="1800" b="1" dirty="0"/>
          </a:p>
        </p:txBody>
      </p:sp>
      <p:sp>
        <p:nvSpPr>
          <p:cNvPr id="17" name="Rectangle 16"/>
          <p:cNvSpPr/>
          <p:nvPr/>
        </p:nvSpPr>
        <p:spPr>
          <a:xfrm>
            <a:off x="5767465" y="3732109"/>
            <a:ext cx="560070" cy="1417320"/>
          </a:xfrm>
          <a:prstGeom prst="rect">
            <a:avLst/>
          </a:prstGeom>
          <a:solidFill>
            <a:srgbClr val="6699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E"/>
          </a:p>
        </p:txBody>
      </p:sp>
      <p:sp>
        <p:nvSpPr>
          <p:cNvPr id="18" name="Rectangle 17"/>
          <p:cNvSpPr/>
          <p:nvPr/>
        </p:nvSpPr>
        <p:spPr>
          <a:xfrm>
            <a:off x="6638050" y="3393866"/>
            <a:ext cx="624840" cy="1771650"/>
          </a:xfrm>
          <a:prstGeom prst="rect">
            <a:avLst/>
          </a:prstGeom>
          <a:solidFill>
            <a:srgbClr val="66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E"/>
          </a:p>
        </p:txBody>
      </p:sp>
      <p:sp>
        <p:nvSpPr>
          <p:cNvPr id="19" name="Rectangle 18"/>
          <p:cNvSpPr/>
          <p:nvPr/>
        </p:nvSpPr>
        <p:spPr>
          <a:xfrm>
            <a:off x="7567690" y="3069169"/>
            <a:ext cx="632460" cy="2080260"/>
          </a:xfrm>
          <a:prstGeom prst="rect">
            <a:avLst/>
          </a:prstGeom>
          <a:solidFill>
            <a:srgbClr val="66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E"/>
          </a:p>
        </p:txBody>
      </p:sp>
      <p:sp>
        <p:nvSpPr>
          <p:cNvPr id="20" name="Right Arrow 19"/>
          <p:cNvSpPr/>
          <p:nvPr/>
        </p:nvSpPr>
        <p:spPr>
          <a:xfrm rot="19961803">
            <a:off x="5880539" y="4120284"/>
            <a:ext cx="2621171" cy="453227"/>
          </a:xfrm>
          <a:prstGeom prst="rightArrow">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1" name="Picture 20"/>
          <p:cNvPicPr>
            <a:picLocks noChangeAspect="1"/>
          </p:cNvPicPr>
          <p:nvPr/>
        </p:nvPicPr>
        <p:blipFill>
          <a:blip r:embed="rId3"/>
          <a:stretch>
            <a:fillRect/>
          </a:stretch>
        </p:blipFill>
        <p:spPr>
          <a:xfrm>
            <a:off x="5780649" y="3234021"/>
            <a:ext cx="481309" cy="30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p:cNvPicPr>
            <a:picLocks noChangeAspect="1"/>
          </p:cNvPicPr>
          <p:nvPr/>
        </p:nvPicPr>
        <p:blipFill>
          <a:blip r:embed="rId3"/>
          <a:stretch>
            <a:fillRect/>
          </a:stretch>
        </p:blipFill>
        <p:spPr>
          <a:xfrm>
            <a:off x="6709815" y="3019153"/>
            <a:ext cx="481309" cy="30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p:cNvPicPr>
            <a:picLocks noChangeAspect="1"/>
          </p:cNvPicPr>
          <p:nvPr/>
        </p:nvPicPr>
        <p:blipFill>
          <a:blip r:embed="rId3"/>
          <a:stretch>
            <a:fillRect/>
          </a:stretch>
        </p:blipFill>
        <p:spPr>
          <a:xfrm>
            <a:off x="7643265" y="2671469"/>
            <a:ext cx="481309" cy="30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Rectangle 23"/>
          <p:cNvSpPr/>
          <p:nvPr/>
        </p:nvSpPr>
        <p:spPr>
          <a:xfrm>
            <a:off x="5688341" y="5300024"/>
            <a:ext cx="697627" cy="369332"/>
          </a:xfrm>
          <a:prstGeom prst="rect">
            <a:avLst/>
          </a:prstGeom>
        </p:spPr>
        <p:txBody>
          <a:bodyPr wrap="none">
            <a:spAutoFit/>
          </a:bodyPr>
          <a:lstStyle/>
          <a:p>
            <a:r>
              <a:rPr lang="en-US" b="1" dirty="0">
                <a:solidFill>
                  <a:srgbClr val="405965"/>
                </a:solidFill>
                <a:latin typeface="inherit"/>
              </a:rPr>
              <a:t>2018</a:t>
            </a:r>
            <a:endParaRPr lang="en-IE" dirty="0"/>
          </a:p>
        </p:txBody>
      </p:sp>
      <p:sp>
        <p:nvSpPr>
          <p:cNvPr id="25" name="Rectangle 24"/>
          <p:cNvSpPr/>
          <p:nvPr/>
        </p:nvSpPr>
        <p:spPr>
          <a:xfrm>
            <a:off x="6613942" y="5300024"/>
            <a:ext cx="697627" cy="369332"/>
          </a:xfrm>
          <a:prstGeom prst="rect">
            <a:avLst/>
          </a:prstGeom>
        </p:spPr>
        <p:txBody>
          <a:bodyPr wrap="none">
            <a:spAutoFit/>
          </a:bodyPr>
          <a:lstStyle/>
          <a:p>
            <a:r>
              <a:rPr lang="en-US" b="1" dirty="0">
                <a:solidFill>
                  <a:srgbClr val="405965"/>
                </a:solidFill>
                <a:latin typeface="inherit"/>
              </a:rPr>
              <a:t>2019</a:t>
            </a:r>
            <a:endParaRPr lang="en-IE" dirty="0"/>
          </a:p>
        </p:txBody>
      </p:sp>
      <p:sp>
        <p:nvSpPr>
          <p:cNvPr id="26" name="Rectangle 25"/>
          <p:cNvSpPr/>
          <p:nvPr/>
        </p:nvSpPr>
        <p:spPr>
          <a:xfrm>
            <a:off x="7568161" y="5313277"/>
            <a:ext cx="697627" cy="369332"/>
          </a:xfrm>
          <a:prstGeom prst="rect">
            <a:avLst/>
          </a:prstGeom>
        </p:spPr>
        <p:txBody>
          <a:bodyPr wrap="none">
            <a:spAutoFit/>
          </a:bodyPr>
          <a:lstStyle/>
          <a:p>
            <a:r>
              <a:rPr lang="en-US" b="1" dirty="0">
                <a:solidFill>
                  <a:srgbClr val="405965"/>
                </a:solidFill>
                <a:latin typeface="inherit"/>
              </a:rPr>
              <a:t>2022</a:t>
            </a:r>
            <a:endParaRPr lang="en-IE" dirty="0"/>
          </a:p>
        </p:txBody>
      </p:sp>
      <p:sp>
        <p:nvSpPr>
          <p:cNvPr id="27" name="Rectangle 26"/>
          <p:cNvSpPr/>
          <p:nvPr/>
        </p:nvSpPr>
        <p:spPr>
          <a:xfrm>
            <a:off x="6673033" y="2572034"/>
            <a:ext cx="710451" cy="369332"/>
          </a:xfrm>
          <a:prstGeom prst="rect">
            <a:avLst/>
          </a:prstGeom>
        </p:spPr>
        <p:txBody>
          <a:bodyPr wrap="none">
            <a:spAutoFit/>
          </a:bodyPr>
          <a:lstStyle/>
          <a:p>
            <a:r>
              <a:rPr lang="en-US" b="1" dirty="0">
                <a:solidFill>
                  <a:srgbClr val="405965"/>
                </a:solidFill>
                <a:latin typeface="inherit"/>
              </a:rPr>
              <a:t>2.5m</a:t>
            </a:r>
            <a:endParaRPr lang="en-IE" dirty="0"/>
          </a:p>
        </p:txBody>
      </p:sp>
      <p:sp>
        <p:nvSpPr>
          <p:cNvPr id="28" name="Rectangle 27"/>
          <p:cNvSpPr/>
          <p:nvPr/>
        </p:nvSpPr>
        <p:spPr>
          <a:xfrm>
            <a:off x="7561748" y="2189384"/>
            <a:ext cx="710451" cy="369332"/>
          </a:xfrm>
          <a:prstGeom prst="rect">
            <a:avLst/>
          </a:prstGeom>
        </p:spPr>
        <p:txBody>
          <a:bodyPr wrap="none">
            <a:spAutoFit/>
          </a:bodyPr>
          <a:lstStyle/>
          <a:p>
            <a:r>
              <a:rPr lang="en-US" b="1" dirty="0">
                <a:solidFill>
                  <a:srgbClr val="405965"/>
                </a:solidFill>
                <a:latin typeface="inherit"/>
              </a:rPr>
              <a:t>2.8m</a:t>
            </a:r>
            <a:endParaRPr lang="en-IE" dirty="0"/>
          </a:p>
        </p:txBody>
      </p:sp>
      <p:sp>
        <p:nvSpPr>
          <p:cNvPr id="29" name="Rectangle 28"/>
          <p:cNvSpPr/>
          <p:nvPr/>
        </p:nvSpPr>
        <p:spPr>
          <a:xfrm>
            <a:off x="5637604" y="2789392"/>
            <a:ext cx="582211" cy="369332"/>
          </a:xfrm>
          <a:prstGeom prst="rect">
            <a:avLst/>
          </a:prstGeom>
        </p:spPr>
        <p:txBody>
          <a:bodyPr wrap="none">
            <a:spAutoFit/>
          </a:bodyPr>
          <a:lstStyle/>
          <a:p>
            <a:r>
              <a:rPr lang="en-US" b="1" dirty="0">
                <a:solidFill>
                  <a:srgbClr val="405965"/>
                </a:solidFill>
                <a:latin typeface="inherit"/>
              </a:rPr>
              <a:t>2 m</a:t>
            </a:r>
            <a:endParaRPr lang="en-IE" dirty="0"/>
          </a:p>
        </p:txBody>
      </p:sp>
      <p:sp>
        <p:nvSpPr>
          <p:cNvPr id="30" name="TextBox 29">
            <a:extLst>
              <a:ext uri="{FF2B5EF4-FFF2-40B4-BE49-F238E27FC236}">
                <a16:creationId xmlns:a16="http://schemas.microsoft.com/office/drawing/2014/main" id="{3407805B-E505-48EF-B434-B7C5408C8C77}"/>
              </a:ext>
            </a:extLst>
          </p:cNvPr>
          <p:cNvSpPr txBox="1"/>
          <p:nvPr/>
        </p:nvSpPr>
        <p:spPr>
          <a:xfrm>
            <a:off x="251868" y="320212"/>
            <a:ext cx="6134100" cy="769441"/>
          </a:xfrm>
          <a:prstGeom prst="rect">
            <a:avLst/>
          </a:prstGeom>
          <a:noFill/>
        </p:spPr>
        <p:txBody>
          <a:bodyPr wrap="square" rtlCol="0">
            <a:spAutoFit/>
          </a:bodyPr>
          <a:lstStyle/>
          <a:p>
            <a:r>
              <a:rPr lang="en-IE" altLang="ja-JP" sz="4400" b="1" dirty="0">
                <a:solidFill>
                  <a:srgbClr val="7030A0"/>
                </a:solidFill>
                <a:latin typeface="+mj-lt"/>
                <a:ea typeface="+mj-ea"/>
                <a:cs typeface="+mj-cs"/>
              </a:rPr>
              <a:t>TFI Local Link - Overview</a:t>
            </a:r>
            <a:endParaRPr lang="en-GB" sz="4400" b="1" dirty="0">
              <a:solidFill>
                <a:srgbClr val="7030A0"/>
              </a:solidFill>
              <a:latin typeface="+mj-lt"/>
              <a:ea typeface="+mj-ea"/>
              <a:cs typeface="+mj-cs"/>
            </a:endParaRPr>
          </a:p>
        </p:txBody>
      </p:sp>
    </p:spTree>
    <p:extLst>
      <p:ext uri="{BB962C8B-B14F-4D97-AF65-F5344CB8AC3E}">
        <p14:creationId xmlns:p14="http://schemas.microsoft.com/office/powerpoint/2010/main" val="711046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a:spLocks noGrp="1"/>
          </p:cNvSpPr>
          <p:nvPr>
            <p:ph type="title"/>
          </p:nvPr>
        </p:nvSpPr>
        <p:spPr>
          <a:xfrm>
            <a:off x="144066" y="361643"/>
            <a:ext cx="7573470" cy="731304"/>
          </a:xfrm>
        </p:spPr>
        <p:txBody>
          <a:bodyPr>
            <a:normAutofit/>
          </a:bodyPr>
          <a:lstStyle/>
          <a:p>
            <a:r>
              <a:rPr lang="en-US" b="1" dirty="0"/>
              <a:t>Passenger </a:t>
            </a:r>
            <a:r>
              <a:rPr lang="en-US" b="1" dirty="0" smtClean="0"/>
              <a:t>Numbers</a:t>
            </a:r>
            <a:endParaRPr lang="en-IE" b="1" dirty="0"/>
          </a:p>
        </p:txBody>
      </p:sp>
      <p:sp>
        <p:nvSpPr>
          <p:cNvPr id="3" name="Rectangle 2"/>
          <p:cNvSpPr/>
          <p:nvPr/>
        </p:nvSpPr>
        <p:spPr>
          <a:xfrm>
            <a:off x="237066" y="1237952"/>
            <a:ext cx="8666301" cy="5473293"/>
          </a:xfrm>
          <a:prstGeom prst="rect">
            <a:avLst/>
          </a:prstGeom>
        </p:spPr>
        <p:txBody>
          <a:bodyPr wrap="square">
            <a:spAutoFit/>
          </a:bodyPr>
          <a:lstStyle/>
          <a:p>
            <a:pPr>
              <a:spcBef>
                <a:spcPts val="1000"/>
              </a:spcBef>
              <a:spcAft>
                <a:spcPts val="750"/>
              </a:spcAft>
              <a:buClr>
                <a:srgbClr val="5E0DC5"/>
              </a:buClr>
              <a:defRPr/>
            </a:pPr>
            <a:r>
              <a:rPr lang="en-IE" b="1" dirty="0">
                <a:solidFill>
                  <a:schemeClr val="accent1">
                    <a:lumMod val="50000"/>
                  </a:schemeClr>
                </a:solidFill>
                <a:latin typeface="Calibri"/>
              </a:rPr>
              <a:t>TFI Local Link Patronage </a:t>
            </a:r>
            <a:endParaRPr lang="en-IE" dirty="0" smtClean="0">
              <a:solidFill>
                <a:schemeClr val="accent1">
                  <a:lumMod val="50000"/>
                </a:schemeClr>
              </a:solidFill>
              <a:latin typeface="Calibri"/>
            </a:endParaRPr>
          </a:p>
          <a:p>
            <a:pPr marL="285750" indent="-285750">
              <a:spcBef>
                <a:spcPts val="600"/>
              </a:spcBef>
              <a:spcAft>
                <a:spcPts val="600"/>
              </a:spcAft>
              <a:buClr>
                <a:srgbClr val="5E0DC5"/>
              </a:buClr>
              <a:buFont typeface="Arial" panose="020B0604020202020204" pitchFamily="34" charset="0"/>
              <a:buChar char="•"/>
              <a:defRPr/>
            </a:pPr>
            <a:r>
              <a:rPr lang="en-IE" dirty="0" smtClean="0">
                <a:solidFill>
                  <a:schemeClr val="accent1">
                    <a:lumMod val="50000"/>
                  </a:schemeClr>
                </a:solidFill>
                <a:latin typeface="Calibri"/>
              </a:rPr>
              <a:t>Since </a:t>
            </a:r>
            <a:r>
              <a:rPr lang="en-IE" dirty="0">
                <a:solidFill>
                  <a:schemeClr val="accent1">
                    <a:lumMod val="50000"/>
                  </a:schemeClr>
                </a:solidFill>
                <a:latin typeface="Calibri"/>
              </a:rPr>
              <a:t>the easing of travel restrictions which were implemented during the pandemic, passenger numbers returned to pre-pandemic figures almost </a:t>
            </a:r>
            <a:r>
              <a:rPr lang="en-IE" dirty="0" smtClean="0">
                <a:solidFill>
                  <a:schemeClr val="accent1">
                    <a:lumMod val="50000"/>
                  </a:schemeClr>
                </a:solidFill>
                <a:latin typeface="Calibri"/>
              </a:rPr>
              <a:t>immediately</a:t>
            </a:r>
            <a:endParaRPr lang="en-IE" dirty="0">
              <a:solidFill>
                <a:schemeClr val="accent1">
                  <a:lumMod val="50000"/>
                </a:schemeClr>
              </a:solidFill>
              <a:latin typeface="Calibri"/>
            </a:endParaRPr>
          </a:p>
          <a:p>
            <a:pPr marL="285750" indent="-285750">
              <a:spcBef>
                <a:spcPts val="600"/>
              </a:spcBef>
              <a:spcAft>
                <a:spcPts val="600"/>
              </a:spcAft>
              <a:buClr>
                <a:srgbClr val="5E0DC5"/>
              </a:buClr>
              <a:buFont typeface="Arial" panose="020B0604020202020204" pitchFamily="34" charset="0"/>
              <a:buChar char="•"/>
              <a:defRPr/>
            </a:pPr>
            <a:r>
              <a:rPr lang="en-IE" dirty="0" smtClean="0">
                <a:solidFill>
                  <a:schemeClr val="accent1">
                    <a:lumMod val="50000"/>
                  </a:schemeClr>
                </a:solidFill>
                <a:latin typeface="Calibri"/>
              </a:rPr>
              <a:t>During </a:t>
            </a:r>
            <a:r>
              <a:rPr lang="en-IE" dirty="0">
                <a:solidFill>
                  <a:schemeClr val="accent1">
                    <a:lumMod val="50000"/>
                  </a:schemeClr>
                </a:solidFill>
                <a:latin typeface="Calibri"/>
              </a:rPr>
              <a:t>2022, TFI Local Link services nationally carried a total of 2.8 million. 1.8 million passengers on RRS routes and 1 million on DRT services. </a:t>
            </a:r>
          </a:p>
          <a:p>
            <a:pPr marL="285750" indent="-285750">
              <a:spcBef>
                <a:spcPts val="600"/>
              </a:spcBef>
              <a:spcAft>
                <a:spcPts val="600"/>
              </a:spcAft>
              <a:buClr>
                <a:srgbClr val="5E0DC5"/>
              </a:buClr>
              <a:buFont typeface="Arial" panose="020B0604020202020204" pitchFamily="34" charset="0"/>
              <a:buChar char="•"/>
              <a:defRPr/>
            </a:pPr>
            <a:r>
              <a:rPr lang="en-US" dirty="0">
                <a:solidFill>
                  <a:schemeClr val="accent1">
                    <a:lumMod val="50000"/>
                  </a:schemeClr>
                </a:solidFill>
                <a:latin typeface="Calibri"/>
              </a:rPr>
              <a:t>Weekly passenger numbers during Q </a:t>
            </a:r>
            <a:r>
              <a:rPr lang="en-US" dirty="0" smtClean="0">
                <a:solidFill>
                  <a:schemeClr val="accent1">
                    <a:lumMod val="50000"/>
                  </a:schemeClr>
                </a:solidFill>
                <a:latin typeface="Calibri"/>
              </a:rPr>
              <a:t>1 2023 </a:t>
            </a:r>
            <a:r>
              <a:rPr lang="en-US" dirty="0">
                <a:solidFill>
                  <a:schemeClr val="accent1">
                    <a:lumMod val="50000"/>
                  </a:schemeClr>
                </a:solidFill>
                <a:latin typeface="Calibri"/>
              </a:rPr>
              <a:t>ranged from 50K – 55K per week. Double the numbers carried same time 2022 </a:t>
            </a:r>
            <a:endParaRPr lang="en-IE" dirty="0">
              <a:solidFill>
                <a:schemeClr val="accent1">
                  <a:lumMod val="50000"/>
                </a:schemeClr>
              </a:solidFill>
              <a:latin typeface="Calibri"/>
            </a:endParaRPr>
          </a:p>
          <a:p>
            <a:pPr>
              <a:spcBef>
                <a:spcPts val="1000"/>
              </a:spcBef>
              <a:spcAft>
                <a:spcPts val="750"/>
              </a:spcAft>
              <a:buClr>
                <a:srgbClr val="5E0DC5"/>
              </a:buClr>
              <a:defRPr/>
            </a:pPr>
            <a:r>
              <a:rPr lang="en-IE" b="1" dirty="0" smtClean="0">
                <a:solidFill>
                  <a:schemeClr val="accent1">
                    <a:lumMod val="50000"/>
                  </a:schemeClr>
                </a:solidFill>
                <a:latin typeface="Calibri"/>
              </a:rPr>
              <a:t>Factors </a:t>
            </a:r>
            <a:r>
              <a:rPr lang="en-IE" b="1" dirty="0">
                <a:solidFill>
                  <a:schemeClr val="accent1">
                    <a:lumMod val="50000"/>
                  </a:schemeClr>
                </a:solidFill>
                <a:latin typeface="Calibri"/>
              </a:rPr>
              <a:t>for the growth in public transport include:</a:t>
            </a:r>
          </a:p>
          <a:p>
            <a:pPr marL="285750" indent="-285750">
              <a:spcBef>
                <a:spcPts val="600"/>
              </a:spcBef>
              <a:spcAft>
                <a:spcPts val="600"/>
              </a:spcAft>
              <a:buClr>
                <a:srgbClr val="5E0DC5"/>
              </a:buClr>
              <a:buFont typeface="Arial" panose="020B0604020202020204" pitchFamily="34" charset="0"/>
              <a:buChar char="•"/>
              <a:defRPr/>
            </a:pPr>
            <a:r>
              <a:rPr lang="en-IE" dirty="0">
                <a:solidFill>
                  <a:schemeClr val="accent1">
                    <a:lumMod val="50000"/>
                  </a:schemeClr>
                </a:solidFill>
                <a:latin typeface="Calibri"/>
              </a:rPr>
              <a:t>Reduction in cost of fares – 20% cost of living, Young Adult card, TFI Leap and TFI Go cheaper fares</a:t>
            </a:r>
          </a:p>
          <a:p>
            <a:pPr marL="285750" lvl="0" indent="-285750">
              <a:spcBef>
                <a:spcPts val="600"/>
              </a:spcBef>
              <a:spcAft>
                <a:spcPts val="600"/>
              </a:spcAft>
              <a:buClr>
                <a:srgbClr val="5E0DC5"/>
              </a:buClr>
              <a:buFont typeface="Arial" panose="020B0604020202020204" pitchFamily="34" charset="0"/>
              <a:buChar char="•"/>
              <a:defRPr/>
            </a:pPr>
            <a:r>
              <a:rPr lang="en-IE" dirty="0">
                <a:solidFill>
                  <a:schemeClr val="accent1">
                    <a:lumMod val="50000"/>
                  </a:schemeClr>
                </a:solidFill>
                <a:latin typeface="Calibri"/>
              </a:rPr>
              <a:t>Connecting Ireland – developing new and enhanced routes across the TFI Local Link network</a:t>
            </a:r>
          </a:p>
          <a:p>
            <a:pPr lvl="0" indent="-285750">
              <a:spcBef>
                <a:spcPts val="600"/>
              </a:spcBef>
              <a:spcAft>
                <a:spcPts val="600"/>
              </a:spcAft>
              <a:buClr>
                <a:srgbClr val="5E0DC5"/>
              </a:buClr>
              <a:buFont typeface="Arial" panose="020B0604020202020204" pitchFamily="34" charset="0"/>
              <a:buChar char="•"/>
              <a:defRPr/>
            </a:pPr>
            <a:r>
              <a:rPr lang="en-US" dirty="0">
                <a:solidFill>
                  <a:schemeClr val="accent1">
                    <a:lumMod val="50000"/>
                  </a:schemeClr>
                </a:solidFill>
                <a:latin typeface="Calibri"/>
              </a:rPr>
              <a:t>High numbers of Ukrainians based in rural Ireland </a:t>
            </a:r>
            <a:endParaRPr lang="en-IE" dirty="0">
              <a:solidFill>
                <a:schemeClr val="accent1">
                  <a:lumMod val="50000"/>
                </a:schemeClr>
              </a:solidFill>
              <a:latin typeface="Calibri"/>
            </a:endParaRPr>
          </a:p>
          <a:p>
            <a:pPr lvl="0"/>
            <a:endParaRPr lang="en-IE" b="1" dirty="0">
              <a:latin typeface="Calibri" panose="020F0502020204030204" pitchFamily="34" charset="0"/>
              <a:ea typeface="Calibri" panose="020F0502020204030204" pitchFamily="34" charset="0"/>
              <a:cs typeface="Calibri" panose="020F0502020204030204" pitchFamily="34" charset="0"/>
            </a:endParaRPr>
          </a:p>
          <a:p>
            <a:pPr lvl="0">
              <a:spcAft>
                <a:spcPts val="0"/>
              </a:spcAft>
              <a:buSzPts val="1000"/>
              <a:tabLst>
                <a:tab pos="457200" algn="l"/>
              </a:tabLst>
            </a:pP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933" y="6161135"/>
            <a:ext cx="1406434" cy="443139"/>
          </a:xfrm>
          <a:prstGeom prst="rect">
            <a:avLst/>
          </a:prstGeom>
        </p:spPr>
      </p:pic>
    </p:spTree>
    <p:extLst>
      <p:ext uri="{BB962C8B-B14F-4D97-AF65-F5344CB8AC3E}">
        <p14:creationId xmlns:p14="http://schemas.microsoft.com/office/powerpoint/2010/main" val="44078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TFI Local Link Wexford - 2022</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t>Over 60 DRT rural services</a:t>
            </a:r>
          </a:p>
          <a:p>
            <a:endParaRPr lang="en-GB" dirty="0" smtClean="0"/>
          </a:p>
          <a:p>
            <a:pPr marL="457200" indent="-457200">
              <a:buFont typeface="Arial" panose="020B0604020202020204" pitchFamily="34" charset="0"/>
              <a:buChar char="•"/>
            </a:pPr>
            <a:r>
              <a:rPr lang="en-GB" dirty="0" smtClean="0"/>
              <a:t>6 X 7 day RRS services</a:t>
            </a:r>
          </a:p>
          <a:p>
            <a:pPr marL="914389" lvl="1" indent="-457200">
              <a:buFont typeface="Arial" panose="020B0604020202020204" pitchFamily="34" charset="0"/>
              <a:buChar char="•"/>
            </a:pPr>
            <a:r>
              <a:rPr lang="en-GB" dirty="0" smtClean="0"/>
              <a:t>387 Rosslare to Wexford</a:t>
            </a:r>
          </a:p>
          <a:p>
            <a:pPr marL="914389" lvl="1" indent="-457200">
              <a:buFont typeface="Arial" panose="020B0604020202020204" pitchFamily="34" charset="0"/>
              <a:buChar char="•"/>
            </a:pPr>
            <a:r>
              <a:rPr lang="en-GB" dirty="0" smtClean="0"/>
              <a:t>388 </a:t>
            </a:r>
            <a:r>
              <a:rPr lang="en-GB" dirty="0" err="1" smtClean="0"/>
              <a:t>Carrig</a:t>
            </a:r>
            <a:r>
              <a:rPr lang="en-GB" dirty="0" smtClean="0"/>
              <a:t> on </a:t>
            </a:r>
            <a:r>
              <a:rPr lang="en-GB" dirty="0" err="1" smtClean="0"/>
              <a:t>Bannow</a:t>
            </a:r>
            <a:r>
              <a:rPr lang="en-GB" dirty="0" smtClean="0"/>
              <a:t> to Wexford</a:t>
            </a:r>
          </a:p>
          <a:p>
            <a:pPr marL="914389" lvl="1" indent="-457200">
              <a:buFont typeface="Arial" panose="020B0604020202020204" pitchFamily="34" charset="0"/>
              <a:buChar char="•"/>
            </a:pPr>
            <a:r>
              <a:rPr lang="en-GB" dirty="0" smtClean="0"/>
              <a:t>389 </a:t>
            </a:r>
            <a:r>
              <a:rPr lang="en-GB" dirty="0" err="1" smtClean="0"/>
              <a:t>Riverchapel</a:t>
            </a:r>
            <a:r>
              <a:rPr lang="en-GB" dirty="0" smtClean="0"/>
              <a:t> to Gorey</a:t>
            </a:r>
          </a:p>
          <a:p>
            <a:pPr marL="914389" lvl="1" indent="-457200">
              <a:buFont typeface="Arial" panose="020B0604020202020204" pitchFamily="34" charset="0"/>
              <a:buChar char="•"/>
            </a:pPr>
            <a:r>
              <a:rPr lang="en-GB" dirty="0" smtClean="0"/>
              <a:t>368 New Ross to </a:t>
            </a:r>
            <a:r>
              <a:rPr lang="en-GB" dirty="0" err="1" smtClean="0"/>
              <a:t>Enniscorthy</a:t>
            </a:r>
            <a:endParaRPr lang="en-GB" dirty="0" smtClean="0"/>
          </a:p>
          <a:p>
            <a:pPr marL="914389" lvl="1" indent="-457200">
              <a:buFont typeface="Arial" panose="020B0604020202020204" pitchFamily="34" charset="0"/>
              <a:buChar char="•"/>
            </a:pPr>
            <a:r>
              <a:rPr lang="en-GB" dirty="0" smtClean="0"/>
              <a:t>369 </a:t>
            </a:r>
            <a:r>
              <a:rPr lang="en-GB" dirty="0" err="1" smtClean="0"/>
              <a:t>Enniscorthy</a:t>
            </a:r>
            <a:r>
              <a:rPr lang="en-GB" dirty="0" smtClean="0"/>
              <a:t> to </a:t>
            </a:r>
            <a:r>
              <a:rPr lang="en-GB" dirty="0" err="1" smtClean="0"/>
              <a:t>Bunclody</a:t>
            </a:r>
            <a:r>
              <a:rPr lang="en-GB" dirty="0" smtClean="0"/>
              <a:t>/Tullow</a:t>
            </a:r>
          </a:p>
          <a:p>
            <a:pPr marL="914389" lvl="1" indent="-457200">
              <a:buFont typeface="Arial" panose="020B0604020202020204" pitchFamily="34" charset="0"/>
              <a:buChar char="•"/>
            </a:pPr>
            <a:r>
              <a:rPr lang="en-GB" dirty="0" smtClean="0"/>
              <a:t>384 Wexford to </a:t>
            </a:r>
            <a:r>
              <a:rPr lang="en-GB" dirty="0" err="1" smtClean="0"/>
              <a:t>Enniscorthy</a:t>
            </a:r>
            <a:endParaRPr lang="en-GB" dirty="0"/>
          </a:p>
        </p:txBody>
      </p:sp>
    </p:spTree>
    <p:extLst>
      <p:ext uri="{BB962C8B-B14F-4D97-AF65-F5344CB8AC3E}">
        <p14:creationId xmlns:p14="http://schemas.microsoft.com/office/powerpoint/2010/main" val="355870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IE" dirty="0" smtClean="0"/>
          </a:p>
          <a:p>
            <a:pPr marL="0" indent="0">
              <a:buNone/>
            </a:pPr>
            <a:endParaRPr lang="en-IE" dirty="0"/>
          </a:p>
          <a:p>
            <a:pPr marL="0" indent="0" algn="ctr">
              <a:buNone/>
            </a:pPr>
            <a:r>
              <a:rPr lang="en-IE" sz="4000" b="1" baseline="0" dirty="0" smtClean="0">
                <a:solidFill>
                  <a:schemeClr val="bg1"/>
                </a:solidFill>
              </a:rPr>
              <a:t>Where do we live?</a:t>
            </a:r>
          </a:p>
          <a:p>
            <a:pPr marL="0" indent="0" algn="ctr">
              <a:buNone/>
            </a:pPr>
            <a:r>
              <a:rPr lang="en-IE" sz="4000" b="1" baseline="0" dirty="0" smtClean="0">
                <a:solidFill>
                  <a:schemeClr val="bg1"/>
                </a:solidFill>
              </a:rPr>
              <a:t>How do we travel?</a:t>
            </a:r>
          </a:p>
          <a:p>
            <a:pPr marL="0" indent="0" algn="ctr">
              <a:buNone/>
            </a:pPr>
            <a:r>
              <a:rPr lang="en-IE" sz="4000" b="1" baseline="0" dirty="0" smtClean="0">
                <a:solidFill>
                  <a:schemeClr val="bg1"/>
                </a:solidFill>
              </a:rPr>
              <a:t>Why do we travel?</a:t>
            </a:r>
          </a:p>
          <a:p>
            <a:pPr marL="0" indent="0" algn="ctr">
              <a:buNone/>
            </a:pPr>
            <a:endParaRPr lang="en-IE" sz="4000" b="1" dirty="0">
              <a:solidFill>
                <a:schemeClr val="bg1"/>
              </a:solidFill>
            </a:endParaRPr>
          </a:p>
        </p:txBody>
      </p:sp>
    </p:spTree>
    <p:extLst>
      <p:ext uri="{BB962C8B-B14F-4D97-AF65-F5344CB8AC3E}">
        <p14:creationId xmlns:p14="http://schemas.microsoft.com/office/powerpoint/2010/main" val="18053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Cities 34%, Large Town 16%, Small Towns 13%, Villages &amp; Open Countryside 37%" title="Pie chart of population distribution"/>
          <p:cNvGraphicFramePr/>
          <p:nvPr>
            <p:extLst/>
          </p:nvPr>
        </p:nvGraphicFramePr>
        <p:xfrm>
          <a:off x="683568" y="1537699"/>
          <a:ext cx="7920880" cy="477162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3568" y="5941497"/>
            <a:ext cx="1841979" cy="369332"/>
          </a:xfrm>
          <a:prstGeom prst="rect">
            <a:avLst/>
          </a:prstGeom>
          <a:noFill/>
        </p:spPr>
        <p:txBody>
          <a:bodyPr wrap="none" rtlCol="0">
            <a:spAutoFit/>
          </a:bodyPr>
          <a:lstStyle/>
          <a:p>
            <a:r>
              <a:rPr lang="en-GB" dirty="0">
                <a:solidFill>
                  <a:schemeClr val="bg1"/>
                </a:solidFill>
              </a:rPr>
              <a:t>Source CSO: 2016</a:t>
            </a:r>
          </a:p>
        </p:txBody>
      </p:sp>
      <p:sp>
        <p:nvSpPr>
          <p:cNvPr id="6" name="Title 3"/>
          <p:cNvSpPr>
            <a:spLocks noGrp="1"/>
          </p:cNvSpPr>
          <p:nvPr>
            <p:ph type="title"/>
          </p:nvPr>
        </p:nvSpPr>
        <p:spPr>
          <a:xfrm>
            <a:off x="144066" y="466172"/>
            <a:ext cx="7573470" cy="731304"/>
          </a:xfrm>
        </p:spPr>
        <p:txBody>
          <a:bodyPr>
            <a:normAutofit fontScale="90000"/>
          </a:bodyPr>
          <a:lstStyle/>
          <a:p>
            <a:r>
              <a:rPr lang="en-GB" dirty="0"/>
              <a:t>Distribution of Ireland’s </a:t>
            </a:r>
            <a:r>
              <a:rPr lang="en-GB" dirty="0" smtClean="0"/>
              <a:t>Population</a:t>
            </a:r>
            <a:endParaRPr lang="en-IE" dirty="0"/>
          </a:p>
        </p:txBody>
      </p:sp>
    </p:spTree>
    <p:extLst>
      <p:ext uri="{BB962C8B-B14F-4D97-AF65-F5344CB8AC3E}">
        <p14:creationId xmlns:p14="http://schemas.microsoft.com/office/powerpoint/2010/main" val="66626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A - Local Link 2019 Template" id="{2B562BCF-C75E-CD43-A16B-2202F672C90C}" vid="{1197EA56-2BBF-E543-AF88-A6E9443002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5AC9755AFDCC4CAB59E1C31D0EE8BC" ma:contentTypeVersion="1" ma:contentTypeDescription="Create a new document." ma:contentTypeScope="" ma:versionID="f4f2822f0718c831dfdee8b39ecc5b3d">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66DA91-FF87-4693-85EE-826CC15D6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9365E60-B32F-4A16-B0C1-69A2B3086D98}">
  <ds:schemaRefs>
    <ds:schemaRef ds:uri="http://schemas.microsoft.com/sharepoint/v3/contenttype/forms"/>
  </ds:schemaRefs>
</ds:datastoreItem>
</file>

<file path=customXml/itemProps3.xml><?xml version="1.0" encoding="utf-8"?>
<ds:datastoreItem xmlns:ds="http://schemas.openxmlformats.org/officeDocument/2006/customXml" ds:itemID="{8AE7A201-2BF9-400F-A410-065F56277964}">
  <ds:schemaRefs>
    <ds:schemaRef ds:uri="http://purl.org/dc/dcmitype/"/>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1621</TotalTime>
  <Words>970</Words>
  <Application>Microsoft Office PowerPoint</Application>
  <PresentationFormat>On-screen Show (4:3)</PresentationFormat>
  <Paragraphs>146</Paragraphs>
  <Slides>31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游ゴシック Light</vt:lpstr>
      <vt:lpstr>Arial</vt:lpstr>
      <vt:lpstr>Calibri</vt:lpstr>
      <vt:lpstr>Calibri Light</vt:lpstr>
      <vt:lpstr>inherit</vt:lpstr>
      <vt:lpstr>Symbol</vt:lpstr>
      <vt:lpstr>Times New Roman</vt:lpstr>
      <vt:lpstr>Office Theme</vt:lpstr>
      <vt:lpstr>TFI Local Link Wexford</vt:lpstr>
      <vt:lpstr>PowerPoint Presentation</vt:lpstr>
      <vt:lpstr>PowerPoint Presentation</vt:lpstr>
      <vt:lpstr>PowerPoint Presentation</vt:lpstr>
      <vt:lpstr>PowerPoint Presentation</vt:lpstr>
      <vt:lpstr>Passenger Numbers</vt:lpstr>
      <vt:lpstr>TFI Local Link Wexford - 2022</vt:lpstr>
      <vt:lpstr>PowerPoint Presentation</vt:lpstr>
      <vt:lpstr>Distribution of Ireland’s Population</vt:lpstr>
      <vt:lpstr>Modal Share</vt:lpstr>
      <vt:lpstr>How we travel across the country</vt:lpstr>
      <vt:lpstr>Why do we travel</vt:lpstr>
      <vt:lpstr>Where to?</vt:lpstr>
      <vt:lpstr>Climate Action Plan</vt:lpstr>
      <vt:lpstr>National Strategies</vt:lpstr>
      <vt:lpstr>Our Rural Future – 2021-2025</vt:lpstr>
      <vt:lpstr>National Development Plan</vt:lpstr>
      <vt:lpstr>Climate Action plan</vt:lpstr>
      <vt:lpstr>PowerPoint Presentation</vt:lpstr>
      <vt:lpstr>Connecting Ireland </vt:lpstr>
      <vt:lpstr>Connecting Ireland – Rural Mobility</vt:lpstr>
      <vt:lpstr>TFI Local Link Achievements 2022/23</vt:lpstr>
      <vt:lpstr>Ticketing Technologies </vt:lpstr>
      <vt:lpstr>Connecting Ireland</vt:lpstr>
      <vt:lpstr>PowerPoint Presentation</vt:lpstr>
      <vt:lpstr>Connecting Ireland</vt:lpstr>
      <vt:lpstr>Connecting Ireland</vt:lpstr>
      <vt:lpstr>PowerPoint Presentation</vt:lpstr>
      <vt:lpstr>What’s next for TFI Local Link?</vt:lpstr>
      <vt:lpstr>Concluding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maryb</cp:lastModifiedBy>
  <cp:revision>130</cp:revision>
  <cp:lastPrinted>2023-05-29T11:46:44Z</cp:lastPrinted>
  <dcterms:created xsi:type="dcterms:W3CDTF">2019-03-19T11:09:00Z</dcterms:created>
  <dcterms:modified xsi:type="dcterms:W3CDTF">2023-05-30T15:22:25Z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0x010100155AC9755AFDCC4CAB59E1C31D0EE8BC</vt:lpwstr>
  </property>
  <property fmtid="{D5CDD505-2E9C-101B-9397-08002B2CF9AE}" pid="3" name="_dlc_DocIdItemGuid">
    <vt:lpwstr>82b607d7-0ddb-4258-b1eb-f4c6c4ed0f2a</vt:lpwstr>
  </property>
</Properties>
</file>